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sldIdLst>
    <p:sldId id="257" r:id="rId2"/>
    <p:sldId id="268" r:id="rId3"/>
    <p:sldId id="269" r:id="rId4"/>
    <p:sldId id="262" r:id="rId5"/>
    <p:sldId id="264" r:id="rId6"/>
    <p:sldId id="272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344" userDrawn="1">
          <p15:clr>
            <a:srgbClr val="A4A3A4"/>
          </p15:clr>
        </p15:guide>
        <p15:guide id="2" pos="29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82841"/>
    <a:srgbClr val="F9E653"/>
    <a:srgbClr val="479FDD"/>
    <a:srgbClr val="5E9ED8"/>
    <a:srgbClr val="CAD348"/>
    <a:srgbClr val="D54388"/>
    <a:srgbClr val="D23A30"/>
    <a:srgbClr val="C24638"/>
    <a:srgbClr val="CBD162"/>
    <a:srgbClr val="C5508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985" autoAdjust="0"/>
    <p:restoredTop sz="94655" autoAdjust="0"/>
  </p:normalViewPr>
  <p:slideViewPr>
    <p:cSldViewPr>
      <p:cViewPr>
        <p:scale>
          <a:sx n="44" d="100"/>
          <a:sy n="44" d="100"/>
        </p:scale>
        <p:origin x="-2770" y="-922"/>
      </p:cViewPr>
      <p:guideLst>
        <p:guide orient="horz" pos="1344"/>
        <p:guide pos="295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4DA6E0-B2B2-854F-BFD8-BBD6BFF1C48F}" type="datetimeFigureOut">
              <a:rPr lang="en-US" smtClean="0"/>
              <a:t>10/3/2019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7BD0C00-ADF2-404A-A3BF-7368C0319F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69925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7BD0C00-ADF2-404A-A3BF-7368C0319FA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787606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7BD0C00-ADF2-404A-A3BF-7368C0319FAC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05968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AA245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52399" y="5715000"/>
            <a:ext cx="3810000" cy="141878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41530" y="96056"/>
            <a:ext cx="2458848" cy="3611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82027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-2743200"/>
            <a:ext cx="8119009" cy="131064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AA245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690890" y="5715000"/>
            <a:ext cx="7024391" cy="7543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78071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8229600" cy="3962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5953" y="5867400"/>
            <a:ext cx="1339065" cy="627913"/>
          </a:xfrm>
          <a:prstGeom prst="rect">
            <a:avLst/>
          </a:prstGeom>
        </p:spPr>
      </p:pic>
      <p:cxnSp>
        <p:nvCxnSpPr>
          <p:cNvPr id="9" name="Straight Connector 8"/>
          <p:cNvCxnSpPr/>
          <p:nvPr userDrawn="1"/>
        </p:nvCxnSpPr>
        <p:spPr>
          <a:xfrm>
            <a:off x="3886200" y="6324600"/>
            <a:ext cx="1371600" cy="0"/>
          </a:xfrm>
          <a:prstGeom prst="line">
            <a:avLst/>
          </a:prstGeom>
          <a:ln w="6350">
            <a:solidFill>
              <a:srgbClr val="EE3D96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 userDrawn="1"/>
        </p:nvSpPr>
        <p:spPr>
          <a:xfrm>
            <a:off x="5257800" y="6169223"/>
            <a:ext cx="457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49FBFFE7-8701-4450-BF3E-DFB1417F8068}" type="slidenum">
              <a:rPr lang="en-US" sz="1200">
                <a:solidFill>
                  <a:srgbClr val="EE3D96"/>
                </a:solidFill>
              </a:rPr>
              <a:pPr algn="ctr"/>
              <a:t>‹#›</a:t>
            </a:fld>
            <a:endParaRPr lang="en-US" sz="1200" dirty="0">
              <a:solidFill>
                <a:srgbClr val="EE3D96"/>
              </a:solidFill>
            </a:endParaRP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5715000" y="6324600"/>
            <a:ext cx="1371600" cy="0"/>
          </a:xfrm>
          <a:prstGeom prst="line">
            <a:avLst/>
          </a:prstGeom>
          <a:ln w="6350">
            <a:solidFill>
              <a:srgbClr val="EE3D96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180116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hf hdr="0" ftr="0" dt="0"/>
  <p:txStyles>
    <p:titleStyle>
      <a:lvl1pPr algn="l" defTabSz="914400" rtl="0" eaLnBrk="1" latinLnBrk="0" hangingPunct="1">
        <a:spcBef>
          <a:spcPct val="0"/>
        </a:spcBef>
        <a:buNone/>
        <a:defRPr sz="4000" b="1" u="none" kern="1200" spc="-100" baseline="0">
          <a:solidFill>
            <a:srgbClr val="0AA245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rgbClr val="BED73B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rgbClr val="EE3D96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rgbClr val="00AAE9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rgbClr val="004983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rgbClr val="004983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14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emf"/><Relationship Id="rId5" Type="http://schemas.openxmlformats.org/officeDocument/2006/relationships/image" Target="../media/image12.emf"/><Relationship Id="rId4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emf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1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8.emf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2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emf"/><Relationship Id="rId5" Type="http://schemas.openxmlformats.org/officeDocument/2006/relationships/image" Target="../media/image20.emf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xmlns="" id="{68AAA6B9-F1CA-1A47-A750-44A575EAE85D}"/>
              </a:ext>
            </a:extLst>
          </p:cNvPr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DFF2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xmlns="" id="{96F3C507-13DB-7248-A1DF-2B0DB91B67C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735" t="35597" r="37086" b="21695"/>
          <a:stretch/>
        </p:blipFill>
        <p:spPr>
          <a:xfrm>
            <a:off x="251521" y="0"/>
            <a:ext cx="8892479" cy="6858000"/>
          </a:xfrm>
          <a:prstGeom prst="rect">
            <a:avLst/>
          </a:prstGeom>
        </p:spPr>
      </p:pic>
      <p:sp>
        <p:nvSpPr>
          <p:cNvPr id="5" name="Oval 4">
            <a:extLst>
              <a:ext uri="{FF2B5EF4-FFF2-40B4-BE49-F238E27FC236}">
                <a16:creationId xmlns:a16="http://schemas.microsoft.com/office/drawing/2014/main" xmlns="" id="{6DF4D12F-8B76-134C-B20A-F2BB9E98EEF9}"/>
              </a:ext>
            </a:extLst>
          </p:cNvPr>
          <p:cNvSpPr/>
          <p:nvPr/>
        </p:nvSpPr>
        <p:spPr>
          <a:xfrm>
            <a:off x="1781690" y="764704"/>
            <a:ext cx="5580620" cy="558062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xmlns="" id="{4607971B-4B72-EF48-ACC3-ACDBCA1D1EF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8826" y="5936828"/>
            <a:ext cx="1283496" cy="600968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xmlns="" id="{9261D56C-5DF8-9643-BFDD-DEB923E0CDBC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97317" y="5835240"/>
            <a:ext cx="2033013" cy="934889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xmlns="" id="{B6CD27E5-0DFE-9B40-BEB3-317FC74831E9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2" y="-1040119"/>
            <a:ext cx="9144000" cy="6469298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xmlns="" id="{67B8382B-4B56-2E4F-BEEE-A55015E10EBD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23458" y="1428822"/>
            <a:ext cx="7823603" cy="5533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2096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xmlns="" id="{3F0E4917-A31C-D240-84C6-566E1FEC5889}"/>
              </a:ext>
            </a:extLst>
          </p:cNvPr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7DFE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xmlns="" id="{0AE2E111-A64D-8D4B-B199-17EA2179A7D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735" t="35597" r="37086" b="21695"/>
          <a:stretch/>
        </p:blipFill>
        <p:spPr>
          <a:xfrm>
            <a:off x="251521" y="0"/>
            <a:ext cx="8892479" cy="6858000"/>
          </a:xfrm>
          <a:prstGeom prst="rect">
            <a:avLst/>
          </a:prstGeom>
        </p:spPr>
      </p:pic>
      <p:sp>
        <p:nvSpPr>
          <p:cNvPr id="10" name="Oval 9">
            <a:extLst>
              <a:ext uri="{FF2B5EF4-FFF2-40B4-BE49-F238E27FC236}">
                <a16:creationId xmlns:a16="http://schemas.microsoft.com/office/drawing/2014/main" xmlns="" id="{FC02BB16-8209-4943-AD45-2A17AB664757}"/>
              </a:ext>
            </a:extLst>
          </p:cNvPr>
          <p:cNvSpPr/>
          <p:nvPr/>
        </p:nvSpPr>
        <p:spPr>
          <a:xfrm>
            <a:off x="2155062" y="764704"/>
            <a:ext cx="5580620" cy="558062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xmlns="" id="{E929A5C2-CF8C-AD49-B868-A1C7C1998CC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8826" y="5936828"/>
            <a:ext cx="1283496" cy="600968"/>
          </a:xfrm>
          <a:prstGeom prst="rect">
            <a:avLst/>
          </a:prstGeom>
        </p:spPr>
      </p:pic>
      <p:sp>
        <p:nvSpPr>
          <p:cNvPr id="13" name="Rounded Rectangle 12">
            <a:extLst>
              <a:ext uri="{FF2B5EF4-FFF2-40B4-BE49-F238E27FC236}">
                <a16:creationId xmlns:a16="http://schemas.microsoft.com/office/drawing/2014/main" xmlns="" id="{5E3BD1D2-2015-FB40-A65D-6389CA7D58B1}"/>
              </a:ext>
            </a:extLst>
          </p:cNvPr>
          <p:cNvSpPr/>
          <p:nvPr/>
        </p:nvSpPr>
        <p:spPr>
          <a:xfrm>
            <a:off x="9144000" y="-1395536"/>
            <a:ext cx="1656184" cy="93610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rgbClr val="FFFFFF"/>
                </a:solidFill>
              </a:rPr>
              <a:t>Bullying impact?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xmlns="" id="{10727F34-6CF7-F240-A8A7-F2E52E8B3C16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97317" y="5835240"/>
            <a:ext cx="2033013" cy="934889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xmlns="" id="{7515054C-EBDB-D448-B6A2-2C0A0A4201B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08422" y="1466850"/>
            <a:ext cx="2870200" cy="133350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xmlns="" id="{E43DD8A4-F77A-144F-B1BB-1060DD92F86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805638" y="2436504"/>
            <a:ext cx="2019300" cy="135890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xmlns="" id="{46D1EAA0-6B6D-A043-A1AC-531739E71A7E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047" r="37303"/>
          <a:stretch/>
        </p:blipFill>
        <p:spPr>
          <a:xfrm>
            <a:off x="3059832" y="350148"/>
            <a:ext cx="3168352" cy="64670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65843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xmlns="" id="{0BCCAC75-DF0A-864E-A398-E5FC337B6944}"/>
              </a:ext>
            </a:extLst>
          </p:cNvPr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DFF2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xmlns="" id="{594E6490-5339-2341-80C1-F3796A41816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735" t="35597" r="37086" b="21695"/>
          <a:stretch/>
        </p:blipFill>
        <p:spPr>
          <a:xfrm>
            <a:off x="251521" y="0"/>
            <a:ext cx="8892479" cy="68580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xmlns="" id="{09D46848-70BD-4143-BA81-07FF4B39CB7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8826" y="5936828"/>
            <a:ext cx="1283496" cy="600968"/>
          </a:xfrm>
          <a:prstGeom prst="rect">
            <a:avLst/>
          </a:prstGeom>
        </p:spPr>
      </p:pic>
      <p:sp>
        <p:nvSpPr>
          <p:cNvPr id="14" name="Content Placeholder 2">
            <a:extLst>
              <a:ext uri="{FF2B5EF4-FFF2-40B4-BE49-F238E27FC236}">
                <a16:creationId xmlns:a16="http://schemas.microsoft.com/office/drawing/2014/main" xmlns="" id="{ED3352F0-0E68-4F49-8FA5-5D0B7E9FD76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81336" y="1894505"/>
            <a:ext cx="3528392" cy="6048672"/>
          </a:xfrm>
        </p:spPr>
        <p:txBody>
          <a:bodyPr>
            <a:normAutofit/>
          </a:bodyPr>
          <a:lstStyle/>
          <a:p>
            <a:pPr>
              <a:lnSpc>
                <a:spcPts val="1720"/>
              </a:lnSpc>
              <a:buClr>
                <a:srgbClr val="182841"/>
              </a:buClr>
              <a:buFont typeface="System Font Regular"/>
              <a:buChar char="&gt;"/>
            </a:pPr>
            <a:r>
              <a:rPr lang="en-GB" sz="1400" dirty="0">
                <a:solidFill>
                  <a:srgbClr val="182841"/>
                </a:solidFill>
                <a:cs typeface="Calibri"/>
              </a:rPr>
              <a:t>Being called names, teased, put down or threatened </a:t>
            </a:r>
          </a:p>
          <a:p>
            <a:pPr>
              <a:lnSpc>
                <a:spcPts val="1720"/>
              </a:lnSpc>
              <a:buClr>
                <a:srgbClr val="182841"/>
              </a:buClr>
              <a:buFont typeface="System Font Regular"/>
              <a:buChar char="&gt;"/>
            </a:pPr>
            <a:endParaRPr lang="en-GB" sz="1400" dirty="0">
              <a:solidFill>
                <a:srgbClr val="182841"/>
              </a:solidFill>
              <a:cs typeface="Calibri"/>
            </a:endParaRPr>
          </a:p>
          <a:p>
            <a:pPr>
              <a:lnSpc>
                <a:spcPts val="1720"/>
              </a:lnSpc>
              <a:buClr>
                <a:srgbClr val="182841"/>
              </a:buClr>
              <a:buFont typeface="System Font Regular"/>
              <a:buChar char="&gt;"/>
            </a:pPr>
            <a:r>
              <a:rPr lang="en-GB" sz="1400" dirty="0">
                <a:solidFill>
                  <a:srgbClr val="182841"/>
                </a:solidFill>
                <a:cs typeface="Calibri"/>
              </a:rPr>
              <a:t>Being hit, tripped, pushed or kicked </a:t>
            </a:r>
          </a:p>
          <a:p>
            <a:pPr>
              <a:lnSpc>
                <a:spcPts val="1720"/>
              </a:lnSpc>
              <a:buClr>
                <a:srgbClr val="182841"/>
              </a:buClr>
              <a:buFont typeface="System Font Regular"/>
              <a:buChar char="&gt;"/>
            </a:pPr>
            <a:endParaRPr lang="en-GB" sz="1400" dirty="0">
              <a:solidFill>
                <a:srgbClr val="182841"/>
              </a:solidFill>
              <a:cs typeface="Calibri"/>
            </a:endParaRPr>
          </a:p>
          <a:p>
            <a:pPr>
              <a:lnSpc>
                <a:spcPts val="1720"/>
              </a:lnSpc>
              <a:buClr>
                <a:srgbClr val="182841"/>
              </a:buClr>
              <a:buFont typeface="System Font Regular"/>
              <a:buChar char="&gt;"/>
            </a:pPr>
            <a:r>
              <a:rPr lang="en-GB" sz="1400" dirty="0">
                <a:solidFill>
                  <a:srgbClr val="182841"/>
                </a:solidFill>
                <a:cs typeface="Calibri"/>
              </a:rPr>
              <a:t>Having your belongings taken or damaged </a:t>
            </a:r>
          </a:p>
          <a:p>
            <a:pPr>
              <a:lnSpc>
                <a:spcPts val="1720"/>
              </a:lnSpc>
              <a:buClr>
                <a:srgbClr val="182841"/>
              </a:buClr>
              <a:buFont typeface="System Font Regular"/>
              <a:buChar char="&gt;"/>
            </a:pPr>
            <a:endParaRPr lang="en-GB" sz="1400" dirty="0">
              <a:solidFill>
                <a:srgbClr val="182841"/>
              </a:solidFill>
              <a:cs typeface="Calibri"/>
            </a:endParaRPr>
          </a:p>
          <a:p>
            <a:pPr>
              <a:lnSpc>
                <a:spcPts val="1720"/>
              </a:lnSpc>
              <a:buClr>
                <a:srgbClr val="182841"/>
              </a:buClr>
              <a:buFont typeface="System Font Regular"/>
              <a:buChar char="&gt;"/>
            </a:pPr>
            <a:r>
              <a:rPr lang="en-GB" sz="1400" dirty="0">
                <a:solidFill>
                  <a:srgbClr val="182841"/>
                </a:solidFill>
                <a:cs typeface="Calibri"/>
              </a:rPr>
              <a:t>Being ignored, left out or having rumours spread about you </a:t>
            </a:r>
          </a:p>
          <a:p>
            <a:pPr>
              <a:lnSpc>
                <a:spcPts val="1720"/>
              </a:lnSpc>
              <a:buClr>
                <a:srgbClr val="182841"/>
              </a:buClr>
              <a:buFont typeface="System Font Regular"/>
              <a:buChar char="&gt;"/>
            </a:pPr>
            <a:endParaRPr lang="en-GB" sz="1400" dirty="0">
              <a:solidFill>
                <a:srgbClr val="182841"/>
              </a:solidFill>
              <a:cs typeface="Calibri"/>
            </a:endParaRPr>
          </a:p>
          <a:p>
            <a:pPr>
              <a:lnSpc>
                <a:spcPts val="1720"/>
              </a:lnSpc>
              <a:buClr>
                <a:srgbClr val="182841"/>
              </a:buClr>
              <a:buFont typeface="System Font Regular"/>
              <a:buChar char="&gt;"/>
            </a:pPr>
            <a:r>
              <a:rPr lang="en-GB" sz="1400" dirty="0">
                <a:solidFill>
                  <a:srgbClr val="182841"/>
                </a:solidFill>
                <a:cs typeface="Calibri"/>
              </a:rPr>
              <a:t>Receiving abusive messages </a:t>
            </a:r>
          </a:p>
          <a:p>
            <a:pPr>
              <a:lnSpc>
                <a:spcPts val="1720"/>
              </a:lnSpc>
              <a:buClr>
                <a:srgbClr val="182841"/>
              </a:buClr>
              <a:buFont typeface="System Font Regular"/>
              <a:buChar char="&gt;"/>
            </a:pPr>
            <a:endParaRPr lang="en-GB" sz="1400" dirty="0">
              <a:solidFill>
                <a:srgbClr val="182841"/>
              </a:solidFill>
              <a:cs typeface="Calibri"/>
            </a:endParaRPr>
          </a:p>
          <a:p>
            <a:pPr>
              <a:lnSpc>
                <a:spcPts val="1720"/>
              </a:lnSpc>
              <a:buClr>
                <a:srgbClr val="182841"/>
              </a:buClr>
              <a:buFont typeface="System Font Regular"/>
              <a:buChar char="&gt;"/>
            </a:pPr>
            <a:r>
              <a:rPr lang="en-GB" sz="1400" dirty="0">
                <a:solidFill>
                  <a:srgbClr val="182841"/>
                </a:solidFill>
                <a:cs typeface="Calibri"/>
              </a:rPr>
              <a:t>Being targeted because of who you are or who you are perceived to be</a:t>
            </a:r>
            <a:r>
              <a:rPr lang="en-GB" sz="1600" dirty="0">
                <a:cs typeface="Calibri"/>
              </a:rPr>
              <a:t> </a:t>
            </a:r>
          </a:p>
          <a:p>
            <a:pPr>
              <a:lnSpc>
                <a:spcPts val="2020"/>
              </a:lnSpc>
            </a:pPr>
            <a:endParaRPr lang="en-GB" sz="1600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xmlns="" id="{C6FD0FEB-CBBE-7F4C-BA86-20C70AA3C23F}"/>
              </a:ext>
            </a:extLst>
          </p:cNvPr>
          <p:cNvSpPr txBox="1"/>
          <p:nvPr/>
        </p:nvSpPr>
        <p:spPr>
          <a:xfrm>
            <a:off x="4860032" y="1898066"/>
            <a:ext cx="4176464" cy="40669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ts val="1720"/>
              </a:lnSpc>
              <a:spcBef>
                <a:spcPts val="384"/>
              </a:spcBef>
              <a:buFont typeface="System Font Regular"/>
              <a:buChar char="&gt;"/>
            </a:pPr>
            <a:r>
              <a:rPr lang="en-GB" sz="1400" dirty="0">
                <a:solidFill>
                  <a:srgbClr val="182841"/>
                </a:solidFill>
                <a:cs typeface="Calibri" panose="020F0502020204030204" pitchFamily="34" charset="0"/>
              </a:rPr>
              <a:t>Fear of being bullied </a:t>
            </a:r>
          </a:p>
          <a:p>
            <a:pPr marL="285750" indent="-285750">
              <a:lnSpc>
                <a:spcPts val="1720"/>
              </a:lnSpc>
              <a:spcBef>
                <a:spcPts val="384"/>
              </a:spcBef>
              <a:buFont typeface="System Font Regular"/>
              <a:buChar char="&gt;"/>
            </a:pPr>
            <a:endParaRPr lang="en-GB" sz="1400" dirty="0">
              <a:solidFill>
                <a:srgbClr val="182841"/>
              </a:solidFill>
              <a:cs typeface="Calibri" panose="020F0502020204030204" pitchFamily="34" charset="0"/>
            </a:endParaRPr>
          </a:p>
          <a:p>
            <a:pPr marL="285750" indent="-285750">
              <a:lnSpc>
                <a:spcPts val="1720"/>
              </a:lnSpc>
              <a:spcBef>
                <a:spcPts val="384"/>
              </a:spcBef>
              <a:buFont typeface="System Font Regular"/>
              <a:buChar char="&gt;"/>
            </a:pPr>
            <a:r>
              <a:rPr lang="en-GB" sz="1400" dirty="0">
                <a:solidFill>
                  <a:srgbClr val="182841"/>
                </a:solidFill>
                <a:cs typeface="Calibri" panose="020F0502020204030204" pitchFamily="34" charset="0"/>
              </a:rPr>
              <a:t>Feeling sad, down </a:t>
            </a:r>
          </a:p>
          <a:p>
            <a:pPr marL="285750" indent="-285750">
              <a:lnSpc>
                <a:spcPts val="1720"/>
              </a:lnSpc>
              <a:spcBef>
                <a:spcPts val="384"/>
              </a:spcBef>
              <a:buFont typeface="System Font Regular"/>
              <a:buChar char="&gt;"/>
            </a:pPr>
            <a:endParaRPr lang="en-GB" sz="1400" dirty="0">
              <a:solidFill>
                <a:srgbClr val="182841"/>
              </a:solidFill>
              <a:cs typeface="Calibri" panose="020F0502020204030204" pitchFamily="34" charset="0"/>
            </a:endParaRPr>
          </a:p>
          <a:p>
            <a:pPr marL="285750" indent="-285750">
              <a:lnSpc>
                <a:spcPts val="1720"/>
              </a:lnSpc>
              <a:spcBef>
                <a:spcPts val="384"/>
              </a:spcBef>
              <a:buFont typeface="System Font Regular"/>
              <a:buChar char="&gt;"/>
            </a:pPr>
            <a:r>
              <a:rPr lang="en-GB" sz="1400" dirty="0">
                <a:solidFill>
                  <a:srgbClr val="182841"/>
                </a:solidFill>
                <a:cs typeface="Calibri" panose="020F0502020204030204" pitchFamily="34" charset="0"/>
              </a:rPr>
              <a:t>Attending school and school work</a:t>
            </a:r>
          </a:p>
          <a:p>
            <a:pPr marL="285750" indent="-285750">
              <a:lnSpc>
                <a:spcPts val="1720"/>
              </a:lnSpc>
              <a:spcBef>
                <a:spcPts val="384"/>
              </a:spcBef>
              <a:buFont typeface="System Font Regular"/>
              <a:buChar char="&gt;"/>
            </a:pPr>
            <a:endParaRPr lang="en-GB" sz="1400" dirty="0">
              <a:solidFill>
                <a:srgbClr val="182841"/>
              </a:solidFill>
              <a:cs typeface="Calibri" panose="020F0502020204030204" pitchFamily="34" charset="0"/>
            </a:endParaRPr>
          </a:p>
          <a:p>
            <a:pPr marL="285750" indent="-285750">
              <a:lnSpc>
                <a:spcPts val="1720"/>
              </a:lnSpc>
              <a:spcBef>
                <a:spcPts val="384"/>
              </a:spcBef>
              <a:buFont typeface="System Font Regular"/>
              <a:buChar char="&gt;"/>
            </a:pPr>
            <a:r>
              <a:rPr lang="en-GB" sz="1400" dirty="0">
                <a:solidFill>
                  <a:srgbClr val="182841"/>
                </a:solidFill>
                <a:cs typeface="Calibri" panose="020F0502020204030204" pitchFamily="34" charset="0"/>
              </a:rPr>
              <a:t>Avoiding people and places </a:t>
            </a:r>
          </a:p>
          <a:p>
            <a:pPr marL="285750" indent="-285750">
              <a:lnSpc>
                <a:spcPts val="1720"/>
              </a:lnSpc>
              <a:spcBef>
                <a:spcPts val="384"/>
              </a:spcBef>
              <a:buFont typeface="System Font Regular"/>
              <a:buChar char="&gt;"/>
            </a:pPr>
            <a:endParaRPr lang="en-GB" sz="1400" dirty="0">
              <a:solidFill>
                <a:srgbClr val="182841"/>
              </a:solidFill>
              <a:cs typeface="Calibri" panose="020F0502020204030204" pitchFamily="34" charset="0"/>
            </a:endParaRPr>
          </a:p>
          <a:p>
            <a:pPr marL="285750" indent="-285750">
              <a:lnSpc>
                <a:spcPts val="1720"/>
              </a:lnSpc>
              <a:spcBef>
                <a:spcPts val="384"/>
              </a:spcBef>
              <a:buFont typeface="System Font Regular"/>
              <a:buChar char="&gt;"/>
            </a:pPr>
            <a:r>
              <a:rPr lang="en-GB" sz="1400" dirty="0">
                <a:solidFill>
                  <a:srgbClr val="182841"/>
                </a:solidFill>
                <a:cs typeface="Calibri" panose="020F0502020204030204" pitchFamily="34" charset="0"/>
              </a:rPr>
              <a:t>Mental health </a:t>
            </a:r>
          </a:p>
          <a:p>
            <a:pPr marL="285750" indent="-285750">
              <a:lnSpc>
                <a:spcPts val="1720"/>
              </a:lnSpc>
              <a:spcBef>
                <a:spcPts val="384"/>
              </a:spcBef>
              <a:buFont typeface="System Font Regular"/>
              <a:buChar char="&gt;"/>
            </a:pPr>
            <a:endParaRPr lang="en-GB" sz="1400" dirty="0">
              <a:solidFill>
                <a:srgbClr val="182841"/>
              </a:solidFill>
              <a:cs typeface="Calibri" panose="020F0502020204030204" pitchFamily="34" charset="0"/>
            </a:endParaRPr>
          </a:p>
          <a:p>
            <a:pPr marL="285750" indent="-285750">
              <a:lnSpc>
                <a:spcPts val="1720"/>
              </a:lnSpc>
              <a:spcBef>
                <a:spcPts val="384"/>
              </a:spcBef>
              <a:buFont typeface="System Font Regular"/>
              <a:buChar char="&gt;"/>
            </a:pPr>
            <a:r>
              <a:rPr lang="en-GB" sz="1400" dirty="0">
                <a:solidFill>
                  <a:srgbClr val="182841"/>
                </a:solidFill>
                <a:cs typeface="Calibri" panose="020F0502020204030204" pitchFamily="34" charset="0"/>
              </a:rPr>
              <a:t>Hope for the future </a:t>
            </a:r>
          </a:p>
          <a:p>
            <a:pPr marL="285750" indent="-285750">
              <a:lnSpc>
                <a:spcPts val="1720"/>
              </a:lnSpc>
              <a:spcBef>
                <a:spcPts val="384"/>
              </a:spcBef>
              <a:buFont typeface="System Font Regular"/>
              <a:buChar char="&gt;"/>
            </a:pPr>
            <a:endParaRPr lang="en-GB" sz="1400" dirty="0">
              <a:solidFill>
                <a:srgbClr val="182841"/>
              </a:solidFill>
              <a:cs typeface="Calibri" panose="020F0502020204030204" pitchFamily="34" charset="0"/>
            </a:endParaRPr>
          </a:p>
          <a:p>
            <a:pPr marL="285750" indent="-285750">
              <a:lnSpc>
                <a:spcPts val="1720"/>
              </a:lnSpc>
              <a:spcBef>
                <a:spcPts val="384"/>
              </a:spcBef>
              <a:buFont typeface="System Font Regular"/>
              <a:buChar char="&gt;"/>
            </a:pPr>
            <a:r>
              <a:rPr lang="en-GB" sz="1400" dirty="0">
                <a:solidFill>
                  <a:srgbClr val="182841"/>
                </a:solidFill>
                <a:cs typeface="Calibri" panose="020F0502020204030204" pitchFamily="34" charset="0"/>
              </a:rPr>
              <a:t>Over-eating / under-eating</a:t>
            </a:r>
          </a:p>
          <a:p>
            <a:pPr>
              <a:lnSpc>
                <a:spcPts val="1720"/>
              </a:lnSpc>
              <a:spcBef>
                <a:spcPts val="384"/>
              </a:spcBef>
            </a:pPr>
            <a:endParaRPr lang="en-GB" sz="1400" dirty="0">
              <a:solidFill>
                <a:srgbClr val="182841"/>
              </a:solidFill>
              <a:cs typeface="Calibri" panose="020F0502020204030204" pitchFamily="34" charset="0"/>
            </a:endParaRPr>
          </a:p>
          <a:p>
            <a:pPr marL="285750" indent="-285750">
              <a:lnSpc>
                <a:spcPts val="1720"/>
              </a:lnSpc>
              <a:spcBef>
                <a:spcPts val="384"/>
              </a:spcBef>
              <a:buFont typeface="System Font Regular"/>
              <a:buChar char="&gt;"/>
            </a:pPr>
            <a:r>
              <a:rPr lang="en-GB" sz="1400" dirty="0">
                <a:solidFill>
                  <a:srgbClr val="182841"/>
                </a:solidFill>
                <a:cs typeface="Calibri" panose="020F0502020204030204" pitchFamily="34" charset="0"/>
              </a:rPr>
              <a:t>Self-harm 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xmlns="" id="{ECC632CB-22B9-574C-BE6F-ED63CDEDA348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97317" y="5835240"/>
            <a:ext cx="2033013" cy="934889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xmlns="" id="{36E0490A-EB05-F341-AF21-681BCFE90E4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734626" y="850124"/>
            <a:ext cx="5664200" cy="40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53375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F5C3A074-3706-954B-83C3-D14F63FD2F33}"/>
              </a:ext>
            </a:extLst>
          </p:cNvPr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7DFE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xmlns="" id="{B1D4BA6B-AD07-D54B-AE22-8E0A8AD1861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735" t="35597" r="37086" b="21695"/>
          <a:stretch/>
        </p:blipFill>
        <p:spPr>
          <a:xfrm>
            <a:off x="251521" y="0"/>
            <a:ext cx="8892479" cy="6858000"/>
          </a:xfrm>
          <a:prstGeom prst="rect">
            <a:avLst/>
          </a:prstGeom>
        </p:spPr>
      </p:pic>
      <p:sp>
        <p:nvSpPr>
          <p:cNvPr id="7" name="Oval 6">
            <a:extLst>
              <a:ext uri="{FF2B5EF4-FFF2-40B4-BE49-F238E27FC236}">
                <a16:creationId xmlns:a16="http://schemas.microsoft.com/office/drawing/2014/main" xmlns="" id="{742E9718-B348-7346-B67C-96C7BCA6B211}"/>
              </a:ext>
            </a:extLst>
          </p:cNvPr>
          <p:cNvSpPr/>
          <p:nvPr/>
        </p:nvSpPr>
        <p:spPr>
          <a:xfrm>
            <a:off x="1781690" y="764704"/>
            <a:ext cx="5580620" cy="558062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xmlns="" id="{FCDAACFE-DBDE-3E41-8A87-21734F917C1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8826" y="5936828"/>
            <a:ext cx="1283496" cy="600968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xmlns="" id="{8D87465E-F407-0A40-A8E0-8D14B5E70FF0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97317" y="5835240"/>
            <a:ext cx="2033013" cy="934889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xmlns="" id="{EF9AD726-D39D-4A4A-A1EE-488C68E5FDA6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4953"/>
          <a:stretch/>
        </p:blipFill>
        <p:spPr>
          <a:xfrm>
            <a:off x="125760" y="-128130"/>
            <a:ext cx="9144000" cy="4853274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xmlns="" id="{327DAE0D-61A9-2147-AD57-B15C15AB1266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862" t="30053" r="38969" b="30989"/>
          <a:stretch/>
        </p:blipFill>
        <p:spPr>
          <a:xfrm>
            <a:off x="3419872" y="3501008"/>
            <a:ext cx="2484276" cy="2520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13104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xmlns="" id="{F85C4B8B-1CCF-2C40-A676-E1F54EDF7668}"/>
              </a:ext>
            </a:extLst>
          </p:cNvPr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DFF2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xmlns="" id="{8CBE8E75-4496-8447-A12A-3FBE79FA374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735" t="35597" r="37086" b="21695"/>
          <a:stretch/>
        </p:blipFill>
        <p:spPr>
          <a:xfrm>
            <a:off x="251521" y="0"/>
            <a:ext cx="8892479" cy="68580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xmlns="" id="{4196C8A8-7424-1940-9030-BCD2FEBBDEA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8826" y="5936828"/>
            <a:ext cx="1283496" cy="600968"/>
          </a:xfrm>
          <a:prstGeom prst="rect">
            <a:avLst/>
          </a:prstGeom>
        </p:spPr>
      </p:pic>
      <p:sp>
        <p:nvSpPr>
          <p:cNvPr id="4" name="Oval 3"/>
          <p:cNvSpPr/>
          <p:nvPr/>
        </p:nvSpPr>
        <p:spPr>
          <a:xfrm>
            <a:off x="1863200" y="4076328"/>
            <a:ext cx="5417600" cy="2377008"/>
          </a:xfrm>
          <a:prstGeom prst="ellipse">
            <a:avLst/>
          </a:prstGeom>
          <a:solidFill>
            <a:srgbClr val="D544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Oval 4"/>
          <p:cNvSpPr/>
          <p:nvPr/>
        </p:nvSpPr>
        <p:spPr>
          <a:xfrm>
            <a:off x="2384081" y="4192496"/>
            <a:ext cx="4375838" cy="1839739"/>
          </a:xfrm>
          <a:prstGeom prst="ellipse">
            <a:avLst/>
          </a:prstGeom>
          <a:solidFill>
            <a:srgbClr val="CAD3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Oval 5"/>
          <p:cNvSpPr/>
          <p:nvPr/>
        </p:nvSpPr>
        <p:spPr>
          <a:xfrm>
            <a:off x="2988175" y="4259613"/>
            <a:ext cx="3167650" cy="1348528"/>
          </a:xfrm>
          <a:prstGeom prst="ellipse">
            <a:avLst/>
          </a:prstGeom>
          <a:solidFill>
            <a:srgbClr val="D33A2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Oval 6"/>
          <p:cNvSpPr/>
          <p:nvPr/>
        </p:nvSpPr>
        <p:spPr>
          <a:xfrm>
            <a:off x="3442422" y="4316277"/>
            <a:ext cx="2259156" cy="933812"/>
          </a:xfrm>
          <a:prstGeom prst="ellipse">
            <a:avLst/>
          </a:prstGeom>
          <a:solidFill>
            <a:srgbClr val="479FD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Oval 7"/>
          <p:cNvSpPr/>
          <p:nvPr/>
        </p:nvSpPr>
        <p:spPr>
          <a:xfrm>
            <a:off x="3858646" y="4472179"/>
            <a:ext cx="1426708" cy="555165"/>
          </a:xfrm>
          <a:prstGeom prst="ellipse">
            <a:avLst/>
          </a:prstGeom>
          <a:solidFill>
            <a:srgbClr val="F9E6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xmlns="" id="{9CD77789-70C5-1C4A-A1F3-A1C2C8F50D2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97317" y="5835240"/>
            <a:ext cx="2033013" cy="934889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xmlns="" id="{36F7A2E0-875A-8943-A4C3-5C2E2E5A808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39849" y="914392"/>
            <a:ext cx="6464300" cy="800100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xmlns="" id="{90282399-B58B-244A-AA24-C7F0DA20C7D9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84081" y="2144343"/>
            <a:ext cx="4455724" cy="31512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42267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xmlns="" id="{2F2DA541-1DFC-AF42-812A-0395877EE38A}"/>
              </a:ext>
            </a:extLst>
          </p:cNvPr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7DFE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xmlns="" id="{29A960C7-483F-554E-B430-67D6991FC45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735" t="35597" r="37086" b="21695"/>
          <a:stretch/>
        </p:blipFill>
        <p:spPr>
          <a:xfrm>
            <a:off x="260853" y="0"/>
            <a:ext cx="8892479" cy="6858000"/>
          </a:xfrm>
          <a:prstGeom prst="rect">
            <a:avLst/>
          </a:prstGeom>
        </p:spPr>
      </p:pic>
      <p:sp>
        <p:nvSpPr>
          <p:cNvPr id="30" name="Oval 29">
            <a:extLst>
              <a:ext uri="{FF2B5EF4-FFF2-40B4-BE49-F238E27FC236}">
                <a16:creationId xmlns:a16="http://schemas.microsoft.com/office/drawing/2014/main" xmlns="" id="{374C1A84-F22F-824E-9ED5-7B4A41DB6BF2}"/>
              </a:ext>
            </a:extLst>
          </p:cNvPr>
          <p:cNvSpPr/>
          <p:nvPr/>
        </p:nvSpPr>
        <p:spPr>
          <a:xfrm>
            <a:off x="5050790" y="-1130219"/>
            <a:ext cx="5245108" cy="5245108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xmlns="" id="{E695F845-CABC-C440-AAD9-9B79614A1C7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8826" y="5936828"/>
            <a:ext cx="1283496" cy="600968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xmlns="" id="{0A16E166-C8B0-6C4D-97CA-3FEDDB0DE7E1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97317" y="5835240"/>
            <a:ext cx="2033013" cy="934889"/>
          </a:xfrm>
          <a:prstGeom prst="rect">
            <a:avLst/>
          </a:prstGeom>
        </p:spPr>
      </p:pic>
      <p:sp>
        <p:nvSpPr>
          <p:cNvPr id="20" name="Rectangle 19">
            <a:extLst>
              <a:ext uri="{FF2B5EF4-FFF2-40B4-BE49-F238E27FC236}">
                <a16:creationId xmlns:a16="http://schemas.microsoft.com/office/drawing/2014/main" xmlns="" id="{0E5477C4-7380-0A4E-A200-BDEA02ADFCFD}"/>
              </a:ext>
            </a:extLst>
          </p:cNvPr>
          <p:cNvSpPr/>
          <p:nvPr/>
        </p:nvSpPr>
        <p:spPr>
          <a:xfrm>
            <a:off x="480294" y="5543521"/>
            <a:ext cx="8214009" cy="45719"/>
          </a:xfrm>
          <a:prstGeom prst="rect">
            <a:avLst/>
          </a:prstGeom>
          <a:solidFill>
            <a:srgbClr val="15305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xmlns="" id="{85BB91B4-D6BA-4649-80BC-B97E080C6C4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6082" y="672571"/>
            <a:ext cx="4267200" cy="2489200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xmlns="" id="{09F48C2E-2783-A343-966F-0155641FF79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94231" y="4759424"/>
            <a:ext cx="2514600" cy="685800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xmlns="" id="{8D40A1CC-E0C3-D145-9A33-D57A587FE2D6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3848" y="97204"/>
            <a:ext cx="7897811" cy="37879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552379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ity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3653</TotalTime>
  <Words>42</Words>
  <Application>Microsoft Office PowerPoint</Application>
  <PresentationFormat>On-screen Show (4:3)</PresentationFormat>
  <Paragraphs>29</Paragraphs>
  <Slides>6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Clarity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SAMH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"%username%"</dc:creator>
  <cp:lastModifiedBy>"%username%"</cp:lastModifiedBy>
  <cp:revision>33</cp:revision>
  <cp:lastPrinted>2019-09-18T15:52:36Z</cp:lastPrinted>
  <dcterms:created xsi:type="dcterms:W3CDTF">2019-08-29T13:31:39Z</dcterms:created>
  <dcterms:modified xsi:type="dcterms:W3CDTF">2019-10-03T15:49:56Z</dcterms:modified>
</cp:coreProperties>
</file>