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9753600" cy="7315200"/>
  <p:notesSz cx="6858000" cy="9144000"/>
  <p:embeddedFontLst>
    <p:embeddedFont>
      <p:font typeface="Sauna Pro 1" panose="020B0604020202020204" charset="0"/>
      <p:regular r:id="rId12"/>
    </p:embeddedFont>
    <p:embeddedFont>
      <p:font typeface="Sauna Pro 2" panose="020B0604020202020204" charset="0"/>
      <p:regular r:id="rId13"/>
    </p:embeddedFont>
    <p:embeddedFont>
      <p:font typeface="Calibri" panose="020F0502020204030204" pitchFamily="34" charset="0"/>
      <p:regular r:id="rId14"/>
      <p:bold r:id="rId15"/>
      <p:italic r:id="rId16"/>
      <p:boldItalic r:id="rId17"/>
    </p:embeddedFont>
    <p:embeddedFont>
      <p:font typeface="Arial" panose="020B0604020202020204" pitchFamily="3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218" autoAdjust="0"/>
  </p:normalViewPr>
  <p:slideViewPr>
    <p:cSldViewPr>
      <p:cViewPr varScale="1">
        <p:scale>
          <a:sx n="43" d="100"/>
          <a:sy n="43" d="100"/>
        </p:scale>
        <p:origin x="1180" y="3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spectme.org.uk/file-download/193/anti-bullying-week-2024-campaign-toolki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smtClean="0"/>
              <a:t>Slide 1:</a:t>
            </a:r>
            <a:r>
              <a:rPr lang="en-US" b="1" baseline="0" dirty="0" smtClean="0"/>
              <a:t> </a:t>
            </a:r>
            <a:r>
              <a:rPr lang="en-US" dirty="0" smtClean="0"/>
              <a:t>Anti-Bullying</a:t>
            </a:r>
            <a:r>
              <a:rPr lang="en-US" baseline="0" dirty="0" smtClean="0"/>
              <a:t> Week 2024</a:t>
            </a:r>
          </a:p>
          <a:p>
            <a:endParaRPr lang="en-US" baseline="0" dirty="0" smtClean="0"/>
          </a:p>
          <a:p>
            <a:r>
              <a:rPr lang="en-US" baseline="0" dirty="0" smtClean="0"/>
              <a:t>What is Bullying?</a:t>
            </a:r>
          </a:p>
          <a:p>
            <a:endParaRPr lang="en-US" baseline="0" dirty="0" smtClean="0"/>
          </a:p>
          <a:p>
            <a:r>
              <a:rPr lang="en-US" baseline="0" dirty="0" smtClean="0"/>
              <a:t>Refer to Learning Resource – What is Bullying Exercise 1, Part 1</a:t>
            </a:r>
          </a:p>
          <a:p>
            <a:endParaRPr lang="en-US" baseline="0" dirty="0" smtClean="0"/>
          </a:p>
          <a:p>
            <a:r>
              <a:rPr lang="en-US" baseline="0" dirty="0" smtClean="0"/>
              <a:t>Step 1:</a:t>
            </a:r>
          </a:p>
          <a:p>
            <a:endParaRPr lang="en-US" baseline="0" dirty="0" smtClean="0"/>
          </a:p>
          <a:p>
            <a:r>
              <a:rPr lang="en-GB" dirty="0" smtClean="0"/>
              <a:t>You may wish to have the learners in your group complete this activity in small groups, in pairs or individually. Explain they are going to explore what bullying behaviour looks like and think about its impact. Learners are not required to share their own experiences of bullying during this exercise. (Slide 1)</a:t>
            </a:r>
            <a:endParaRPr lang="en-US" baseline="0" dirty="0" smtClean="0"/>
          </a:p>
          <a:p>
            <a:endParaRPr lang="en-US" baseline="0" dirty="0" smtClean="0"/>
          </a:p>
          <a:p>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b="1" dirty="0" smtClean="0"/>
              <a:t>Slide 2:</a:t>
            </a:r>
            <a:r>
              <a:rPr lang="en-US" b="1" baseline="0" dirty="0" smtClean="0"/>
              <a:t> </a:t>
            </a:r>
            <a:r>
              <a:rPr lang="en-US" dirty="0" smtClean="0"/>
              <a:t>Anti-Bullying</a:t>
            </a:r>
            <a:r>
              <a:rPr lang="en-US" baseline="0" dirty="0" smtClean="0"/>
              <a:t> Week 2024</a:t>
            </a:r>
          </a:p>
          <a:p>
            <a:endParaRPr lang="en-US" baseline="0" dirty="0" smtClean="0"/>
          </a:p>
          <a:p>
            <a:r>
              <a:rPr lang="en-US" baseline="0" dirty="0" smtClean="0"/>
              <a:t>What is Bullying?</a:t>
            </a:r>
          </a:p>
          <a:p>
            <a:endParaRPr lang="en-GB" dirty="0" smtClean="0"/>
          </a:p>
          <a:p>
            <a:r>
              <a:rPr lang="en-GB" sz="1200" b="0" i="0" kern="1200" dirty="0" smtClean="0">
                <a:solidFill>
                  <a:schemeClr val="tx1"/>
                </a:solidFill>
                <a:effectLst/>
                <a:latin typeface="+mn-lt"/>
                <a:ea typeface="+mn-ea"/>
                <a:cs typeface="+mn-cs"/>
              </a:rPr>
              <a:t>Step 2:</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Ask each group to draw the outline of a person on a sheet of paper/whiteboard. They’ve to imagine this person is a friend who is experiencing bullying.</a:t>
            </a:r>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3:</a:t>
            </a:r>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Around the outside of the person, ask them to write or draw the types of bullying behaviour that could be affecting them. They should list all the behaviours they have seen or know about. E.g. pushing, ignoring, sending messages.</a:t>
            </a:r>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4:</a:t>
            </a:r>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Take some group feedback Highlight any examples given by the learners which aren’t bullying, such as friendship fall outs or disagreements or more serious/criminal behaviour such as fighting or asking for/ sending nude images.</a:t>
            </a:r>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5:</a:t>
            </a:r>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Ask the learners to consider how the bullying behaviour might make the friend feel and how it could be affecting them (sad, angry, afraid, not wanting to go to school or to a club to avoid the individual(s) displaying bullying behaviours). Using a different colour marker, invite them to write their answers inside the outline of the person.</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25014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b="1" dirty="0" smtClean="0"/>
              <a:t>Slide 3:</a:t>
            </a:r>
            <a:r>
              <a:rPr lang="en-US" b="1" baseline="0" dirty="0" smtClean="0"/>
              <a:t> </a:t>
            </a:r>
            <a:r>
              <a:rPr lang="en-US" dirty="0" smtClean="0"/>
              <a:t>Anti-Bullying</a:t>
            </a:r>
            <a:r>
              <a:rPr lang="en-US" baseline="0" dirty="0" smtClean="0"/>
              <a:t> Week 2024</a:t>
            </a:r>
          </a:p>
          <a:p>
            <a:endParaRPr lang="en-US" baseline="0" dirty="0" smtClean="0"/>
          </a:p>
          <a:p>
            <a:r>
              <a:rPr lang="en-US" baseline="0" dirty="0" smtClean="0"/>
              <a:t>What is Bullying?</a:t>
            </a:r>
          </a:p>
          <a:p>
            <a:endParaRPr lang="en-GB" dirty="0" smtClean="0"/>
          </a:p>
          <a:p>
            <a:r>
              <a:rPr lang="en-GB" dirty="0" smtClean="0"/>
              <a:t>Step 6:</a:t>
            </a:r>
          </a:p>
          <a:p>
            <a:endParaRPr lang="en-GB" dirty="0" smtClean="0"/>
          </a:p>
          <a:p>
            <a:r>
              <a:rPr lang="en-GB" dirty="0" smtClean="0"/>
              <a:t>Take some group feedback, exploring the examples of impacts the learners have come up with. You could use this slide</a:t>
            </a:r>
            <a:r>
              <a:rPr lang="en-GB" baseline="0" dirty="0" smtClean="0"/>
              <a:t> </a:t>
            </a:r>
            <a:r>
              <a:rPr lang="en-GB" dirty="0" smtClean="0"/>
              <a:t>to summarise. </a:t>
            </a:r>
          </a:p>
          <a:p>
            <a:endParaRPr lang="en-GB" dirty="0" smtClean="0"/>
          </a:p>
          <a:p>
            <a:r>
              <a:rPr lang="en-GB" dirty="0" smtClean="0"/>
              <a:t>Step 7. Explain that bullying is both what someone does (the behaviour) and how it makes you feel (impact). Bullying is always unacceptable because it can leave children feeling like they have no control or power. This makes it different from other types of behaviour like fall outs or disagreements. Be clear that no one has the right to bully someone else and we all have the right to be safe and free from bullying.</a:t>
            </a:r>
            <a:endParaRPr lang="en-GB" dirty="0"/>
          </a:p>
        </p:txBody>
      </p:sp>
      <p:sp>
        <p:nvSpPr>
          <p:cNvPr id="4" name="Slide Number Placeholder 3"/>
          <p:cNvSpPr>
            <a:spLocks noGrp="1"/>
          </p:cNvSpPr>
          <p:nvPr>
            <p:ph type="sldNum" sz="quarter" idx="10"/>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01533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smtClean="0"/>
              <a:t>Slide 4. </a:t>
            </a:r>
            <a:r>
              <a:rPr lang="en-US" dirty="0" smtClean="0"/>
              <a:t>Anti-Bullying</a:t>
            </a:r>
            <a:r>
              <a:rPr lang="en-US" baseline="0" dirty="0" smtClean="0"/>
              <a:t> Week 2024</a:t>
            </a:r>
          </a:p>
          <a:p>
            <a:endParaRPr lang="en-US" baseline="0" dirty="0" smtClean="0"/>
          </a:p>
          <a:p>
            <a:r>
              <a:rPr lang="en-US" baseline="0" dirty="0" smtClean="0"/>
              <a:t>What is Bullying?</a:t>
            </a:r>
          </a:p>
          <a:p>
            <a:endParaRPr lang="en-US" b="1" dirty="0" smtClean="0"/>
          </a:p>
          <a:p>
            <a:r>
              <a:rPr lang="en-GB" dirty="0" smtClean="0"/>
              <a:t>Step 8:</a:t>
            </a:r>
          </a:p>
          <a:p>
            <a:endParaRPr lang="en-GB" dirty="0" smtClean="0"/>
          </a:p>
          <a:p>
            <a:r>
              <a:rPr lang="en-GB" dirty="0" smtClean="0"/>
              <a:t>You can use the bucket analogy to explore this concept further. </a:t>
            </a:r>
          </a:p>
          <a:p>
            <a:endParaRPr lang="en-GB" dirty="0" smtClean="0"/>
          </a:p>
          <a:p>
            <a:r>
              <a:rPr lang="en-GB" dirty="0" smtClean="0"/>
              <a:t>We all have a bucket inside our bellies, when it is full and warm it’s because we feel included, valued, respected and listened to. Our warm full buckets help us be confident and be who we are. When we don’t feel valued, included, listened to or respected – when we are bullied – our bucket tips out and so does our sense of control – we’re no longer able to confidently be ourselves. This loss of control can lead to negative thoughts and feelings. </a:t>
            </a:r>
          </a:p>
          <a:p>
            <a:endParaRPr lang="en-GB" dirty="0" smtClean="0"/>
          </a:p>
          <a:p>
            <a:r>
              <a:rPr lang="en-GB" dirty="0" smtClean="0"/>
              <a:t>END.</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b="1" dirty="0" smtClean="0"/>
              <a:t>Slide 5: </a:t>
            </a:r>
            <a:r>
              <a:rPr lang="en-US" dirty="0" smtClean="0"/>
              <a:t>Anti-Bullying</a:t>
            </a:r>
            <a:r>
              <a:rPr lang="en-US" baseline="0" dirty="0" smtClean="0"/>
              <a:t> Week 2024</a:t>
            </a:r>
          </a:p>
          <a:p>
            <a:endParaRPr lang="en-US" baseline="0" dirty="0" smtClean="0"/>
          </a:p>
          <a:p>
            <a:r>
              <a:rPr lang="en-US" b="1" baseline="0" dirty="0" smtClean="0"/>
              <a:t>Change starts with us</a:t>
            </a:r>
          </a:p>
          <a:p>
            <a:endParaRPr lang="en-US" b="1" baseline="0" dirty="0" smtClean="0"/>
          </a:p>
          <a:p>
            <a:r>
              <a:rPr lang="en-US" baseline="0" dirty="0" smtClean="0"/>
              <a:t>Refer to Learning Resource – What is Bullying, Exercise 2, Part 2</a:t>
            </a:r>
            <a:r>
              <a:rPr lang="en-GB" sz="1200" b="0" i="0" kern="1200" dirty="0" smtClean="0">
                <a:solidFill>
                  <a:schemeClr val="tx1"/>
                </a:solidFill>
                <a:effectLst/>
                <a:latin typeface="+mn-lt"/>
                <a:ea typeface="+mn-ea"/>
                <a:cs typeface="+mn-cs"/>
              </a:rPr>
              <a:t> (20 minutes)</a:t>
            </a:r>
          </a:p>
          <a:p>
            <a:endParaRPr lang="en-GB" sz="1200" b="0" i="0" kern="1200" dirty="0" smtClean="0">
              <a:solidFill>
                <a:schemeClr val="tx1"/>
              </a:solidFill>
              <a:effectLst/>
              <a:latin typeface="+mn-lt"/>
              <a:ea typeface="+mn-ea"/>
              <a:cs typeface="+mn-cs"/>
            </a:endParaRPr>
          </a:p>
          <a:p>
            <a:r>
              <a:rPr lang="en-GB" b="1" dirty="0" smtClean="0"/>
              <a:t>* Ideally this activity requires space for your group to move around, however it can be easily adapted if this is not available. </a:t>
            </a:r>
          </a:p>
          <a:p>
            <a:endParaRPr lang="en-GB" dirty="0" smtClean="0"/>
          </a:p>
          <a:p>
            <a:r>
              <a:rPr lang="en-GB" dirty="0" smtClean="0"/>
              <a:t>Step 1:</a:t>
            </a:r>
          </a:p>
          <a:p>
            <a:endParaRPr lang="en-GB" dirty="0" smtClean="0"/>
          </a:p>
          <a:p>
            <a:r>
              <a:rPr lang="en-GB" dirty="0" smtClean="0"/>
              <a:t>Explain that the learners are going to list all of the people they can think of who can help make a difference to bullying e.g. they might prevent it from happening in the first place, or they might do something to help someone who is being bullied. </a:t>
            </a:r>
          </a:p>
          <a:p>
            <a:endParaRPr lang="en-GB" dirty="0" smtClean="0"/>
          </a:p>
          <a:p>
            <a:r>
              <a:rPr lang="en-GB" sz="1200" b="0" i="0" kern="1200" dirty="0" smtClean="0">
                <a:solidFill>
                  <a:schemeClr val="tx1"/>
                </a:solidFill>
                <a:effectLst/>
                <a:latin typeface="+mn-lt"/>
                <a:ea typeface="+mn-ea"/>
                <a:cs typeface="+mn-cs"/>
              </a:rPr>
              <a:t>Step 2:</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Ask, who are some of the people closest to us that can make a difference?</a:t>
            </a:r>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3:</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On the whiteboard, for each group of people mentioned, draw concentric circles and write their name in the new circle.</a:t>
            </a:r>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4:</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Keep going until the group have come up with a full list, such as parents, carers, teachers, sports coaches, friends, community police officers etc.</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5:</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Ask the group who should be at the centre of the circles – (the answer is YOU/any young person).</a:t>
            </a:r>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6:</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Now create these circles physically by asking for volunteers to represent each group listed and ask the young people to take position, creating concentric circles around each other by holding hands and then sitting down.</a:t>
            </a:r>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7:</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Once all the circles are in position, ask for volunteers to suggest small actions each group of people could take to help address bullying. The message is that no single group can make change alone, but if everyone does their bit, we have a ripple effect – the small action of stone dropping into a pond can create lots of ripples. Small actions can make a difference to someone who is being bullied. Record the actions the learners come up with on the whiteboard.</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Refer to the Learning Resource for example</a:t>
            </a:r>
            <a:r>
              <a:rPr lang="en-GB" sz="1200" b="1" i="0" kern="1200" baseline="0" dirty="0" smtClean="0">
                <a:solidFill>
                  <a:schemeClr val="tx1"/>
                </a:solidFill>
                <a:effectLst/>
                <a:latin typeface="+mn-lt"/>
                <a:ea typeface="+mn-ea"/>
                <a:cs typeface="+mn-cs"/>
              </a:rPr>
              <a:t>s in a table.</a:t>
            </a:r>
          </a:p>
          <a:p>
            <a:endParaRPr lang="en-GB" sz="1200" b="1"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8:</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Ask them to look around at all of the people who can help make a difference – when we all work together, we can create change. Reinforce this final message by erasing the concentric circles on the whiteboard. These lines don’t exist in the real world, all of these people can help, and importantly there are things we can do ourselves that make the world friendlier and kinder.</a:t>
            </a:r>
            <a:endParaRPr lang="en-GB" sz="120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9:</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It’s important to reiterate the message that it is never a young person’s fault that they have been bullied. Revisit the idea that bullying is always unacceptable, no one has a right to bully others, and we all have a right to be safe and free from bullying.</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39007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smtClean="0"/>
              <a:t>Slide 6: </a:t>
            </a:r>
            <a:r>
              <a:rPr lang="en-US" dirty="0" smtClean="0"/>
              <a:t>Anti-Bullying</a:t>
            </a:r>
            <a:r>
              <a:rPr lang="en-US" baseline="0" dirty="0" smtClean="0"/>
              <a:t> Week 2024</a:t>
            </a:r>
          </a:p>
          <a:p>
            <a:endParaRPr lang="en-US" baseline="0" dirty="0" smtClean="0"/>
          </a:p>
          <a:p>
            <a:r>
              <a:rPr lang="en-US" baseline="0" dirty="0" smtClean="0"/>
              <a:t>Refer to Learning Resource – What is Bullying, Exercise 2, Part 2</a:t>
            </a:r>
            <a:r>
              <a:rPr lang="en-GB" sz="1200" b="0" i="0" kern="1200" dirty="0" smtClean="0">
                <a:solidFill>
                  <a:schemeClr val="tx1"/>
                </a:solidFill>
                <a:effectLst/>
                <a:latin typeface="+mn-lt"/>
                <a:ea typeface="+mn-ea"/>
                <a:cs typeface="+mn-cs"/>
              </a:rPr>
              <a:t> </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Cont./…Step 10:</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Give each learner a “Change Starts With… ” Template (located on the </a:t>
            </a:r>
            <a:r>
              <a:rPr lang="en-GB" sz="1200" b="0" i="0" kern="1200" dirty="0" err="1" smtClean="0">
                <a:solidFill>
                  <a:schemeClr val="tx1"/>
                </a:solidFill>
                <a:effectLst/>
                <a:latin typeface="+mn-lt"/>
                <a:ea typeface="+mn-ea"/>
                <a:cs typeface="+mn-cs"/>
              </a:rPr>
              <a:t>respectme</a:t>
            </a:r>
            <a:r>
              <a:rPr lang="en-GB" sz="1200" b="0" i="0" kern="1200" dirty="0" smtClean="0">
                <a:solidFill>
                  <a:schemeClr val="tx1"/>
                </a:solidFill>
                <a:effectLst/>
                <a:latin typeface="+mn-lt"/>
                <a:ea typeface="+mn-ea"/>
                <a:cs typeface="+mn-cs"/>
              </a:rPr>
              <a:t> Anti-Bullying Week 2024 Campaign</a:t>
            </a:r>
            <a:r>
              <a:rPr lang="en-GB" sz="1200" b="0" i="0" kern="1200" baseline="0" dirty="0" smtClean="0">
                <a:solidFill>
                  <a:schemeClr val="tx1"/>
                </a:solidFill>
                <a:effectLst/>
                <a:latin typeface="+mn-lt"/>
                <a:ea typeface="+mn-ea"/>
                <a:cs typeface="+mn-cs"/>
              </a:rPr>
              <a:t> Hub online) </a:t>
            </a:r>
            <a:r>
              <a:rPr lang="en-GB" sz="1200" b="0" i="0" kern="1200" dirty="0" smtClean="0">
                <a:solidFill>
                  <a:schemeClr val="tx1"/>
                </a:solidFill>
                <a:effectLst/>
                <a:latin typeface="+mn-lt"/>
                <a:ea typeface="+mn-ea"/>
                <a:cs typeface="+mn-cs"/>
              </a:rPr>
              <a:t>and from the list the learners have just come up with, ask each learner to pick one they think is really important and write it on their sheet. ‘E.g. Change Starts With... </a:t>
            </a:r>
            <a:r>
              <a:rPr lang="en-GB" sz="1200" b="0" i="1" kern="1200" dirty="0" smtClean="0">
                <a:solidFill>
                  <a:schemeClr val="tx1"/>
                </a:solidFill>
                <a:effectLst/>
                <a:latin typeface="+mn-lt"/>
                <a:ea typeface="+mn-ea"/>
                <a:cs typeface="+mn-cs"/>
              </a:rPr>
              <a:t>my friends supporting me to seek help</a:t>
            </a:r>
            <a:r>
              <a:rPr lang="en-GB" sz="1200" b="0" i="0" kern="1200" dirty="0" smtClean="0">
                <a:solidFill>
                  <a:schemeClr val="tx1"/>
                </a:solidFill>
                <a:effectLst/>
                <a:latin typeface="+mn-lt"/>
                <a:ea typeface="+mn-ea"/>
                <a:cs typeface="+mn-cs"/>
              </a:rPr>
              <a:t>. Change Starts With... </a:t>
            </a:r>
            <a:r>
              <a:rPr lang="en-GB" sz="1200" b="0" i="1" kern="1200" dirty="0" smtClean="0">
                <a:solidFill>
                  <a:schemeClr val="tx1"/>
                </a:solidFill>
                <a:effectLst/>
                <a:latin typeface="+mn-lt"/>
                <a:ea typeface="+mn-ea"/>
                <a:cs typeface="+mn-cs"/>
              </a:rPr>
              <a:t>my parents listening to me’.</a:t>
            </a:r>
          </a:p>
          <a:p>
            <a:endParaRPr lang="en-GB" sz="1200" b="0" i="1"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Step 11:</a:t>
            </a:r>
          </a:p>
          <a:p>
            <a:endParaRPr lang="en-GB" sz="120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Get social! If your group is happy to take some pictures or videos with their ‘Change Starts With…’ Templates, and share them on Twitter or Facebook, using the hashtag #</a:t>
            </a:r>
            <a:r>
              <a:rPr lang="en-GB" sz="1200" b="0" i="0" kern="1200" dirty="0" err="1" smtClean="0">
                <a:solidFill>
                  <a:schemeClr val="tx1"/>
                </a:solidFill>
                <a:effectLst/>
                <a:latin typeface="+mn-lt"/>
                <a:ea typeface="+mn-ea"/>
                <a:cs typeface="+mn-cs"/>
              </a:rPr>
              <a:t>AntiBullyingWeek</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RespectMeans</a:t>
            </a:r>
            <a:r>
              <a:rPr lang="en-GB" sz="1200" b="0" i="0" kern="1200" dirty="0" smtClean="0">
                <a:solidFill>
                  <a:schemeClr val="tx1"/>
                </a:solidFill>
                <a:effectLst/>
                <a:latin typeface="+mn-lt"/>
                <a:ea typeface="+mn-ea"/>
                <a:cs typeface="+mn-cs"/>
              </a:rPr>
              <a:t>. Don’t forget to tag </a:t>
            </a:r>
            <a:r>
              <a:rPr lang="en-GB" sz="1200" b="0" i="0" kern="1200" dirty="0" err="1" smtClean="0">
                <a:solidFill>
                  <a:schemeClr val="tx1"/>
                </a:solidFill>
                <a:effectLst/>
                <a:latin typeface="+mn-lt"/>
                <a:ea typeface="+mn-ea"/>
                <a:cs typeface="+mn-cs"/>
              </a:rPr>
              <a:t>respectme</a:t>
            </a:r>
            <a:r>
              <a:rPr lang="en-GB" sz="1200" b="0" i="0" kern="1200" dirty="0" smtClean="0">
                <a:solidFill>
                  <a:schemeClr val="tx1"/>
                </a:solidFill>
                <a:effectLst/>
                <a:latin typeface="+mn-lt"/>
                <a:ea typeface="+mn-ea"/>
                <a:cs typeface="+mn-cs"/>
              </a:rPr>
              <a:t>! Refer to our </a:t>
            </a:r>
            <a:r>
              <a:rPr lang="en-GB" sz="1200" b="0" i="0" kern="1200" dirty="0" smtClean="0">
                <a:solidFill>
                  <a:schemeClr val="tx1"/>
                </a:solidFill>
                <a:effectLst/>
                <a:latin typeface="+mn-lt"/>
                <a:ea typeface="+mn-ea"/>
                <a:cs typeface="+mn-cs"/>
                <a:hlinkClick r:id="rId3"/>
              </a:rPr>
              <a:t>Campaign Toolkit </a:t>
            </a:r>
            <a:r>
              <a:rPr lang="en-GB" sz="1200" b="0" i="0" kern="1200" dirty="0" smtClean="0">
                <a:solidFill>
                  <a:schemeClr val="tx1"/>
                </a:solidFill>
                <a:effectLst/>
                <a:latin typeface="+mn-lt"/>
                <a:ea typeface="+mn-ea"/>
                <a:cs typeface="+mn-cs"/>
              </a:rPr>
              <a:t>for information.</a:t>
            </a:r>
            <a:endParaRPr lang="en-GB" sz="1200" kern="1200" dirty="0" smtClean="0">
              <a:solidFill>
                <a:schemeClr val="tx1"/>
              </a:solidFill>
              <a:effectLst/>
              <a:latin typeface="+mn-lt"/>
              <a:ea typeface="+mn-ea"/>
              <a:cs typeface="+mn-cs"/>
            </a:endParaRPr>
          </a:p>
          <a:p>
            <a:endParaRPr lang="en-GB" sz="1200" b="0" i="1"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END</a:t>
            </a:r>
            <a:endParaRPr lang="en-GB" sz="1200" kern="1200" dirty="0" smtClean="0">
              <a:solidFill>
                <a:schemeClr val="tx1"/>
              </a:solidFill>
              <a:effectLst/>
              <a:latin typeface="+mn-lt"/>
              <a:ea typeface="+mn-ea"/>
              <a:cs typeface="+mn-cs"/>
            </a:endParaRPr>
          </a:p>
          <a:p>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E52E87"/>
            </a:solidFill>
          </p:spPr>
        </p:sp>
      </p:grpSp>
      <p:grpSp>
        <p:nvGrpSpPr>
          <p:cNvPr id="4" name="Group 4"/>
          <p:cNvGrpSpPr/>
          <p:nvPr/>
        </p:nvGrpSpPr>
        <p:grpSpPr>
          <a:xfrm>
            <a:off x="1900469" y="1722414"/>
            <a:ext cx="5045931" cy="5045931"/>
            <a:chOff x="0" y="0"/>
            <a:chExt cx="7936882" cy="7936882"/>
          </a:xfrm>
        </p:grpSpPr>
        <p:sp>
          <p:nvSpPr>
            <p:cNvPr id="5" name="Freeform 5"/>
            <p:cNvSpPr/>
            <p:nvPr/>
          </p:nvSpPr>
          <p:spPr>
            <a:xfrm>
              <a:off x="0" y="0"/>
              <a:ext cx="7936865" cy="7936865"/>
            </a:xfrm>
            <a:custGeom>
              <a:avLst/>
              <a:gdLst/>
              <a:ahLst/>
              <a:cxnLst/>
              <a:rect l="l" t="t" r="r" b="b"/>
              <a:pathLst>
                <a:path w="7936865" h="7936865">
                  <a:moveTo>
                    <a:pt x="0" y="3968496"/>
                  </a:moveTo>
                  <a:cubicBezTo>
                    <a:pt x="0" y="1776730"/>
                    <a:pt x="1776730" y="0"/>
                    <a:pt x="3968496" y="0"/>
                  </a:cubicBezTo>
                  <a:cubicBezTo>
                    <a:pt x="6160262" y="0"/>
                    <a:pt x="7936865" y="1776730"/>
                    <a:pt x="7936865" y="3968496"/>
                  </a:cubicBezTo>
                  <a:cubicBezTo>
                    <a:pt x="7936865" y="6160262"/>
                    <a:pt x="6160135" y="7936865"/>
                    <a:pt x="3968496" y="7936865"/>
                  </a:cubicBezTo>
                  <a:cubicBezTo>
                    <a:pt x="1776857" y="7936865"/>
                    <a:pt x="0" y="6160135"/>
                    <a:pt x="0" y="3968496"/>
                  </a:cubicBezTo>
                  <a:close/>
                </a:path>
              </a:pathLst>
            </a:custGeom>
            <a:solidFill>
              <a:srgbClr val="FFFFFF"/>
            </a:solidFill>
          </p:spPr>
        </p:sp>
      </p:grpSp>
      <p:sp>
        <p:nvSpPr>
          <p:cNvPr id="6" name="Freeform 6"/>
          <p:cNvSpPr/>
          <p:nvPr/>
        </p:nvSpPr>
        <p:spPr>
          <a:xfrm>
            <a:off x="7978269" y="331748"/>
            <a:ext cx="1369062" cy="641033"/>
          </a:xfrm>
          <a:custGeom>
            <a:avLst/>
            <a:gdLst/>
            <a:ahLst/>
            <a:cxnLst/>
            <a:rect l="l" t="t" r="r" b="b"/>
            <a:pathLst>
              <a:path w="1369062" h="641033">
                <a:moveTo>
                  <a:pt x="0" y="0"/>
                </a:moveTo>
                <a:lnTo>
                  <a:pt x="1369063" y="0"/>
                </a:lnTo>
                <a:lnTo>
                  <a:pt x="1369063" y="641032"/>
                </a:lnTo>
                <a:lnTo>
                  <a:pt x="0" y="641032"/>
                </a:lnTo>
                <a:lnTo>
                  <a:pt x="0" y="0"/>
                </a:lnTo>
                <a:close/>
              </a:path>
            </a:pathLst>
          </a:custGeom>
          <a:blipFill>
            <a:blip r:embed="rId3"/>
            <a:stretch>
              <a:fillRect t="-109" b="-109"/>
            </a:stretch>
          </a:blipFill>
        </p:spPr>
      </p:sp>
      <p:sp>
        <p:nvSpPr>
          <p:cNvPr id="7" name="Freeform 7"/>
          <p:cNvSpPr/>
          <p:nvPr/>
        </p:nvSpPr>
        <p:spPr>
          <a:xfrm>
            <a:off x="-210471" y="6224256"/>
            <a:ext cx="2168547" cy="997215"/>
          </a:xfrm>
          <a:custGeom>
            <a:avLst/>
            <a:gdLst/>
            <a:ahLst/>
            <a:cxnLst/>
            <a:rect l="l" t="t" r="r" b="b"/>
            <a:pathLst>
              <a:path w="2168547" h="997215">
                <a:moveTo>
                  <a:pt x="0" y="0"/>
                </a:moveTo>
                <a:lnTo>
                  <a:pt x="2168547" y="0"/>
                </a:lnTo>
                <a:lnTo>
                  <a:pt x="2168547" y="997215"/>
                </a:lnTo>
                <a:lnTo>
                  <a:pt x="0" y="997215"/>
                </a:lnTo>
                <a:lnTo>
                  <a:pt x="0" y="0"/>
                </a:lnTo>
                <a:close/>
              </a:path>
            </a:pathLst>
          </a:custGeom>
          <a:blipFill>
            <a:blip r:embed="rId4"/>
            <a:stretch>
              <a:fillRect t="-29" b="-29"/>
            </a:stretch>
          </a:blipFill>
        </p:spPr>
      </p:sp>
      <p:sp>
        <p:nvSpPr>
          <p:cNvPr id="8" name="Freeform 8"/>
          <p:cNvSpPr/>
          <p:nvPr/>
        </p:nvSpPr>
        <p:spPr>
          <a:xfrm>
            <a:off x="0" y="1926166"/>
            <a:ext cx="7487274" cy="5295305"/>
          </a:xfrm>
          <a:custGeom>
            <a:avLst/>
            <a:gdLst/>
            <a:ahLst/>
            <a:cxnLst/>
            <a:rect l="l" t="t" r="r" b="b"/>
            <a:pathLst>
              <a:path w="7487274" h="5295305">
                <a:moveTo>
                  <a:pt x="0" y="0"/>
                </a:moveTo>
                <a:lnTo>
                  <a:pt x="7487274" y="0"/>
                </a:lnTo>
                <a:lnTo>
                  <a:pt x="7487274" y="5295305"/>
                </a:lnTo>
                <a:lnTo>
                  <a:pt x="0" y="5295305"/>
                </a:lnTo>
                <a:lnTo>
                  <a:pt x="0" y="0"/>
                </a:lnTo>
                <a:close/>
              </a:path>
            </a:pathLst>
          </a:custGeom>
          <a:blipFill>
            <a:blip r:embed="rId5"/>
            <a:stretch>
              <a:fillRect l="-1" r="-1"/>
            </a:stretch>
          </a:blipFill>
        </p:spPr>
      </p:sp>
      <p:grpSp>
        <p:nvGrpSpPr>
          <p:cNvPr id="9" name="Group 9"/>
          <p:cNvGrpSpPr/>
          <p:nvPr/>
        </p:nvGrpSpPr>
        <p:grpSpPr>
          <a:xfrm>
            <a:off x="-53327" y="5745506"/>
            <a:ext cx="1569694" cy="156969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2E87"/>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5268267" y="-2327087"/>
            <a:ext cx="7186167" cy="4362156"/>
            <a:chOff x="0" y="0"/>
            <a:chExt cx="1221456" cy="741450"/>
          </a:xfrm>
        </p:grpSpPr>
        <p:sp>
          <p:nvSpPr>
            <p:cNvPr id="13" name="Freeform 13"/>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14" name="TextBox 14"/>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15" name="Freeform 15"/>
          <p:cNvSpPr/>
          <p:nvPr/>
        </p:nvSpPr>
        <p:spPr>
          <a:xfrm>
            <a:off x="7863570" y="82899"/>
            <a:ext cx="1813932" cy="1761006"/>
          </a:xfrm>
          <a:custGeom>
            <a:avLst/>
            <a:gdLst/>
            <a:ahLst/>
            <a:cxnLst/>
            <a:rect l="l" t="t" r="r" b="b"/>
            <a:pathLst>
              <a:path w="1813932" h="1761006">
                <a:moveTo>
                  <a:pt x="0" y="0"/>
                </a:moveTo>
                <a:lnTo>
                  <a:pt x="1813932" y="0"/>
                </a:lnTo>
                <a:lnTo>
                  <a:pt x="1813932" y="1761005"/>
                </a:lnTo>
                <a:lnTo>
                  <a:pt x="0" y="1761005"/>
                </a:lnTo>
                <a:lnTo>
                  <a:pt x="0" y="0"/>
                </a:lnTo>
                <a:close/>
              </a:path>
            </a:pathLst>
          </a:custGeom>
          <a:blipFill>
            <a:blip r:embed="rId6"/>
            <a:stretch>
              <a:fillRect/>
            </a:stretch>
          </a:blipFill>
        </p:spPr>
      </p:sp>
      <p:sp>
        <p:nvSpPr>
          <p:cNvPr id="16" name="Freeform 16"/>
          <p:cNvSpPr/>
          <p:nvPr/>
        </p:nvSpPr>
        <p:spPr>
          <a:xfrm>
            <a:off x="663634" y="954978"/>
            <a:ext cx="3329660" cy="149835"/>
          </a:xfrm>
          <a:custGeom>
            <a:avLst/>
            <a:gdLst/>
            <a:ahLst/>
            <a:cxnLst/>
            <a:rect l="l" t="t" r="r" b="b"/>
            <a:pathLst>
              <a:path w="3329660" h="149835">
                <a:moveTo>
                  <a:pt x="0" y="0"/>
                </a:moveTo>
                <a:lnTo>
                  <a:pt x="3329660" y="0"/>
                </a:lnTo>
                <a:lnTo>
                  <a:pt x="3329660" y="149835"/>
                </a:lnTo>
                <a:lnTo>
                  <a:pt x="0" y="1498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TextBox 17"/>
          <p:cNvSpPr txBox="1"/>
          <p:nvPr/>
        </p:nvSpPr>
        <p:spPr>
          <a:xfrm>
            <a:off x="67328" y="358894"/>
            <a:ext cx="4938262" cy="529590"/>
          </a:xfrm>
          <a:prstGeom prst="rect">
            <a:avLst/>
          </a:prstGeom>
        </p:spPr>
        <p:txBody>
          <a:bodyPr lIns="0" tIns="0" rIns="0" bIns="0" rtlCol="0" anchor="t">
            <a:spAutoFit/>
          </a:bodyPr>
          <a:lstStyle/>
          <a:p>
            <a:pPr algn="ctr">
              <a:lnSpc>
                <a:spcPts val="4409"/>
              </a:lnSpc>
            </a:pPr>
            <a:r>
              <a:rPr lang="en-US" sz="3150">
                <a:solidFill>
                  <a:srgbClr val="000000"/>
                </a:solidFill>
                <a:latin typeface="Sauna Pro 1"/>
                <a:ea typeface="Sauna Pro 1"/>
                <a:cs typeface="Sauna Pro 1"/>
                <a:sym typeface="Sauna Pro 1"/>
              </a:rPr>
              <a:t>Anti-Bullying Week 2024</a:t>
            </a:r>
          </a:p>
        </p:txBody>
      </p:sp>
      <p:sp>
        <p:nvSpPr>
          <p:cNvPr id="18" name="TextBox 18"/>
          <p:cNvSpPr txBox="1"/>
          <p:nvPr/>
        </p:nvSpPr>
        <p:spPr>
          <a:xfrm>
            <a:off x="-1325147" y="1408851"/>
            <a:ext cx="5994070" cy="293752"/>
          </a:xfrm>
          <a:prstGeom prst="rect">
            <a:avLst/>
          </a:prstGeom>
        </p:spPr>
        <p:txBody>
          <a:bodyPr lIns="0" tIns="0" rIns="0" bIns="0" rtlCol="0" anchor="t">
            <a:spAutoFit/>
          </a:bodyPr>
          <a:lstStyle/>
          <a:p>
            <a:pPr algn="ctr">
              <a:lnSpc>
                <a:spcPts val="2067"/>
              </a:lnSpc>
            </a:pPr>
            <a:r>
              <a:rPr lang="en-US" sz="2650">
                <a:solidFill>
                  <a:srgbClr val="FFFFFF"/>
                </a:solidFill>
                <a:latin typeface="Sauna Pro 1"/>
                <a:ea typeface="Sauna Pro 1"/>
                <a:cs typeface="Sauna Pro 1"/>
                <a:sym typeface="Sauna Pro 1"/>
              </a:rPr>
              <a:t>What is bullying?</a:t>
            </a:r>
          </a:p>
        </p:txBody>
      </p:sp>
      <p:sp>
        <p:nvSpPr>
          <p:cNvPr id="19" name="Freeform 19"/>
          <p:cNvSpPr/>
          <p:nvPr/>
        </p:nvSpPr>
        <p:spPr>
          <a:xfrm>
            <a:off x="6494508" y="663043"/>
            <a:ext cx="1369062" cy="641033"/>
          </a:xfrm>
          <a:custGeom>
            <a:avLst/>
            <a:gdLst/>
            <a:ahLst/>
            <a:cxnLst/>
            <a:rect l="l" t="t" r="r" b="b"/>
            <a:pathLst>
              <a:path w="1369062" h="641033">
                <a:moveTo>
                  <a:pt x="0" y="0"/>
                </a:moveTo>
                <a:lnTo>
                  <a:pt x="1369062" y="0"/>
                </a:lnTo>
                <a:lnTo>
                  <a:pt x="1369062" y="641033"/>
                </a:lnTo>
                <a:lnTo>
                  <a:pt x="0" y="641033"/>
                </a:lnTo>
                <a:lnTo>
                  <a:pt x="0" y="0"/>
                </a:lnTo>
                <a:close/>
              </a:path>
            </a:pathLst>
          </a:custGeom>
          <a:blipFill>
            <a:blip r:embed="rId3"/>
            <a:stretch>
              <a:fillRect t="-109" b="-109"/>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2360394" y="1469020"/>
            <a:ext cx="5374741" cy="5374741"/>
            <a:chOff x="0" y="0"/>
            <a:chExt cx="7936882" cy="7936882"/>
          </a:xfrm>
        </p:grpSpPr>
        <p:sp>
          <p:nvSpPr>
            <p:cNvPr id="5" name="Freeform 5"/>
            <p:cNvSpPr/>
            <p:nvPr/>
          </p:nvSpPr>
          <p:spPr>
            <a:xfrm>
              <a:off x="0" y="0"/>
              <a:ext cx="7936865" cy="7936865"/>
            </a:xfrm>
            <a:custGeom>
              <a:avLst/>
              <a:gdLst/>
              <a:ahLst/>
              <a:cxnLst/>
              <a:rect l="l" t="t" r="r" b="b"/>
              <a:pathLst>
                <a:path w="7936865" h="7936865">
                  <a:moveTo>
                    <a:pt x="0" y="3968496"/>
                  </a:moveTo>
                  <a:cubicBezTo>
                    <a:pt x="0" y="1776730"/>
                    <a:pt x="1776730" y="0"/>
                    <a:pt x="3968496" y="0"/>
                  </a:cubicBezTo>
                  <a:cubicBezTo>
                    <a:pt x="6160262" y="0"/>
                    <a:pt x="7936865" y="1776730"/>
                    <a:pt x="7936865" y="3968496"/>
                  </a:cubicBezTo>
                  <a:cubicBezTo>
                    <a:pt x="7936865" y="6160262"/>
                    <a:pt x="6160135" y="7936865"/>
                    <a:pt x="3968496" y="7936865"/>
                  </a:cubicBezTo>
                  <a:cubicBezTo>
                    <a:pt x="1776857" y="7936865"/>
                    <a:pt x="0" y="6160135"/>
                    <a:pt x="0" y="3968496"/>
                  </a:cubicBezTo>
                  <a:close/>
                </a:path>
              </a:pathLst>
            </a:custGeom>
            <a:solidFill>
              <a:srgbClr val="FFFFFF"/>
            </a:solidFill>
          </p:spPr>
        </p:sp>
      </p:grpSp>
      <p:sp>
        <p:nvSpPr>
          <p:cNvPr id="6" name="Freeform 6"/>
          <p:cNvSpPr/>
          <p:nvPr/>
        </p:nvSpPr>
        <p:spPr>
          <a:xfrm>
            <a:off x="1880439" y="495168"/>
            <a:ext cx="1369062" cy="641033"/>
          </a:xfrm>
          <a:custGeom>
            <a:avLst/>
            <a:gdLst/>
            <a:ahLst/>
            <a:cxnLst/>
            <a:rect l="l" t="t" r="r" b="b"/>
            <a:pathLst>
              <a:path w="1369062" h="641033">
                <a:moveTo>
                  <a:pt x="0" y="0"/>
                </a:moveTo>
                <a:lnTo>
                  <a:pt x="1369062" y="0"/>
                </a:lnTo>
                <a:lnTo>
                  <a:pt x="1369062" y="641033"/>
                </a:lnTo>
                <a:lnTo>
                  <a:pt x="0" y="641033"/>
                </a:lnTo>
                <a:lnTo>
                  <a:pt x="0" y="0"/>
                </a:lnTo>
                <a:close/>
              </a:path>
            </a:pathLst>
          </a:custGeom>
          <a:blipFill>
            <a:blip r:embed="rId3"/>
            <a:stretch>
              <a:fillRect t="-109" b="-109"/>
            </a:stretch>
          </a:blipFill>
        </p:spPr>
      </p:sp>
      <p:grpSp>
        <p:nvGrpSpPr>
          <p:cNvPr id="7" name="Group 7"/>
          <p:cNvGrpSpPr/>
          <p:nvPr/>
        </p:nvGrpSpPr>
        <p:grpSpPr>
          <a:xfrm>
            <a:off x="9739507" y="-1502665"/>
            <a:ext cx="1794783" cy="1026698"/>
            <a:chOff x="0" y="0"/>
            <a:chExt cx="2393044" cy="1368930"/>
          </a:xfrm>
        </p:grpSpPr>
        <p:sp>
          <p:nvSpPr>
            <p:cNvPr id="8" name="Freeform 8"/>
            <p:cNvSpPr/>
            <p:nvPr/>
          </p:nvSpPr>
          <p:spPr>
            <a:xfrm>
              <a:off x="18796" y="18796"/>
              <a:ext cx="2355342" cy="1331341"/>
            </a:xfrm>
            <a:custGeom>
              <a:avLst/>
              <a:gdLst/>
              <a:ahLst/>
              <a:cxnLst/>
              <a:rect l="l" t="t" r="r" b="b"/>
              <a:pathLst>
                <a:path w="2355342" h="1331341">
                  <a:moveTo>
                    <a:pt x="0" y="221869"/>
                  </a:moveTo>
                  <a:cubicBezTo>
                    <a:pt x="0" y="99314"/>
                    <a:pt x="100584" y="0"/>
                    <a:pt x="224536" y="0"/>
                  </a:cubicBezTo>
                  <a:lnTo>
                    <a:pt x="2130806" y="0"/>
                  </a:lnTo>
                  <a:cubicBezTo>
                    <a:pt x="2254885" y="0"/>
                    <a:pt x="2355342" y="99314"/>
                    <a:pt x="2355342" y="221869"/>
                  </a:cubicBezTo>
                  <a:lnTo>
                    <a:pt x="2355342" y="1109472"/>
                  </a:lnTo>
                  <a:cubicBezTo>
                    <a:pt x="2355342" y="1232027"/>
                    <a:pt x="2254758" y="1331341"/>
                    <a:pt x="2130806" y="1331341"/>
                  </a:cubicBezTo>
                  <a:lnTo>
                    <a:pt x="224536" y="1331341"/>
                  </a:lnTo>
                  <a:cubicBezTo>
                    <a:pt x="100457" y="1331341"/>
                    <a:pt x="0" y="1232027"/>
                    <a:pt x="0" y="1109472"/>
                  </a:cubicBezTo>
                  <a:close/>
                </a:path>
              </a:pathLst>
            </a:custGeom>
            <a:solidFill>
              <a:srgbClr val="93A299"/>
            </a:solidFill>
          </p:spPr>
        </p:sp>
        <p:sp>
          <p:nvSpPr>
            <p:cNvPr id="9" name="Freeform 9"/>
            <p:cNvSpPr/>
            <p:nvPr/>
          </p:nvSpPr>
          <p:spPr>
            <a:xfrm>
              <a:off x="0" y="0"/>
              <a:ext cx="2392934" cy="1368933"/>
            </a:xfrm>
            <a:custGeom>
              <a:avLst/>
              <a:gdLst/>
              <a:ahLst/>
              <a:cxnLst/>
              <a:rect l="l" t="t" r="r" b="b"/>
              <a:pathLst>
                <a:path w="2392934" h="1368933">
                  <a:moveTo>
                    <a:pt x="0" y="240665"/>
                  </a:moveTo>
                  <a:cubicBezTo>
                    <a:pt x="0" y="107569"/>
                    <a:pt x="109220" y="0"/>
                    <a:pt x="243332" y="0"/>
                  </a:cubicBezTo>
                  <a:lnTo>
                    <a:pt x="2149602" y="0"/>
                  </a:lnTo>
                  <a:lnTo>
                    <a:pt x="2149602" y="18796"/>
                  </a:lnTo>
                  <a:lnTo>
                    <a:pt x="2149602" y="0"/>
                  </a:lnTo>
                  <a:cubicBezTo>
                    <a:pt x="2283841" y="0"/>
                    <a:pt x="2392934" y="107569"/>
                    <a:pt x="2392934" y="240665"/>
                  </a:cubicBezTo>
                  <a:lnTo>
                    <a:pt x="2374138" y="240665"/>
                  </a:lnTo>
                  <a:lnTo>
                    <a:pt x="2392934" y="240665"/>
                  </a:lnTo>
                  <a:lnTo>
                    <a:pt x="2392934" y="1128268"/>
                  </a:lnTo>
                  <a:lnTo>
                    <a:pt x="2374138" y="1128268"/>
                  </a:lnTo>
                  <a:lnTo>
                    <a:pt x="2392934" y="1128268"/>
                  </a:lnTo>
                  <a:cubicBezTo>
                    <a:pt x="2392934" y="1261364"/>
                    <a:pt x="2283714" y="1368933"/>
                    <a:pt x="2149602" y="1368933"/>
                  </a:cubicBezTo>
                  <a:lnTo>
                    <a:pt x="2149602" y="1350137"/>
                  </a:lnTo>
                  <a:lnTo>
                    <a:pt x="2149602" y="1368933"/>
                  </a:lnTo>
                  <a:lnTo>
                    <a:pt x="243332" y="1368933"/>
                  </a:lnTo>
                  <a:lnTo>
                    <a:pt x="243332" y="1350137"/>
                  </a:lnTo>
                  <a:lnTo>
                    <a:pt x="243332" y="1368933"/>
                  </a:lnTo>
                  <a:cubicBezTo>
                    <a:pt x="109220" y="1368933"/>
                    <a:pt x="0" y="1261364"/>
                    <a:pt x="0" y="1128268"/>
                  </a:cubicBezTo>
                  <a:lnTo>
                    <a:pt x="0" y="240665"/>
                  </a:lnTo>
                  <a:lnTo>
                    <a:pt x="18796" y="240665"/>
                  </a:lnTo>
                  <a:lnTo>
                    <a:pt x="0" y="240665"/>
                  </a:lnTo>
                  <a:moveTo>
                    <a:pt x="37592" y="240665"/>
                  </a:moveTo>
                  <a:lnTo>
                    <a:pt x="37592" y="1128268"/>
                  </a:lnTo>
                  <a:lnTo>
                    <a:pt x="18796" y="1128268"/>
                  </a:lnTo>
                  <a:lnTo>
                    <a:pt x="37592" y="1128268"/>
                  </a:lnTo>
                  <a:cubicBezTo>
                    <a:pt x="37592" y="1240282"/>
                    <a:pt x="129540" y="1331341"/>
                    <a:pt x="243332" y="1331341"/>
                  </a:cubicBezTo>
                  <a:lnTo>
                    <a:pt x="2149602" y="1331341"/>
                  </a:lnTo>
                  <a:cubicBezTo>
                    <a:pt x="2263521" y="1331341"/>
                    <a:pt x="2355342" y="1240155"/>
                    <a:pt x="2355342" y="1128268"/>
                  </a:cubicBezTo>
                  <a:lnTo>
                    <a:pt x="2355342" y="240665"/>
                  </a:lnTo>
                  <a:cubicBezTo>
                    <a:pt x="2355342" y="128651"/>
                    <a:pt x="2263394" y="37592"/>
                    <a:pt x="2149602" y="37592"/>
                  </a:cubicBezTo>
                  <a:lnTo>
                    <a:pt x="243332" y="37592"/>
                  </a:lnTo>
                  <a:lnTo>
                    <a:pt x="243332" y="18796"/>
                  </a:lnTo>
                  <a:lnTo>
                    <a:pt x="243332" y="37592"/>
                  </a:lnTo>
                  <a:cubicBezTo>
                    <a:pt x="129413" y="37592"/>
                    <a:pt x="37592" y="128778"/>
                    <a:pt x="37592" y="240665"/>
                  </a:cubicBezTo>
                  <a:close/>
                </a:path>
              </a:pathLst>
            </a:custGeom>
            <a:solidFill>
              <a:srgbClr val="6B766F"/>
            </a:solidFill>
          </p:spPr>
        </p:sp>
        <p:sp>
          <p:nvSpPr>
            <p:cNvPr id="10" name="TextBox 10"/>
            <p:cNvSpPr txBox="1"/>
            <p:nvPr/>
          </p:nvSpPr>
          <p:spPr>
            <a:xfrm>
              <a:off x="0" y="-47625"/>
              <a:ext cx="2393044" cy="1416555"/>
            </a:xfrm>
            <a:prstGeom prst="rect">
              <a:avLst/>
            </a:prstGeom>
          </p:spPr>
          <p:txBody>
            <a:bodyPr lIns="50800" tIns="50800" rIns="50800" bIns="50800" rtlCol="0" anchor="ctr"/>
            <a:lstStyle/>
            <a:p>
              <a:pPr algn="ctr">
                <a:lnSpc>
                  <a:spcPts val="2304"/>
                </a:lnSpc>
              </a:pPr>
              <a:r>
                <a:rPr lang="en-US" sz="1920">
                  <a:solidFill>
                    <a:srgbClr val="FFFFFF"/>
                  </a:solidFill>
                  <a:latin typeface="Arial"/>
                  <a:ea typeface="Arial"/>
                  <a:cs typeface="Arial"/>
                  <a:sym typeface="Arial"/>
                </a:rPr>
                <a:t>Bullying impact?</a:t>
              </a:r>
            </a:p>
          </p:txBody>
        </p:sp>
      </p:grpSp>
      <p:sp>
        <p:nvSpPr>
          <p:cNvPr id="11" name="Freeform 11"/>
          <p:cNvSpPr/>
          <p:nvPr/>
        </p:nvSpPr>
        <p:spPr>
          <a:xfrm>
            <a:off x="3462992" y="1618875"/>
            <a:ext cx="2652379" cy="5413843"/>
          </a:xfrm>
          <a:custGeom>
            <a:avLst/>
            <a:gdLst/>
            <a:ahLst/>
            <a:cxnLst/>
            <a:rect l="l" t="t" r="r" b="b"/>
            <a:pathLst>
              <a:path w="2652379" h="5413843">
                <a:moveTo>
                  <a:pt x="0" y="0"/>
                </a:moveTo>
                <a:lnTo>
                  <a:pt x="2652380" y="0"/>
                </a:lnTo>
                <a:lnTo>
                  <a:pt x="2652380" y="5413842"/>
                </a:lnTo>
                <a:lnTo>
                  <a:pt x="0" y="5413842"/>
                </a:lnTo>
                <a:lnTo>
                  <a:pt x="0" y="0"/>
                </a:lnTo>
                <a:close/>
              </a:path>
            </a:pathLst>
          </a:custGeom>
          <a:blipFill>
            <a:blip r:embed="rId4"/>
            <a:stretch>
              <a:fillRect l="-80956" r="-107689"/>
            </a:stretch>
          </a:blipFill>
        </p:spPr>
      </p:sp>
      <p:grpSp>
        <p:nvGrpSpPr>
          <p:cNvPr id="12" name="Group 12"/>
          <p:cNvGrpSpPr/>
          <p:nvPr/>
        </p:nvGrpSpPr>
        <p:grpSpPr>
          <a:xfrm>
            <a:off x="-2718510" y="-2501472"/>
            <a:ext cx="7186167" cy="4362156"/>
            <a:chOff x="0" y="0"/>
            <a:chExt cx="1221456" cy="741450"/>
          </a:xfrm>
        </p:grpSpPr>
        <p:sp>
          <p:nvSpPr>
            <p:cNvPr id="13" name="Freeform 13"/>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14" name="TextBox 14"/>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15" name="Freeform 15"/>
          <p:cNvSpPr/>
          <p:nvPr/>
        </p:nvSpPr>
        <p:spPr>
          <a:xfrm>
            <a:off x="1880439" y="731520"/>
            <a:ext cx="1369062" cy="641033"/>
          </a:xfrm>
          <a:custGeom>
            <a:avLst/>
            <a:gdLst/>
            <a:ahLst/>
            <a:cxnLst/>
            <a:rect l="l" t="t" r="r" b="b"/>
            <a:pathLst>
              <a:path w="1369062" h="641033">
                <a:moveTo>
                  <a:pt x="0" y="0"/>
                </a:moveTo>
                <a:lnTo>
                  <a:pt x="1369062" y="0"/>
                </a:lnTo>
                <a:lnTo>
                  <a:pt x="1369062" y="641033"/>
                </a:lnTo>
                <a:lnTo>
                  <a:pt x="0" y="641033"/>
                </a:lnTo>
                <a:lnTo>
                  <a:pt x="0" y="0"/>
                </a:lnTo>
                <a:close/>
              </a:path>
            </a:pathLst>
          </a:custGeom>
          <a:blipFill>
            <a:blip r:embed="rId3"/>
            <a:stretch>
              <a:fillRect t="-109" b="-109"/>
            </a:stretch>
          </a:blipFill>
        </p:spPr>
      </p:sp>
      <p:sp>
        <p:nvSpPr>
          <p:cNvPr id="16" name="Freeform 16"/>
          <p:cNvSpPr/>
          <p:nvPr/>
        </p:nvSpPr>
        <p:spPr>
          <a:xfrm flipV="1">
            <a:off x="8243581" y="148380"/>
            <a:ext cx="1326119" cy="1470495"/>
          </a:xfrm>
          <a:custGeom>
            <a:avLst/>
            <a:gdLst/>
            <a:ahLst/>
            <a:cxnLst/>
            <a:rect l="l" t="t" r="r" b="b"/>
            <a:pathLst>
              <a:path w="1326119" h="1470495">
                <a:moveTo>
                  <a:pt x="0" y="1470495"/>
                </a:moveTo>
                <a:lnTo>
                  <a:pt x="1326119" y="1470495"/>
                </a:lnTo>
                <a:lnTo>
                  <a:pt x="1326119" y="0"/>
                </a:lnTo>
                <a:lnTo>
                  <a:pt x="0" y="0"/>
                </a:lnTo>
                <a:lnTo>
                  <a:pt x="0" y="1470495"/>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7" name="Freeform 17"/>
          <p:cNvSpPr/>
          <p:nvPr/>
        </p:nvSpPr>
        <p:spPr>
          <a:xfrm>
            <a:off x="150905" y="131150"/>
            <a:ext cx="1729534" cy="1729534"/>
          </a:xfrm>
          <a:custGeom>
            <a:avLst/>
            <a:gdLst/>
            <a:ahLst/>
            <a:cxnLst/>
            <a:rect l="l" t="t" r="r" b="b"/>
            <a:pathLst>
              <a:path w="1729534" h="1729534">
                <a:moveTo>
                  <a:pt x="0" y="0"/>
                </a:moveTo>
                <a:lnTo>
                  <a:pt x="1729534" y="0"/>
                </a:lnTo>
                <a:lnTo>
                  <a:pt x="1729534" y="1729534"/>
                </a:lnTo>
                <a:lnTo>
                  <a:pt x="0" y="1729534"/>
                </a:lnTo>
                <a:lnTo>
                  <a:pt x="0" y="0"/>
                </a:lnTo>
                <a:close/>
              </a:path>
            </a:pathLst>
          </a:custGeom>
          <a:blipFill>
            <a:blip r:embed="rId7"/>
            <a:stretch>
              <a:fillRect/>
            </a:stretch>
          </a:blipFill>
        </p:spPr>
      </p:sp>
      <p:sp>
        <p:nvSpPr>
          <p:cNvPr id="18" name="TextBox 18"/>
          <p:cNvSpPr txBox="1"/>
          <p:nvPr/>
        </p:nvSpPr>
        <p:spPr>
          <a:xfrm rot="-414026">
            <a:off x="844684" y="2695798"/>
            <a:ext cx="3052018" cy="896112"/>
          </a:xfrm>
          <a:prstGeom prst="rect">
            <a:avLst/>
          </a:prstGeom>
        </p:spPr>
        <p:txBody>
          <a:bodyPr lIns="0" tIns="0" rIns="0" bIns="0" rtlCol="0" anchor="t">
            <a:spAutoFit/>
          </a:bodyPr>
          <a:lstStyle/>
          <a:p>
            <a:pPr algn="ctr">
              <a:lnSpc>
                <a:spcPts val="3353"/>
              </a:lnSpc>
            </a:pPr>
            <a:r>
              <a:rPr lang="en-US" sz="4299">
                <a:solidFill>
                  <a:srgbClr val="000000"/>
                </a:solidFill>
                <a:latin typeface="Sauna Pro 1"/>
                <a:ea typeface="Sauna Pro 1"/>
                <a:cs typeface="Sauna Pro 1"/>
                <a:sym typeface="Sauna Pro 1"/>
              </a:rPr>
              <a:t>Bullying </a:t>
            </a:r>
          </a:p>
          <a:p>
            <a:pPr algn="ctr">
              <a:lnSpc>
                <a:spcPts val="3353"/>
              </a:lnSpc>
            </a:pPr>
            <a:r>
              <a:rPr lang="en-US" sz="4299">
                <a:solidFill>
                  <a:srgbClr val="000000"/>
                </a:solidFill>
                <a:latin typeface="Sauna Pro 1"/>
                <a:ea typeface="Sauna Pro 1"/>
                <a:cs typeface="Sauna Pro 1"/>
                <a:sym typeface="Sauna Pro 1"/>
              </a:rPr>
              <a:t>Behaviours?</a:t>
            </a:r>
          </a:p>
        </p:txBody>
      </p:sp>
      <p:sp>
        <p:nvSpPr>
          <p:cNvPr id="19" name="TextBox 19"/>
          <p:cNvSpPr txBox="1"/>
          <p:nvPr/>
        </p:nvSpPr>
        <p:spPr>
          <a:xfrm rot="905253">
            <a:off x="6826087" y="3594209"/>
            <a:ext cx="2182862" cy="896112"/>
          </a:xfrm>
          <a:prstGeom prst="rect">
            <a:avLst/>
          </a:prstGeom>
        </p:spPr>
        <p:txBody>
          <a:bodyPr lIns="0" tIns="0" rIns="0" bIns="0" rtlCol="0" anchor="t">
            <a:spAutoFit/>
          </a:bodyPr>
          <a:lstStyle/>
          <a:p>
            <a:pPr algn="ctr">
              <a:lnSpc>
                <a:spcPts val="3353"/>
              </a:lnSpc>
            </a:pPr>
            <a:r>
              <a:rPr lang="en-US" sz="4299">
                <a:solidFill>
                  <a:srgbClr val="000000"/>
                </a:solidFill>
                <a:latin typeface="Sauna Pro 1"/>
                <a:ea typeface="Sauna Pro 1"/>
                <a:cs typeface="Sauna Pro 1"/>
                <a:sym typeface="Sauna Pro 1"/>
              </a:rPr>
              <a:t>Bullying </a:t>
            </a:r>
          </a:p>
          <a:p>
            <a:pPr algn="ctr">
              <a:lnSpc>
                <a:spcPts val="3353"/>
              </a:lnSpc>
            </a:pPr>
            <a:r>
              <a:rPr lang="en-US" sz="4299">
                <a:solidFill>
                  <a:srgbClr val="000000"/>
                </a:solidFill>
                <a:latin typeface="Sauna Pro 1"/>
                <a:ea typeface="Sauna Pro 1"/>
                <a:cs typeface="Sauna Pro 1"/>
                <a:sym typeface="Sauna Pro 1"/>
              </a:rPr>
              <a:t>impact?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C8D215"/>
            </a:solidFill>
          </p:spPr>
        </p:sp>
      </p:grpSp>
      <p:sp>
        <p:nvSpPr>
          <p:cNvPr id="4" name="TextBox 4"/>
          <p:cNvSpPr txBox="1"/>
          <p:nvPr/>
        </p:nvSpPr>
        <p:spPr>
          <a:xfrm>
            <a:off x="5275474" y="2070324"/>
            <a:ext cx="4272015" cy="3708968"/>
          </a:xfrm>
          <a:prstGeom prst="rect">
            <a:avLst/>
          </a:prstGeom>
        </p:spPr>
        <p:txBody>
          <a:bodyPr lIns="0" tIns="0" rIns="0" bIns="0" rtlCol="0" anchor="t">
            <a:spAutoFit/>
          </a:bodyPr>
          <a:lstStyle/>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Fear of being bullied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Feeling sad, down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Attending school and school work</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Avoiding people and places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Mental health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Hope for the future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Over-eating / under-eating</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Self-harm </a:t>
            </a:r>
          </a:p>
        </p:txBody>
      </p:sp>
      <p:grpSp>
        <p:nvGrpSpPr>
          <p:cNvPr id="5" name="Group 5"/>
          <p:cNvGrpSpPr/>
          <p:nvPr/>
        </p:nvGrpSpPr>
        <p:grpSpPr>
          <a:xfrm>
            <a:off x="6160517" y="4941584"/>
            <a:ext cx="7186167" cy="4362156"/>
            <a:chOff x="0" y="0"/>
            <a:chExt cx="1221456" cy="741450"/>
          </a:xfrm>
        </p:grpSpPr>
        <p:sp>
          <p:nvSpPr>
            <p:cNvPr id="6" name="Freeform 6"/>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7" name="TextBox 7"/>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8" name="Freeform 8"/>
          <p:cNvSpPr/>
          <p:nvPr/>
        </p:nvSpPr>
        <p:spPr>
          <a:xfrm>
            <a:off x="6574709" y="6481629"/>
            <a:ext cx="1369062" cy="641033"/>
          </a:xfrm>
          <a:custGeom>
            <a:avLst/>
            <a:gdLst/>
            <a:ahLst/>
            <a:cxnLst/>
            <a:rect l="l" t="t" r="r" b="b"/>
            <a:pathLst>
              <a:path w="1369062" h="641033">
                <a:moveTo>
                  <a:pt x="0" y="0"/>
                </a:moveTo>
                <a:lnTo>
                  <a:pt x="1369063" y="0"/>
                </a:lnTo>
                <a:lnTo>
                  <a:pt x="1369063" y="641033"/>
                </a:lnTo>
                <a:lnTo>
                  <a:pt x="0" y="641033"/>
                </a:lnTo>
                <a:lnTo>
                  <a:pt x="0" y="0"/>
                </a:lnTo>
                <a:close/>
              </a:path>
            </a:pathLst>
          </a:custGeom>
          <a:blipFill>
            <a:blip r:embed="rId3"/>
            <a:stretch>
              <a:fillRect t="-109" b="-109"/>
            </a:stretch>
          </a:blipFill>
        </p:spPr>
      </p:sp>
      <p:sp>
        <p:nvSpPr>
          <p:cNvPr id="9" name="Freeform 9"/>
          <p:cNvSpPr/>
          <p:nvPr/>
        </p:nvSpPr>
        <p:spPr>
          <a:xfrm>
            <a:off x="183109" y="5621466"/>
            <a:ext cx="1527440" cy="1693734"/>
          </a:xfrm>
          <a:custGeom>
            <a:avLst/>
            <a:gdLst/>
            <a:ahLst/>
            <a:cxnLst/>
            <a:rect l="l" t="t" r="r" b="b"/>
            <a:pathLst>
              <a:path w="1527440" h="1693734">
                <a:moveTo>
                  <a:pt x="0" y="0"/>
                </a:moveTo>
                <a:lnTo>
                  <a:pt x="1527440" y="0"/>
                </a:lnTo>
                <a:lnTo>
                  <a:pt x="1527440" y="1693734"/>
                </a:lnTo>
                <a:lnTo>
                  <a:pt x="0" y="16937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8024066" y="5718913"/>
            <a:ext cx="1729534" cy="1729534"/>
          </a:xfrm>
          <a:custGeom>
            <a:avLst/>
            <a:gdLst/>
            <a:ahLst/>
            <a:cxnLst/>
            <a:rect l="l" t="t" r="r" b="b"/>
            <a:pathLst>
              <a:path w="1729534" h="1729534">
                <a:moveTo>
                  <a:pt x="0" y="0"/>
                </a:moveTo>
                <a:lnTo>
                  <a:pt x="1729534" y="0"/>
                </a:lnTo>
                <a:lnTo>
                  <a:pt x="1729534" y="1729534"/>
                </a:lnTo>
                <a:lnTo>
                  <a:pt x="0" y="1729534"/>
                </a:lnTo>
                <a:lnTo>
                  <a:pt x="0" y="0"/>
                </a:lnTo>
                <a:close/>
              </a:path>
            </a:pathLst>
          </a:custGeom>
          <a:blipFill>
            <a:blip r:embed="rId6"/>
            <a:stretch>
              <a:fillRect/>
            </a:stretch>
          </a:blipFill>
        </p:spPr>
      </p:sp>
      <p:sp>
        <p:nvSpPr>
          <p:cNvPr id="11" name="TextBox 11"/>
          <p:cNvSpPr txBox="1"/>
          <p:nvPr/>
        </p:nvSpPr>
        <p:spPr>
          <a:xfrm>
            <a:off x="1031532" y="2066525"/>
            <a:ext cx="3580738" cy="3973038"/>
          </a:xfrm>
          <a:prstGeom prst="rect">
            <a:avLst/>
          </a:prstGeom>
        </p:spPr>
        <p:txBody>
          <a:bodyPr lIns="0" tIns="0" rIns="0" bIns="0" rtlCol="0" anchor="t">
            <a:spAutoFit/>
          </a:bodyPr>
          <a:lstStyle/>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Being called names, teased, put down or threatened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Being hit, tripped, pushed or kicked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Having your belongings taken or damaged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Being ignored, left out or having rumours spread about you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Receiving abusive messages </a:t>
            </a:r>
          </a:p>
          <a:p>
            <a:pPr marL="205051" lvl="1" indent="-102525" algn="l">
              <a:lnSpc>
                <a:spcPts val="1957"/>
              </a:lnSpc>
            </a:pPr>
            <a:endParaRPr lang="en-US" sz="1593">
              <a:solidFill>
                <a:srgbClr val="000000"/>
              </a:solidFill>
              <a:latin typeface="Sauna Pro 2"/>
              <a:ea typeface="Sauna Pro 2"/>
              <a:cs typeface="Sauna Pro 2"/>
              <a:sym typeface="Sauna Pro 2"/>
            </a:endParaRPr>
          </a:p>
          <a:p>
            <a:pPr marL="205051" lvl="1" indent="-102525" algn="l">
              <a:lnSpc>
                <a:spcPts val="1957"/>
              </a:lnSpc>
              <a:buFont typeface="Arial"/>
              <a:buChar char="•"/>
            </a:pPr>
            <a:r>
              <a:rPr lang="en-US" sz="1593">
                <a:solidFill>
                  <a:srgbClr val="000000"/>
                </a:solidFill>
                <a:latin typeface="Sauna Pro 2"/>
                <a:ea typeface="Sauna Pro 2"/>
                <a:cs typeface="Sauna Pro 2"/>
                <a:sym typeface="Sauna Pro 2"/>
              </a:rPr>
              <a:t>Being targeted because of who you are or who you are perceived to be </a:t>
            </a:r>
          </a:p>
          <a:p>
            <a:pPr marL="205051" lvl="1" indent="-102525" algn="l">
              <a:lnSpc>
                <a:spcPts val="2298"/>
              </a:lnSpc>
            </a:pPr>
            <a:endParaRPr lang="en-US" sz="1593">
              <a:solidFill>
                <a:srgbClr val="000000"/>
              </a:solidFill>
              <a:latin typeface="Sauna Pro 2"/>
              <a:ea typeface="Sauna Pro 2"/>
              <a:cs typeface="Sauna Pro 2"/>
              <a:sym typeface="Sauna Pro 2"/>
            </a:endParaRPr>
          </a:p>
        </p:txBody>
      </p:sp>
      <p:sp>
        <p:nvSpPr>
          <p:cNvPr id="12" name="TextBox 12"/>
          <p:cNvSpPr txBox="1"/>
          <p:nvPr/>
        </p:nvSpPr>
        <p:spPr>
          <a:xfrm>
            <a:off x="2494359" y="866014"/>
            <a:ext cx="4764881" cy="628650"/>
          </a:xfrm>
          <a:prstGeom prst="rect">
            <a:avLst/>
          </a:prstGeom>
        </p:spPr>
        <p:txBody>
          <a:bodyPr lIns="0" tIns="0" rIns="0" bIns="0" rtlCol="0" anchor="t">
            <a:spAutoFit/>
          </a:bodyPr>
          <a:lstStyle/>
          <a:p>
            <a:pPr algn="ctr">
              <a:lnSpc>
                <a:spcPts val="5249"/>
              </a:lnSpc>
            </a:pPr>
            <a:r>
              <a:rPr lang="en-US" sz="3749">
                <a:solidFill>
                  <a:srgbClr val="000000"/>
                </a:solidFill>
                <a:latin typeface="Sauna Pro 1"/>
                <a:ea typeface="Sauna Pro 1"/>
                <a:cs typeface="Sauna Pro 1"/>
                <a:sym typeface="Sauna Pro 1"/>
              </a:rPr>
              <a:t>Behaviour and impact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F9E51E"/>
            </a:solidFill>
          </p:spPr>
        </p:sp>
      </p:grpSp>
      <p:grpSp>
        <p:nvGrpSpPr>
          <p:cNvPr id="4" name="Group 4"/>
          <p:cNvGrpSpPr/>
          <p:nvPr/>
        </p:nvGrpSpPr>
        <p:grpSpPr>
          <a:xfrm>
            <a:off x="1900469" y="815684"/>
            <a:ext cx="5952661" cy="5952661"/>
            <a:chOff x="0" y="0"/>
            <a:chExt cx="7936882" cy="7936882"/>
          </a:xfrm>
        </p:grpSpPr>
        <p:sp>
          <p:nvSpPr>
            <p:cNvPr id="5" name="Freeform 5"/>
            <p:cNvSpPr/>
            <p:nvPr/>
          </p:nvSpPr>
          <p:spPr>
            <a:xfrm>
              <a:off x="0" y="0"/>
              <a:ext cx="7936865" cy="7936865"/>
            </a:xfrm>
            <a:custGeom>
              <a:avLst/>
              <a:gdLst/>
              <a:ahLst/>
              <a:cxnLst/>
              <a:rect l="l" t="t" r="r" b="b"/>
              <a:pathLst>
                <a:path w="7936865" h="7936865">
                  <a:moveTo>
                    <a:pt x="0" y="3968496"/>
                  </a:moveTo>
                  <a:cubicBezTo>
                    <a:pt x="0" y="1776730"/>
                    <a:pt x="1776730" y="0"/>
                    <a:pt x="3968496" y="0"/>
                  </a:cubicBezTo>
                  <a:cubicBezTo>
                    <a:pt x="6160262" y="0"/>
                    <a:pt x="7936865" y="1776730"/>
                    <a:pt x="7936865" y="3968496"/>
                  </a:cubicBezTo>
                  <a:cubicBezTo>
                    <a:pt x="7936865" y="6160262"/>
                    <a:pt x="6160135" y="7936865"/>
                    <a:pt x="3968496" y="7936865"/>
                  </a:cubicBezTo>
                  <a:cubicBezTo>
                    <a:pt x="1776857" y="7936865"/>
                    <a:pt x="0" y="6160135"/>
                    <a:pt x="0" y="3968496"/>
                  </a:cubicBezTo>
                  <a:close/>
                </a:path>
              </a:pathLst>
            </a:custGeom>
            <a:solidFill>
              <a:srgbClr val="FFFFFF"/>
            </a:solidFill>
          </p:spPr>
        </p:sp>
      </p:grpSp>
      <p:sp>
        <p:nvSpPr>
          <p:cNvPr id="6" name="Freeform 6"/>
          <p:cNvSpPr/>
          <p:nvPr/>
        </p:nvSpPr>
        <p:spPr>
          <a:xfrm>
            <a:off x="1102568" y="610033"/>
            <a:ext cx="8224951" cy="4365479"/>
          </a:xfrm>
          <a:custGeom>
            <a:avLst/>
            <a:gdLst/>
            <a:ahLst/>
            <a:cxnLst/>
            <a:rect l="l" t="t" r="r" b="b"/>
            <a:pathLst>
              <a:path w="8224951" h="4365479">
                <a:moveTo>
                  <a:pt x="0" y="0"/>
                </a:moveTo>
                <a:lnTo>
                  <a:pt x="8224951" y="0"/>
                </a:lnTo>
                <a:lnTo>
                  <a:pt x="8224951" y="4365479"/>
                </a:lnTo>
                <a:lnTo>
                  <a:pt x="0" y="4365479"/>
                </a:lnTo>
                <a:lnTo>
                  <a:pt x="0" y="0"/>
                </a:lnTo>
                <a:close/>
              </a:path>
            </a:pathLst>
          </a:custGeom>
          <a:blipFill>
            <a:blip r:embed="rId3"/>
            <a:stretch>
              <a:fillRect r="-13" b="-33249"/>
            </a:stretch>
          </a:blipFill>
        </p:spPr>
      </p:sp>
      <p:grpSp>
        <p:nvGrpSpPr>
          <p:cNvPr id="7" name="Group 7"/>
          <p:cNvGrpSpPr/>
          <p:nvPr/>
        </p:nvGrpSpPr>
        <p:grpSpPr>
          <a:xfrm>
            <a:off x="6160517" y="-2621450"/>
            <a:ext cx="7186167" cy="4362156"/>
            <a:chOff x="0" y="0"/>
            <a:chExt cx="1221456" cy="741450"/>
          </a:xfrm>
        </p:grpSpPr>
        <p:sp>
          <p:nvSpPr>
            <p:cNvPr id="8" name="Freeform 8"/>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9" name="TextBox 9"/>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10" name="Freeform 10"/>
          <p:cNvSpPr/>
          <p:nvPr/>
        </p:nvSpPr>
        <p:spPr>
          <a:xfrm>
            <a:off x="4259539" y="4199241"/>
            <a:ext cx="1566636" cy="1931950"/>
          </a:xfrm>
          <a:custGeom>
            <a:avLst/>
            <a:gdLst/>
            <a:ahLst/>
            <a:cxnLst/>
            <a:rect l="l" t="t" r="r" b="b"/>
            <a:pathLst>
              <a:path w="1566636" h="1931950">
                <a:moveTo>
                  <a:pt x="0" y="0"/>
                </a:moveTo>
                <a:lnTo>
                  <a:pt x="1566635" y="0"/>
                </a:lnTo>
                <a:lnTo>
                  <a:pt x="1566635" y="1931950"/>
                </a:lnTo>
                <a:lnTo>
                  <a:pt x="0" y="19319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3355251" y="5283249"/>
            <a:ext cx="826840" cy="710049"/>
          </a:xfrm>
          <a:custGeom>
            <a:avLst/>
            <a:gdLst/>
            <a:ahLst/>
            <a:cxnLst/>
            <a:rect l="l" t="t" r="r" b="b"/>
            <a:pathLst>
              <a:path w="826840" h="710049">
                <a:moveTo>
                  <a:pt x="0" y="0"/>
                </a:moveTo>
                <a:lnTo>
                  <a:pt x="826840" y="0"/>
                </a:lnTo>
                <a:lnTo>
                  <a:pt x="826840" y="710049"/>
                </a:lnTo>
                <a:lnTo>
                  <a:pt x="0" y="7100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5902374" y="4870287"/>
            <a:ext cx="369190" cy="1123011"/>
          </a:xfrm>
          <a:custGeom>
            <a:avLst/>
            <a:gdLst/>
            <a:ahLst/>
            <a:cxnLst/>
            <a:rect l="l" t="t" r="r" b="b"/>
            <a:pathLst>
              <a:path w="369190" h="1123011">
                <a:moveTo>
                  <a:pt x="0" y="0"/>
                </a:moveTo>
                <a:lnTo>
                  <a:pt x="369190" y="0"/>
                </a:lnTo>
                <a:lnTo>
                  <a:pt x="369190" y="1123011"/>
                </a:lnTo>
                <a:lnTo>
                  <a:pt x="0" y="11230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707361" y="0"/>
            <a:ext cx="1729534" cy="1729534"/>
          </a:xfrm>
          <a:custGeom>
            <a:avLst/>
            <a:gdLst/>
            <a:ahLst/>
            <a:cxnLst/>
            <a:rect l="l" t="t" r="r" b="b"/>
            <a:pathLst>
              <a:path w="1729534" h="1729534">
                <a:moveTo>
                  <a:pt x="0" y="0"/>
                </a:moveTo>
                <a:lnTo>
                  <a:pt x="1729535" y="0"/>
                </a:lnTo>
                <a:lnTo>
                  <a:pt x="1729535" y="1729534"/>
                </a:lnTo>
                <a:lnTo>
                  <a:pt x="0" y="1729534"/>
                </a:lnTo>
                <a:lnTo>
                  <a:pt x="0" y="0"/>
                </a:lnTo>
                <a:close/>
              </a:path>
            </a:pathLst>
          </a:custGeom>
          <a:blipFill>
            <a:blip r:embed="rId10"/>
            <a:stretch>
              <a:fillRect/>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115889" y="1408971"/>
            <a:ext cx="4752772" cy="3361354"/>
          </a:xfrm>
          <a:custGeom>
            <a:avLst/>
            <a:gdLst/>
            <a:ahLst/>
            <a:cxnLst/>
            <a:rect l="l" t="t" r="r" b="b"/>
            <a:pathLst>
              <a:path w="4752772" h="3361354">
                <a:moveTo>
                  <a:pt x="0" y="0"/>
                </a:moveTo>
                <a:lnTo>
                  <a:pt x="4752772" y="0"/>
                </a:lnTo>
                <a:lnTo>
                  <a:pt x="4752772" y="3361353"/>
                </a:lnTo>
                <a:lnTo>
                  <a:pt x="0" y="3361353"/>
                </a:lnTo>
                <a:lnTo>
                  <a:pt x="0" y="0"/>
                </a:lnTo>
                <a:close/>
              </a:path>
            </a:pathLst>
          </a:custGeom>
          <a:blipFill>
            <a:blip r:embed="rId3"/>
            <a:stretch>
              <a:fillRect l="-10" r="-10"/>
            </a:stretch>
          </a:blipFill>
        </p:spPr>
      </p:sp>
      <p:sp>
        <p:nvSpPr>
          <p:cNvPr id="15" name="TextBox 15"/>
          <p:cNvSpPr txBox="1"/>
          <p:nvPr/>
        </p:nvSpPr>
        <p:spPr>
          <a:xfrm>
            <a:off x="570706" y="986094"/>
            <a:ext cx="5637711" cy="1232725"/>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Who can help make a difference when it comes to bullying?</a:t>
            </a:r>
          </a:p>
        </p:txBody>
      </p:sp>
      <p:grpSp>
        <p:nvGrpSpPr>
          <p:cNvPr id="16" name="Group 16"/>
          <p:cNvGrpSpPr/>
          <p:nvPr/>
        </p:nvGrpSpPr>
        <p:grpSpPr>
          <a:xfrm>
            <a:off x="5428997" y="-2567582"/>
            <a:ext cx="7186167" cy="4362156"/>
            <a:chOff x="0" y="0"/>
            <a:chExt cx="1221456" cy="741450"/>
          </a:xfrm>
        </p:grpSpPr>
        <p:sp>
          <p:nvSpPr>
            <p:cNvPr id="17" name="Freeform 17"/>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18" name="TextBox 18"/>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19" name="Freeform 19"/>
          <p:cNvSpPr/>
          <p:nvPr/>
        </p:nvSpPr>
        <p:spPr>
          <a:xfrm>
            <a:off x="6611261" y="411004"/>
            <a:ext cx="1369062" cy="641033"/>
          </a:xfrm>
          <a:custGeom>
            <a:avLst/>
            <a:gdLst/>
            <a:ahLst/>
            <a:cxnLst/>
            <a:rect l="l" t="t" r="r" b="b"/>
            <a:pathLst>
              <a:path w="1369062" h="641033">
                <a:moveTo>
                  <a:pt x="0" y="0"/>
                </a:moveTo>
                <a:lnTo>
                  <a:pt x="1369062" y="0"/>
                </a:lnTo>
                <a:lnTo>
                  <a:pt x="1369062" y="641032"/>
                </a:lnTo>
                <a:lnTo>
                  <a:pt x="0" y="641032"/>
                </a:lnTo>
                <a:lnTo>
                  <a:pt x="0" y="0"/>
                </a:lnTo>
                <a:close/>
              </a:path>
            </a:pathLst>
          </a:custGeom>
          <a:blipFill>
            <a:blip r:embed="rId4"/>
            <a:stretch>
              <a:fillRect t="-109" b="-109"/>
            </a:stretch>
          </a:blipFill>
        </p:spPr>
      </p:sp>
      <p:sp>
        <p:nvSpPr>
          <p:cNvPr id="20" name="Freeform 20"/>
          <p:cNvSpPr/>
          <p:nvPr/>
        </p:nvSpPr>
        <p:spPr>
          <a:xfrm>
            <a:off x="8024066" y="0"/>
            <a:ext cx="1729534" cy="1729534"/>
          </a:xfrm>
          <a:custGeom>
            <a:avLst/>
            <a:gdLst/>
            <a:ahLst/>
            <a:cxnLst/>
            <a:rect l="l" t="t" r="r" b="b"/>
            <a:pathLst>
              <a:path w="1729534" h="1729534">
                <a:moveTo>
                  <a:pt x="0" y="0"/>
                </a:moveTo>
                <a:lnTo>
                  <a:pt x="1729534" y="0"/>
                </a:lnTo>
                <a:lnTo>
                  <a:pt x="1729534" y="1729534"/>
                </a:lnTo>
                <a:lnTo>
                  <a:pt x="0" y="1729534"/>
                </a:lnTo>
                <a:lnTo>
                  <a:pt x="0" y="0"/>
                </a:lnTo>
                <a:close/>
              </a:path>
            </a:pathLst>
          </a:custGeom>
          <a:blipFill>
            <a:blip r:embed="rId5"/>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E52E87"/>
            </a:solidFill>
          </p:spPr>
        </p:sp>
      </p:grpSp>
      <p:sp>
        <p:nvSpPr>
          <p:cNvPr id="6" name="Freeform 6"/>
          <p:cNvSpPr/>
          <p:nvPr/>
        </p:nvSpPr>
        <p:spPr>
          <a:xfrm>
            <a:off x="7978269" y="331748"/>
            <a:ext cx="1369062" cy="641033"/>
          </a:xfrm>
          <a:custGeom>
            <a:avLst/>
            <a:gdLst/>
            <a:ahLst/>
            <a:cxnLst/>
            <a:rect l="l" t="t" r="r" b="b"/>
            <a:pathLst>
              <a:path w="1369062" h="641033">
                <a:moveTo>
                  <a:pt x="0" y="0"/>
                </a:moveTo>
                <a:lnTo>
                  <a:pt x="1369063" y="0"/>
                </a:lnTo>
                <a:lnTo>
                  <a:pt x="1369063" y="641032"/>
                </a:lnTo>
                <a:lnTo>
                  <a:pt x="0" y="641032"/>
                </a:lnTo>
                <a:lnTo>
                  <a:pt x="0" y="0"/>
                </a:lnTo>
                <a:close/>
              </a:path>
            </a:pathLst>
          </a:custGeom>
          <a:blipFill>
            <a:blip r:embed="rId3"/>
            <a:stretch>
              <a:fillRect t="-109" b="-109"/>
            </a:stretch>
          </a:blipFill>
        </p:spPr>
      </p:sp>
      <p:sp>
        <p:nvSpPr>
          <p:cNvPr id="7" name="Freeform 7"/>
          <p:cNvSpPr/>
          <p:nvPr/>
        </p:nvSpPr>
        <p:spPr>
          <a:xfrm>
            <a:off x="-210471" y="6224256"/>
            <a:ext cx="2168547" cy="997215"/>
          </a:xfrm>
          <a:custGeom>
            <a:avLst/>
            <a:gdLst/>
            <a:ahLst/>
            <a:cxnLst/>
            <a:rect l="l" t="t" r="r" b="b"/>
            <a:pathLst>
              <a:path w="2168547" h="997215">
                <a:moveTo>
                  <a:pt x="0" y="0"/>
                </a:moveTo>
                <a:lnTo>
                  <a:pt x="2168547" y="0"/>
                </a:lnTo>
                <a:lnTo>
                  <a:pt x="2168547" y="997215"/>
                </a:lnTo>
                <a:lnTo>
                  <a:pt x="0" y="997215"/>
                </a:lnTo>
                <a:lnTo>
                  <a:pt x="0" y="0"/>
                </a:lnTo>
                <a:close/>
              </a:path>
            </a:pathLst>
          </a:custGeom>
          <a:blipFill>
            <a:blip r:embed="rId4"/>
            <a:stretch>
              <a:fillRect t="-29" b="-29"/>
            </a:stretch>
          </a:blipFill>
        </p:spPr>
      </p:sp>
      <p:grpSp>
        <p:nvGrpSpPr>
          <p:cNvPr id="9" name="Group 9"/>
          <p:cNvGrpSpPr/>
          <p:nvPr/>
        </p:nvGrpSpPr>
        <p:grpSpPr>
          <a:xfrm>
            <a:off x="-53327" y="5745506"/>
            <a:ext cx="1569694" cy="156969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2E87"/>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5871586" y="-2370182"/>
            <a:ext cx="7186167" cy="4362156"/>
            <a:chOff x="0" y="0"/>
            <a:chExt cx="1221456" cy="741450"/>
          </a:xfrm>
        </p:grpSpPr>
        <p:sp>
          <p:nvSpPr>
            <p:cNvPr id="13" name="Freeform 13"/>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14" name="TextBox 14"/>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15" name="Freeform 15"/>
          <p:cNvSpPr/>
          <p:nvPr/>
        </p:nvSpPr>
        <p:spPr>
          <a:xfrm>
            <a:off x="7617798" y="108013"/>
            <a:ext cx="1729534" cy="1729534"/>
          </a:xfrm>
          <a:custGeom>
            <a:avLst/>
            <a:gdLst/>
            <a:ahLst/>
            <a:cxnLst/>
            <a:rect l="l" t="t" r="r" b="b"/>
            <a:pathLst>
              <a:path w="1729534" h="1729534">
                <a:moveTo>
                  <a:pt x="0" y="0"/>
                </a:moveTo>
                <a:lnTo>
                  <a:pt x="1729534" y="0"/>
                </a:lnTo>
                <a:lnTo>
                  <a:pt x="1729534" y="1729534"/>
                </a:lnTo>
                <a:lnTo>
                  <a:pt x="0" y="1729534"/>
                </a:lnTo>
                <a:lnTo>
                  <a:pt x="0" y="0"/>
                </a:lnTo>
                <a:close/>
              </a:path>
            </a:pathLst>
          </a:custGeom>
          <a:blipFill>
            <a:blip r:embed="rId5"/>
            <a:stretch>
              <a:fillRect/>
            </a:stretch>
          </a:blipFill>
        </p:spPr>
      </p:sp>
      <p:sp>
        <p:nvSpPr>
          <p:cNvPr id="16" name="TextBox 16"/>
          <p:cNvSpPr txBox="1"/>
          <p:nvPr/>
        </p:nvSpPr>
        <p:spPr>
          <a:xfrm>
            <a:off x="164290" y="438150"/>
            <a:ext cx="4938262" cy="529590"/>
          </a:xfrm>
          <a:prstGeom prst="rect">
            <a:avLst/>
          </a:prstGeom>
        </p:spPr>
        <p:txBody>
          <a:bodyPr lIns="0" tIns="0" rIns="0" bIns="0" rtlCol="0" anchor="t">
            <a:spAutoFit/>
          </a:bodyPr>
          <a:lstStyle/>
          <a:p>
            <a:pPr algn="ctr">
              <a:lnSpc>
                <a:spcPts val="4409"/>
              </a:lnSpc>
            </a:pPr>
            <a:r>
              <a:rPr lang="en-US" sz="3150" dirty="0">
                <a:solidFill>
                  <a:srgbClr val="000000"/>
                </a:solidFill>
                <a:latin typeface="Sauna Pro 1"/>
                <a:ea typeface="Sauna Pro 1"/>
                <a:cs typeface="Sauna Pro 1"/>
                <a:sym typeface="Sauna Pro 1"/>
              </a:rPr>
              <a:t>Anti-Bullying Week 2o24</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6807" y="2289438"/>
            <a:ext cx="5934972" cy="366155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BB09E17EA7614A859E16D930427065" ma:contentTypeVersion="18" ma:contentTypeDescription="Create a new document." ma:contentTypeScope="" ma:versionID="2018e04ce9e1f74db86bb00d2f5c667e">
  <xsd:schema xmlns:xsd="http://www.w3.org/2001/XMLSchema" xmlns:xs="http://www.w3.org/2001/XMLSchema" xmlns:p="http://schemas.microsoft.com/office/2006/metadata/properties" xmlns:ns3="b9c4c502-1f90-4c38-9bac-e56746e40338" xmlns:ns4="3b2057fc-79eb-4d05-8fdf-a9cbf3821366" targetNamespace="http://schemas.microsoft.com/office/2006/metadata/properties" ma:root="true" ma:fieldsID="939a3cb85e6f962ff4ccb4b8b5d77549" ns3:_="" ns4:_="">
    <xsd:import namespace="b9c4c502-1f90-4c38-9bac-e56746e40338"/>
    <xsd:import namespace="3b2057fc-79eb-4d05-8fdf-a9cbf382136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MediaServiceObjectDetectorVersions" minOccurs="0"/>
                <xsd:element ref="ns4:MediaServiceSystemTag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4c502-1f90-4c38-9bac-e56746e403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2057fc-79eb-4d05-8fdf-a9cbf382136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b2057fc-79eb-4d05-8fdf-a9cbf3821366" xsi:nil="true"/>
  </documentManagement>
</p:properties>
</file>

<file path=customXml/itemProps1.xml><?xml version="1.0" encoding="utf-8"?>
<ds:datastoreItem xmlns:ds="http://schemas.openxmlformats.org/officeDocument/2006/customXml" ds:itemID="{76B52D1F-F4BB-4C18-8030-1E6173DCE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c4c502-1f90-4c38-9bac-e56746e40338"/>
    <ds:schemaRef ds:uri="3b2057fc-79eb-4d05-8fdf-a9cbf38213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98BCE-C69F-445B-AAE2-673CF15F987D}">
  <ds:schemaRefs>
    <ds:schemaRef ds:uri="http://schemas.microsoft.com/sharepoint/v3/contenttype/forms"/>
  </ds:schemaRefs>
</ds:datastoreItem>
</file>

<file path=customXml/itemProps3.xml><?xml version="1.0" encoding="utf-8"?>
<ds:datastoreItem xmlns:ds="http://schemas.openxmlformats.org/officeDocument/2006/customXml" ds:itemID="{0DFA1773-2564-49D4-A4FB-7054DB216825}">
  <ds:schemaRefs>
    <ds:schemaRef ds:uri="http://purl.org/dc/terms/"/>
    <ds:schemaRef ds:uri="http://schemas.microsoft.com/office/2006/documentManagement/types"/>
    <ds:schemaRef ds:uri="http://purl.org/dc/elements/1.1/"/>
    <ds:schemaRef ds:uri="http://schemas.microsoft.com/office/infopath/2007/PartnerControls"/>
    <ds:schemaRef ds:uri="b9c4c502-1f90-4c38-9bac-e56746e40338"/>
    <ds:schemaRef ds:uri="3b2057fc-79eb-4d05-8fdf-a9cbf3821366"/>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TotalTime>
  <Words>1300</Words>
  <Application>Microsoft Office PowerPoint</Application>
  <PresentationFormat>Custom</PresentationFormat>
  <Paragraphs>150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Sauna Pro 1</vt:lpstr>
      <vt:lpstr>Sauna Pro 2</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slides: What is bullying</dc:title>
  <dc:creator>Elaine Nixon,Learning and Engagement Manager - Respectme</dc:creator>
  <cp:lastModifiedBy>Elaine Nixon,Learning and Engagement Manager - Respectme</cp:lastModifiedBy>
  <cp:revision>4</cp:revision>
  <dcterms:created xsi:type="dcterms:W3CDTF">2006-08-16T00:00:00Z</dcterms:created>
  <dcterms:modified xsi:type="dcterms:W3CDTF">2024-10-11T09:48:38Z</dcterms:modified>
  <dc:identifier>DAGRrOjGDKo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0x010100CCBB09E17EA7614A859E16D930427065</vt:lpwstr>
  </property>
</Properties>
</file>