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256" r:id="rId5"/>
    <p:sldId id="257" r:id="rId6"/>
    <p:sldId id="258" r:id="rId7"/>
    <p:sldId id="259" r:id="rId8"/>
    <p:sldId id="261"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753600" cy="7315200"/>
  <p:notesSz cx="6858000" cy="9144000"/>
  <p:embeddedFontLst>
    <p:embeddedFont>
      <p:font typeface="Sauna Pro 1" panose="020B0604020202020204" charset="0"/>
      <p:regular r:id="rId25"/>
    </p:embeddedFont>
    <p:embeddedFont>
      <p:font typeface="Sauna Pro 2" panose="020B0604020202020204" charset="0"/>
      <p:regular r:id="rId26"/>
    </p:embeddedFont>
    <p:embeddedFont>
      <p:font typeface="Sauna Pro 3" panose="020B0604020202020204" charset="0"/>
      <p:regular r:id="rId27"/>
    </p:embeddedFont>
    <p:embeddedFont>
      <p:font typeface="Sauna Pro 4"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24A790-1891-4C5F-8E4A-8353391E2869}" v="7" dt="2025-05-28T15:52:47.870"/>
    <p1510:client id="{F07282E6-3E94-E31F-1440-4A5427B8A6F5}" v="49" dt="2025-05-26T20:32:54.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ine Nixon,Learning and Engagement Manager - Respectme" userId="S::elaine.nixon@samh.org.uk::f3a60b23-ec25-4209-a131-e075619f9b26" providerId="AD" clId="Web-{6C24A790-1891-4C5F-8E4A-8353391E2869}"/>
    <pc:docChg chg="modSld">
      <pc:chgData name="Elaine Nixon,Learning and Engagement Manager - Respectme" userId="S::elaine.nixon@samh.org.uk::f3a60b23-ec25-4209-a131-e075619f9b26" providerId="AD" clId="Web-{6C24A790-1891-4C5F-8E4A-8353391E2869}" dt="2025-05-28T15:55:36.203" v="233"/>
      <pc:docMkLst>
        <pc:docMk/>
      </pc:docMkLst>
      <pc:sldChg chg="modNotes">
        <pc:chgData name="Elaine Nixon,Learning and Engagement Manager - Respectme" userId="S::elaine.nixon@samh.org.uk::f3a60b23-ec25-4209-a131-e075619f9b26" providerId="AD" clId="Web-{6C24A790-1891-4C5F-8E4A-8353391E2869}" dt="2025-05-28T14:31:52.063" v="159"/>
        <pc:sldMkLst>
          <pc:docMk/>
          <pc:sldMk cId="0" sldId="257"/>
        </pc:sldMkLst>
      </pc:sldChg>
      <pc:sldChg chg="modNotes">
        <pc:chgData name="Elaine Nixon,Learning and Engagement Manager - Respectme" userId="S::elaine.nixon@samh.org.uk::f3a60b23-ec25-4209-a131-e075619f9b26" providerId="AD" clId="Web-{6C24A790-1891-4C5F-8E4A-8353391E2869}" dt="2025-05-28T14:30:27.998" v="150"/>
        <pc:sldMkLst>
          <pc:docMk/>
          <pc:sldMk cId="0" sldId="258"/>
        </pc:sldMkLst>
      </pc:sldChg>
      <pc:sldChg chg="modNotes">
        <pc:chgData name="Elaine Nixon,Learning and Engagement Manager - Respectme" userId="S::elaine.nixon@samh.org.uk::f3a60b23-ec25-4209-a131-e075619f9b26" providerId="AD" clId="Web-{6C24A790-1891-4C5F-8E4A-8353391E2869}" dt="2025-05-28T15:52:45.432" v="232"/>
        <pc:sldMkLst>
          <pc:docMk/>
          <pc:sldMk cId="0" sldId="259"/>
        </pc:sldMkLst>
      </pc:sldChg>
      <pc:sldChg chg="modNotes">
        <pc:chgData name="Elaine Nixon,Learning and Engagement Manager - Respectme" userId="S::elaine.nixon@samh.org.uk::f3a60b23-ec25-4209-a131-e075619f9b26" providerId="AD" clId="Web-{6C24A790-1891-4C5F-8E4A-8353391E2869}" dt="2025-05-28T15:52:30.588" v="229"/>
        <pc:sldMkLst>
          <pc:docMk/>
          <pc:sldMk cId="0" sldId="260"/>
        </pc:sldMkLst>
      </pc:sldChg>
      <pc:sldChg chg="modNotes">
        <pc:chgData name="Elaine Nixon,Learning and Engagement Manager - Respectme" userId="S::elaine.nixon@samh.org.uk::f3a60b23-ec25-4209-a131-e075619f9b26" providerId="AD" clId="Web-{6C24A790-1891-4C5F-8E4A-8353391E2869}" dt="2025-05-28T15:51:35.696" v="222"/>
        <pc:sldMkLst>
          <pc:docMk/>
          <pc:sldMk cId="0" sldId="261"/>
        </pc:sldMkLst>
      </pc:sldChg>
      <pc:sldChg chg="modNotes">
        <pc:chgData name="Elaine Nixon,Learning and Engagement Manager - Respectme" userId="S::elaine.nixon@samh.org.uk::f3a60b23-ec25-4209-a131-e075619f9b26" providerId="AD" clId="Web-{6C24A790-1891-4C5F-8E4A-8353391E2869}" dt="2025-05-28T15:51:52.665" v="223"/>
        <pc:sldMkLst>
          <pc:docMk/>
          <pc:sldMk cId="0" sldId="262"/>
        </pc:sldMkLst>
      </pc:sldChg>
      <pc:sldChg chg="modNotes">
        <pc:chgData name="Elaine Nixon,Learning and Engagement Manager - Respectme" userId="S::elaine.nixon@samh.org.uk::f3a60b23-ec25-4209-a131-e075619f9b26" providerId="AD" clId="Web-{6C24A790-1891-4C5F-8E4A-8353391E2869}" dt="2025-05-28T14:36:00.429" v="194"/>
        <pc:sldMkLst>
          <pc:docMk/>
          <pc:sldMk cId="0" sldId="264"/>
        </pc:sldMkLst>
      </pc:sldChg>
      <pc:sldChg chg="modNotes">
        <pc:chgData name="Elaine Nixon,Learning and Engagement Manager - Respectme" userId="S::elaine.nixon@samh.org.uk::f3a60b23-ec25-4209-a131-e075619f9b26" providerId="AD" clId="Web-{6C24A790-1891-4C5F-8E4A-8353391E2869}" dt="2025-05-28T14:36:33.492" v="197"/>
        <pc:sldMkLst>
          <pc:docMk/>
          <pc:sldMk cId="0" sldId="267"/>
        </pc:sldMkLst>
      </pc:sldChg>
      <pc:sldChg chg="modNotes">
        <pc:chgData name="Elaine Nixon,Learning and Engagement Manager - Respectme" userId="S::elaine.nixon@samh.org.uk::f3a60b23-ec25-4209-a131-e075619f9b26" providerId="AD" clId="Web-{6C24A790-1891-4C5F-8E4A-8353391E2869}" dt="2025-05-28T15:49:59.505" v="217"/>
        <pc:sldMkLst>
          <pc:docMk/>
          <pc:sldMk cId="0" sldId="268"/>
        </pc:sldMkLst>
      </pc:sldChg>
      <pc:sldChg chg="modNotes">
        <pc:chgData name="Elaine Nixon,Learning and Engagement Manager - Respectme" userId="S::elaine.nixon@samh.org.uk::f3a60b23-ec25-4209-a131-e075619f9b26" providerId="AD" clId="Web-{6C24A790-1891-4C5F-8E4A-8353391E2869}" dt="2025-05-28T14:36:56.227" v="199"/>
        <pc:sldMkLst>
          <pc:docMk/>
          <pc:sldMk cId="0" sldId="270"/>
        </pc:sldMkLst>
      </pc:sldChg>
      <pc:sldChg chg="modNotes">
        <pc:chgData name="Elaine Nixon,Learning and Engagement Manager - Respectme" userId="S::elaine.nixon@samh.org.uk::f3a60b23-ec25-4209-a131-e075619f9b26" providerId="AD" clId="Web-{6C24A790-1891-4C5F-8E4A-8353391E2869}" dt="2025-05-28T15:55:36.203" v="233"/>
        <pc:sldMkLst>
          <pc:docMk/>
          <pc:sldMk cId="0" sldId="273"/>
        </pc:sldMkLst>
      </pc:sldChg>
    </pc:docChg>
  </pc:docChgLst>
  <pc:docChgLst>
    <pc:chgData name="Elaine Nixon,Learning and Engagement Manager - Respectme" userId="S::elaine.nixon@samh.org.uk::f3a60b23-ec25-4209-a131-e075619f9b26" providerId="AD" clId="Web-{F07282E6-3E94-E31F-1440-4A5427B8A6F5}"/>
    <pc:docChg chg="modSld sldOrd">
      <pc:chgData name="Elaine Nixon,Learning and Engagement Manager - Respectme" userId="S::elaine.nixon@samh.org.uk::f3a60b23-ec25-4209-a131-e075619f9b26" providerId="AD" clId="Web-{F07282E6-3E94-E31F-1440-4A5427B8A6F5}" dt="2025-05-26T20:40:24.349" v="325"/>
      <pc:docMkLst>
        <pc:docMk/>
      </pc:docMkLst>
      <pc:sldChg chg="modNotes">
        <pc:chgData name="Elaine Nixon,Learning and Engagement Manager - Respectme" userId="S::elaine.nixon@samh.org.uk::f3a60b23-ec25-4209-a131-e075619f9b26" providerId="AD" clId="Web-{F07282E6-3E94-E31F-1440-4A5427B8A6F5}" dt="2025-05-26T20:01:16.005" v="0"/>
        <pc:sldMkLst>
          <pc:docMk/>
          <pc:sldMk cId="0" sldId="256"/>
        </pc:sldMkLst>
      </pc:sldChg>
      <pc:sldChg chg="delSp modSp modNotes">
        <pc:chgData name="Elaine Nixon,Learning and Engagement Manager - Respectme" userId="S::elaine.nixon@samh.org.uk::f3a60b23-ec25-4209-a131-e075619f9b26" providerId="AD" clId="Web-{F07282E6-3E94-E31F-1440-4A5427B8A6F5}" dt="2025-05-26T20:40:24.349" v="325"/>
        <pc:sldMkLst>
          <pc:docMk/>
          <pc:sldMk cId="0" sldId="258"/>
        </pc:sldMkLst>
        <pc:spChg chg="del mod">
          <ac:chgData name="Elaine Nixon,Learning and Engagement Manager - Respectme" userId="S::elaine.nixon@samh.org.uk::f3a60b23-ec25-4209-a131-e075619f9b26" providerId="AD" clId="Web-{F07282E6-3E94-E31F-1440-4A5427B8A6F5}" dt="2025-05-26T20:32:54.426" v="287"/>
          <ac:spMkLst>
            <pc:docMk/>
            <pc:sldMk cId="0" sldId="258"/>
            <ac:spMk id="15" creationId="{00000000-0000-0000-0000-000000000000}"/>
          </ac:spMkLst>
        </pc:spChg>
      </pc:sldChg>
      <pc:sldChg chg="modNotes">
        <pc:chgData name="Elaine Nixon,Learning and Engagement Manager - Respectme" userId="S::elaine.nixon@samh.org.uk::f3a60b23-ec25-4209-a131-e075619f9b26" providerId="AD" clId="Web-{F07282E6-3E94-E31F-1440-4A5427B8A6F5}" dt="2025-05-26T20:07:54.977" v="110"/>
        <pc:sldMkLst>
          <pc:docMk/>
          <pc:sldMk cId="0" sldId="259"/>
        </pc:sldMkLst>
      </pc:sldChg>
      <pc:sldChg chg="modNotes">
        <pc:chgData name="Elaine Nixon,Learning and Engagement Manager - Respectme" userId="S::elaine.nixon@samh.org.uk::f3a60b23-ec25-4209-a131-e075619f9b26" providerId="AD" clId="Web-{F07282E6-3E94-E31F-1440-4A5427B8A6F5}" dt="2025-05-26T20:07:42.351" v="107"/>
        <pc:sldMkLst>
          <pc:docMk/>
          <pc:sldMk cId="0" sldId="260"/>
        </pc:sldMkLst>
      </pc:sldChg>
      <pc:sldChg chg="ord">
        <pc:chgData name="Elaine Nixon,Learning and Engagement Manager - Respectme" userId="S::elaine.nixon@samh.org.uk::f3a60b23-ec25-4209-a131-e075619f9b26" providerId="AD" clId="Web-{F07282E6-3E94-E31F-1440-4A5427B8A6F5}" dt="2025-05-26T20:09:21.464" v="111"/>
        <pc:sldMkLst>
          <pc:docMk/>
          <pc:sldMk cId="0" sldId="261"/>
        </pc:sldMkLst>
      </pc:sldChg>
      <pc:sldChg chg="modNotes">
        <pc:chgData name="Elaine Nixon,Learning and Engagement Manager - Respectme" userId="S::elaine.nixon@samh.org.uk::f3a60b23-ec25-4209-a131-e075619f9b26" providerId="AD" clId="Web-{F07282E6-3E94-E31F-1440-4A5427B8A6F5}" dt="2025-05-26T20:10:57.359" v="136"/>
        <pc:sldMkLst>
          <pc:docMk/>
          <pc:sldMk cId="0" sldId="262"/>
        </pc:sldMkLst>
      </pc:sldChg>
      <pc:sldChg chg="modNotes">
        <pc:chgData name="Elaine Nixon,Learning and Engagement Manager - Respectme" userId="S::elaine.nixon@samh.org.uk::f3a60b23-ec25-4209-a131-e075619f9b26" providerId="AD" clId="Web-{F07282E6-3E94-E31F-1440-4A5427B8A6F5}" dt="2025-05-26T20:12:14.799" v="154"/>
        <pc:sldMkLst>
          <pc:docMk/>
          <pc:sldMk cId="0" sldId="263"/>
        </pc:sldMkLst>
      </pc:sldChg>
      <pc:sldChg chg="modNotes">
        <pc:chgData name="Elaine Nixon,Learning and Engagement Manager - Respectme" userId="S::elaine.nixon@samh.org.uk::f3a60b23-ec25-4209-a131-e075619f9b26" providerId="AD" clId="Web-{F07282E6-3E94-E31F-1440-4A5427B8A6F5}" dt="2025-05-26T20:12:40.941" v="162"/>
        <pc:sldMkLst>
          <pc:docMk/>
          <pc:sldMk cId="0" sldId="264"/>
        </pc:sldMkLst>
      </pc:sldChg>
      <pc:sldChg chg="modNotes">
        <pc:chgData name="Elaine Nixon,Learning and Engagement Manager - Respectme" userId="S::elaine.nixon@samh.org.uk::f3a60b23-ec25-4209-a131-e075619f9b26" providerId="AD" clId="Web-{F07282E6-3E94-E31F-1440-4A5427B8A6F5}" dt="2025-05-26T20:13:12.567" v="171"/>
        <pc:sldMkLst>
          <pc:docMk/>
          <pc:sldMk cId="0" sldId="265"/>
        </pc:sldMkLst>
      </pc:sldChg>
      <pc:sldChg chg="modNotes">
        <pc:chgData name="Elaine Nixon,Learning and Engagement Manager - Respectme" userId="S::elaine.nixon@samh.org.uk::f3a60b23-ec25-4209-a131-e075619f9b26" providerId="AD" clId="Web-{F07282E6-3E94-E31F-1440-4A5427B8A6F5}" dt="2025-05-26T20:14:19.744" v="185"/>
        <pc:sldMkLst>
          <pc:docMk/>
          <pc:sldMk cId="0" sldId="266"/>
        </pc:sldMkLst>
      </pc:sldChg>
      <pc:sldChg chg="modNotes">
        <pc:chgData name="Elaine Nixon,Learning and Engagement Manager - Respectme" userId="S::elaine.nixon@samh.org.uk::f3a60b23-ec25-4209-a131-e075619f9b26" providerId="AD" clId="Web-{F07282E6-3E94-E31F-1440-4A5427B8A6F5}" dt="2025-05-26T20:14:40.682" v="191"/>
        <pc:sldMkLst>
          <pc:docMk/>
          <pc:sldMk cId="0" sldId="267"/>
        </pc:sldMkLst>
      </pc:sldChg>
      <pc:sldChg chg="modNotes">
        <pc:chgData name="Elaine Nixon,Learning and Engagement Manager - Respectme" userId="S::elaine.nixon@samh.org.uk::f3a60b23-ec25-4209-a131-e075619f9b26" providerId="AD" clId="Web-{F07282E6-3E94-E31F-1440-4A5427B8A6F5}" dt="2025-05-26T20:15:30.293" v="205"/>
        <pc:sldMkLst>
          <pc:docMk/>
          <pc:sldMk cId="0" sldId="268"/>
        </pc:sldMkLst>
      </pc:sldChg>
      <pc:sldChg chg="modNotes">
        <pc:chgData name="Elaine Nixon,Learning and Engagement Manager - Respectme" userId="S::elaine.nixon@samh.org.uk::f3a60b23-ec25-4209-a131-e075619f9b26" providerId="AD" clId="Web-{F07282E6-3E94-E31F-1440-4A5427B8A6F5}" dt="2025-05-26T20:16:00.591" v="215"/>
        <pc:sldMkLst>
          <pc:docMk/>
          <pc:sldMk cId="0" sldId="269"/>
        </pc:sldMkLst>
      </pc:sldChg>
      <pc:sldChg chg="modNotes">
        <pc:chgData name="Elaine Nixon,Learning and Engagement Manager - Respectme" userId="S::elaine.nixon@samh.org.uk::f3a60b23-ec25-4209-a131-e075619f9b26" providerId="AD" clId="Web-{F07282E6-3E94-E31F-1440-4A5427B8A6F5}" dt="2025-05-26T20:25:26.300" v="229"/>
        <pc:sldMkLst>
          <pc:docMk/>
          <pc:sldMk cId="0" sldId="270"/>
        </pc:sldMkLst>
      </pc:sldChg>
      <pc:sldChg chg="modNotes">
        <pc:chgData name="Elaine Nixon,Learning and Engagement Manager - Respectme" userId="S::elaine.nixon@samh.org.uk::f3a60b23-ec25-4209-a131-e075619f9b26" providerId="AD" clId="Web-{F07282E6-3E94-E31F-1440-4A5427B8A6F5}" dt="2025-05-26T20:25:54.379" v="236"/>
        <pc:sldMkLst>
          <pc:docMk/>
          <pc:sldMk cId="0" sldId="271"/>
        </pc:sldMkLst>
      </pc:sldChg>
      <pc:sldChg chg="modNotes">
        <pc:chgData name="Elaine Nixon,Learning and Engagement Manager - Respectme" userId="S::elaine.nixon@samh.org.uk::f3a60b23-ec25-4209-a131-e075619f9b26" providerId="AD" clId="Web-{F07282E6-3E94-E31F-1440-4A5427B8A6F5}" dt="2025-05-26T20:27:26.570" v="255"/>
        <pc:sldMkLst>
          <pc:docMk/>
          <pc:sldMk cId="0" sldId="272"/>
        </pc:sldMkLst>
      </pc:sldChg>
      <pc:sldChg chg="modNotes">
        <pc:chgData name="Elaine Nixon,Learning and Engagement Manager - Respectme" userId="S::elaine.nixon@samh.org.uk::f3a60b23-ec25-4209-a131-e075619f9b26" providerId="AD" clId="Web-{F07282E6-3E94-E31F-1440-4A5427B8A6F5}" dt="2025-05-26T20:28:29.244" v="263"/>
        <pc:sldMkLst>
          <pc:docMk/>
          <pc:sldMk cId="0"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28.05.2025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espectme.org.uk/campaign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espectme.org.uk/file-download/202/anti-bullying-a-guide-to-practice.cyp.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gov.scot/binaries/content/documents/govscot/publications/advice-and-guidance/2024/11/respect-national-approach-anti-bullying/documents/respect-national-approach-anti-bullying-scotlands-children-young-people/respect-national-approach-anti-bullying-scotlands-children-young-people/govscot%3Adocument/respect-national-approach-anti-bullying-scotlands-children-young-people.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ypcs.org.uk/rights/uncrc/articl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t>Q: How could being bullied prevent someone from being their best self?</a:t>
            </a:r>
          </a:p>
          <a:p>
            <a:endParaRPr lang="en-US"/>
          </a:p>
          <a:p>
            <a:r>
              <a:rPr lang="en-US" b="1" i="1"/>
              <a:t>Example answers: It can affect your mental and physical health, make you feel less confident about yourself, it can lead to you not wanting to take part in activities or go to school, feeling excluded, unsafe and disrespected.</a:t>
            </a:r>
            <a:endParaRPr lang="en-GB" b="1" i="1"/>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801694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ea typeface="Calibri"/>
                <a:cs typeface="Calibri"/>
              </a:rPr>
              <a:t>Step 4</a:t>
            </a:r>
          </a:p>
          <a:p>
            <a:endParaRPr lang="en-US">
              <a:ea typeface="Calibri"/>
              <a:cs typeface="Calibri"/>
            </a:endParaRPr>
          </a:p>
          <a:p>
            <a:r>
              <a:rPr lang="en-US"/>
              <a:t>“we speak and we share”</a:t>
            </a:r>
            <a:endParaRPr lang="en-US">
              <a:ea typeface="Calibri"/>
              <a:cs typeface="Calibri"/>
            </a:endParaRPr>
          </a:p>
          <a:p>
            <a:endParaRPr lang="en-US"/>
          </a:p>
          <a:p>
            <a:r>
              <a:rPr lang="en-US"/>
              <a:t>Sometimes we might not want to tell people about bullying that we’ve seen or that has happened to us.</a:t>
            </a:r>
            <a:endParaRPr lang="en-US">
              <a:ea typeface="Calibri"/>
              <a:cs typeface="Calibri"/>
            </a:endParaRPr>
          </a:p>
          <a:p>
            <a:endParaRPr lang="en-US"/>
          </a:p>
          <a:p>
            <a:r>
              <a:rPr lang="en-US"/>
              <a:t>Q: What might put us off?</a:t>
            </a:r>
            <a:endParaRPr lang="en-US">
              <a:ea typeface="Calibri"/>
              <a:cs typeface="Calibri"/>
            </a:endParaRPr>
          </a:p>
          <a:p>
            <a:endParaRPr lang="en-US"/>
          </a:p>
          <a:p>
            <a:r>
              <a:rPr lang="en-US" b="1" i="1"/>
              <a:t>Example answers: If seeing bullying; fear of getting hurt if stepping in to help. If experiencing bullying; fear of the situation becoming worse or of not being taken seriously.</a:t>
            </a:r>
            <a:endParaRPr lang="en-US" b="1" i="1">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3318375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t>Q: What could the grown-ups in your life do to make it easier for you to go for advice?</a:t>
            </a:r>
          </a:p>
          <a:p>
            <a:endParaRPr lang="en-US" b="1" i="1">
              <a:ea typeface="Calibri"/>
              <a:cs typeface="Calibri"/>
            </a:endParaRPr>
          </a:p>
          <a:p>
            <a:r>
              <a:rPr lang="en-US" b="1" i="1"/>
              <a:t>Example answers: Safe, confidential reporting pathways being introduced and embedded into well promoted anti-bullying policies. Grown-ups not being angry, upset or </a:t>
            </a:r>
            <a:r>
              <a:rPr lang="en-US" b="1" i="1" err="1"/>
              <a:t>judgemental</a:t>
            </a:r>
            <a:r>
              <a:rPr lang="en-US" b="1" i="1"/>
              <a:t> and not telling children that they</a:t>
            </a:r>
            <a:endParaRPr lang="en-GB" b="1" i="1">
              <a:ea typeface="Calibri"/>
              <a:cs typeface="Calibri"/>
            </a:endParaRPr>
          </a:p>
          <a:p>
            <a:r>
              <a:rPr lang="en-US" b="1" i="1"/>
              <a:t>will jump in fix it without discussing options.</a:t>
            </a:r>
            <a:endParaRPr lang="en-GB" b="1" i="1"/>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2167246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ea typeface="Calibri"/>
                <a:cs typeface="Calibri"/>
              </a:rPr>
              <a:t>Step 5</a:t>
            </a:r>
          </a:p>
          <a:p>
            <a:endParaRPr lang="en-US">
              <a:ea typeface="Calibri"/>
              <a:cs typeface="Calibri"/>
            </a:endParaRPr>
          </a:p>
          <a:p>
            <a:r>
              <a:rPr lang="en-US"/>
              <a:t>The poem explores the idea that trees respect each other’s space and help each other grow.</a:t>
            </a:r>
            <a:endParaRPr lang="en-US">
              <a:ea typeface="Calibri"/>
              <a:cs typeface="Calibri"/>
            </a:endParaRPr>
          </a:p>
          <a:p>
            <a:endParaRPr lang="en-US"/>
          </a:p>
          <a:p>
            <a:r>
              <a:rPr lang="en-US"/>
              <a:t>Q: What could teachers in your school do to help and respect you and your schoolmates?</a:t>
            </a:r>
            <a:endParaRPr lang="en-US">
              <a:ea typeface="Calibri"/>
              <a:cs typeface="Calibri"/>
            </a:endParaRPr>
          </a:p>
          <a:p>
            <a:endParaRPr lang="en-US"/>
          </a:p>
          <a:p>
            <a:r>
              <a:rPr lang="en-US" b="1" i="1"/>
              <a:t>Example answers: Being taken seriously by adults when reporting bullying.</a:t>
            </a:r>
            <a:endParaRPr lang="en-US" b="1" i="1">
              <a:ea typeface="Calibri"/>
              <a:cs typeface="Calibri"/>
            </a:endParaRPr>
          </a:p>
          <a:p>
            <a:endParaRPr lang="en-US" b="1" i="1">
              <a:ea typeface="Calibri"/>
              <a:cs typeface="Calibri"/>
            </a:endParaRPr>
          </a:p>
          <a:p>
            <a:r>
              <a:rPr lang="en-US"/>
              <a:t>Note: You might wish to further reflect on themes of 'Respect' by downloading </a:t>
            </a:r>
            <a:r>
              <a:rPr lang="en-US" err="1"/>
              <a:t>respect</a:t>
            </a:r>
            <a:r>
              <a:rPr lang="en-US" i="1" err="1"/>
              <a:t>me</a:t>
            </a:r>
            <a:r>
              <a:rPr lang="en-US" err="1"/>
              <a:t>'s</a:t>
            </a:r>
            <a:r>
              <a:rPr lang="en-US"/>
              <a:t> Anti-Bullying Week 2024 campaign resources or download similar learning resources from: </a:t>
            </a:r>
            <a:r>
              <a:rPr lang="en-US">
                <a:hlinkClick r:id="rId3"/>
              </a:rPr>
              <a:t>Campaigns and resources | respectme</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2276037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t>Q: What can you do to respect others and help them be happy and confident?</a:t>
            </a:r>
          </a:p>
          <a:p>
            <a:endParaRPr lang="en-US"/>
          </a:p>
          <a:p>
            <a:r>
              <a:rPr lang="en-US" b="1" i="1"/>
              <a:t>Example answers: Being kind and respecting that everyone is not the same. Respect should be at the heart of how we treat each other. By role-modelling respectful relationships, we can all help prevent bullying. Respect can mean several things and that it can mean different things to different people. It is a combination of our </a:t>
            </a:r>
            <a:r>
              <a:rPr lang="en-US" b="1" i="1" err="1"/>
              <a:t>behaviour</a:t>
            </a:r>
            <a:r>
              <a:rPr lang="en-US" b="1" i="1"/>
              <a:t> towards others and how it makes them feel.</a:t>
            </a:r>
            <a:endParaRPr lang="en-GB" b="1" i="1"/>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2822981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ea typeface="Calibri"/>
                <a:cs typeface="Calibri"/>
              </a:rPr>
              <a:t>Step 6</a:t>
            </a:r>
          </a:p>
          <a:p>
            <a:endParaRPr lang="en-US">
              <a:ea typeface="Calibri"/>
              <a:cs typeface="Calibri"/>
            </a:endParaRPr>
          </a:p>
          <a:p>
            <a:r>
              <a:rPr lang="en-US"/>
              <a:t>The poem describes trees as having “vast” perspectives. Adults sometimes have more information and life experiences that they’ve learned from that might help you.</a:t>
            </a:r>
            <a:endParaRPr lang="en-US">
              <a:ea typeface="Calibri"/>
              <a:cs typeface="Calibri"/>
            </a:endParaRPr>
          </a:p>
          <a:p>
            <a:endParaRPr lang="en-US"/>
          </a:p>
          <a:p>
            <a:r>
              <a:rPr lang="en-US"/>
              <a:t>Q: Why can it be helpful to go to a grown-up for advice?</a:t>
            </a:r>
            <a:endParaRPr lang="en-US">
              <a:ea typeface="Calibri"/>
              <a:cs typeface="Calibri"/>
            </a:endParaRPr>
          </a:p>
          <a:p>
            <a:endParaRPr lang="en-US"/>
          </a:p>
          <a:p>
            <a:r>
              <a:rPr lang="en-US" b="1" i="1"/>
              <a:t>Example answers: More life experience and can offer help with bringing the bullying to an end, or offer advice on things to do to help with coping.</a:t>
            </a:r>
            <a:endParaRPr lang="en-US" b="1" i="1">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1740959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t>Q: What types of people could you go to for support or advice and discuss what would be the advantage and disadvantages of each?</a:t>
            </a:r>
            <a:endParaRPr lang="en-GB"/>
          </a:p>
          <a:p>
            <a:endParaRPr lang="en-US"/>
          </a:p>
          <a:p>
            <a:r>
              <a:rPr lang="en-US" b="1" i="1"/>
              <a:t>Example answers: Parent, carer, sibling, grandparent, teacher, youth leader.</a:t>
            </a:r>
            <a:endParaRPr lang="en-GB" b="1" i="1">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104459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t>The end of the poem talks about ways a young tree can grow up strong and healthy.</a:t>
            </a:r>
          </a:p>
          <a:p>
            <a:endParaRPr lang="en-US"/>
          </a:p>
          <a:p>
            <a:r>
              <a:rPr lang="en-US"/>
              <a:t>Q: To help you grow – both your body and your mind what tips could you give others to: </a:t>
            </a:r>
            <a:endParaRPr lang="en-GB"/>
          </a:p>
          <a:p>
            <a:endParaRPr lang="en-US"/>
          </a:p>
          <a:p>
            <a:pPr marL="171450" indent="-171450">
              <a:buFont typeface="Arial"/>
              <a:buChar char="•"/>
            </a:pPr>
            <a:r>
              <a:rPr lang="en-US"/>
              <a:t>look after their mental and emotional health?</a:t>
            </a:r>
            <a:endParaRPr lang="en-GB"/>
          </a:p>
          <a:p>
            <a:pPr marL="171450" indent="-171450">
              <a:buFont typeface="Arial"/>
              <a:buChar char="•"/>
            </a:pPr>
            <a:r>
              <a:rPr lang="en-US"/>
              <a:t>build up their confidence</a:t>
            </a:r>
            <a:endParaRPr lang="en-GB"/>
          </a:p>
          <a:p>
            <a:pPr marL="171450" indent="-171450">
              <a:buFont typeface="Arial"/>
              <a:buChar char="•"/>
            </a:pPr>
            <a:r>
              <a:rPr lang="en-US"/>
              <a:t>build strong, kind friendships</a:t>
            </a:r>
            <a:endParaRPr lang="en-GB">
              <a:ea typeface="Calibri"/>
              <a:cs typeface="Calibri"/>
            </a:endParaRPr>
          </a:p>
          <a:p>
            <a:endParaRPr lang="en-US"/>
          </a:p>
          <a:p>
            <a:r>
              <a:rPr lang="en-US" b="1" i="1"/>
              <a:t>Example answers: Join a youth or sports club to help make new friends, get outside, spend time with family and pets, keep a journal.</a:t>
            </a:r>
            <a:endParaRPr lang="en-GB" b="1" i="1"/>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721501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t>1.What have you learned about bullying today? For example, something about:</a:t>
            </a:r>
          </a:p>
          <a:p>
            <a:r>
              <a:rPr lang="en-US"/>
              <a:t>-The nature of bullying </a:t>
            </a:r>
            <a:r>
              <a:rPr lang="en-US" err="1"/>
              <a:t>behaviour</a:t>
            </a:r>
            <a:endParaRPr lang="en-GB">
              <a:ea typeface="Calibri"/>
              <a:cs typeface="Calibri"/>
            </a:endParaRPr>
          </a:p>
          <a:p>
            <a:r>
              <a:rPr lang="en-US"/>
              <a:t>-How bullying can impact us</a:t>
            </a:r>
            <a:endParaRPr lang="en-GB"/>
          </a:p>
          <a:p>
            <a:endParaRPr lang="en-US"/>
          </a:p>
          <a:p>
            <a:r>
              <a:rPr lang="en-US"/>
              <a:t>2.What is the most important piece of advice you’ve learned today that you would give to someone who is being bullied?</a:t>
            </a:r>
            <a:endParaRPr lang="en-GB"/>
          </a:p>
          <a:p>
            <a:endParaRPr lang="en-US"/>
          </a:p>
          <a:p>
            <a:r>
              <a:rPr lang="en-US"/>
              <a:t>3.Who would you go to for advice and support if you are bullying or being bullied?</a:t>
            </a:r>
            <a:endParaRPr lang="en-GB"/>
          </a:p>
        </p:txBody>
      </p:sp>
      <p:sp>
        <p:nvSpPr>
          <p:cNvPr id="4" name="Slide Number Placehold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333625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ea typeface="Calibri"/>
              <a:cs typeface="Calibri"/>
            </a:endParaRPr>
          </a:p>
          <a:p>
            <a:pPr marL="171450" indent="-171450">
              <a:buFont typeface="Arial,Sans-Serif"/>
              <a:buChar char="•"/>
            </a:pPr>
            <a:r>
              <a:rPr lang="en-US"/>
              <a:t>Set the context by introducing the theme of the lesson and by explaining that the poem ‘Forests’ was written to help us think about:</a:t>
            </a:r>
            <a:endParaRPr lang="en-US">
              <a:ea typeface="Calibri"/>
              <a:cs typeface="Calibri"/>
            </a:endParaRPr>
          </a:p>
          <a:p>
            <a:r>
              <a:rPr lang="en-US"/>
              <a:t>   -Bullying </a:t>
            </a:r>
            <a:r>
              <a:rPr lang="en-US" err="1"/>
              <a:t>behaviour</a:t>
            </a:r>
            <a:endParaRPr lang="en-US" err="1">
              <a:ea typeface="Calibri"/>
              <a:cs typeface="Calibri"/>
            </a:endParaRPr>
          </a:p>
          <a:p>
            <a:r>
              <a:rPr lang="en-US"/>
              <a:t>   -How bullying can impact us</a:t>
            </a:r>
            <a:endParaRPr lang="en-US">
              <a:ea typeface="Calibri"/>
              <a:cs typeface="Calibri"/>
            </a:endParaRPr>
          </a:p>
          <a:p>
            <a:r>
              <a:rPr lang="en-US"/>
              <a:t>   -The importance of going to trusted and responsible adults for advice and support</a:t>
            </a:r>
            <a:endParaRPr lang="en-US">
              <a:ea typeface="Calibri"/>
              <a:cs typeface="Calibri"/>
            </a:endParaRP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ea typeface="Calibri"/>
                <a:cs typeface="Calibri"/>
              </a:rPr>
              <a:t>The slide features a child-friendly version of Scotland's definition of bullying for reading out to your class or group.</a:t>
            </a:r>
            <a:r>
              <a:rPr lang="en-US"/>
              <a:t> </a:t>
            </a:r>
            <a:br>
              <a:rPr lang="en-US">
                <a:cs typeface="+mn-lt"/>
              </a:rPr>
            </a:br>
            <a:r>
              <a:rPr lang="en-US"/>
              <a:t>Here is a link to a anti-bullying guide for children which you might want to print out and hand out to your class- </a:t>
            </a:r>
            <a:r>
              <a:rPr lang="en-US">
                <a:hlinkClick r:id="rId3"/>
              </a:rPr>
              <a:t>Anti-Bullying: A Guide to Practice</a:t>
            </a:r>
            <a:endParaRPr lang="en-US"/>
          </a:p>
          <a:p>
            <a:endParaRPr lang="en-US">
              <a:ea typeface="Calibri"/>
              <a:cs typeface="Calibri"/>
            </a:endParaRPr>
          </a:p>
          <a:p>
            <a:r>
              <a:rPr lang="en-US" b="1">
                <a:ea typeface="Calibri"/>
                <a:cs typeface="Calibri"/>
              </a:rPr>
              <a:t>The definition as set out in the 'Respect for All' guidance is:</a:t>
            </a:r>
          </a:p>
          <a:p>
            <a:endParaRPr lang="en-US">
              <a:ea typeface="Calibri"/>
              <a:cs typeface="Calibri"/>
            </a:endParaRPr>
          </a:p>
          <a:p>
            <a:r>
              <a:rPr lang="en-US"/>
              <a:t>“Bullying is face to face and/or online behaviour which impacts on a person’s sense of physical and emotional safety, their capacity to feel in control of their life and their ability to respond effectively to the situation they are in.</a:t>
            </a:r>
          </a:p>
          <a:p>
            <a:r>
              <a:rPr lang="en-US"/>
              <a:t>The </a:t>
            </a:r>
            <a:r>
              <a:rPr lang="en-US" err="1"/>
              <a:t>behaviour</a:t>
            </a:r>
            <a:r>
              <a:rPr lang="en-US"/>
              <a:t> does not need to be repeated, or intended to cause harm, for it to have an impact. Bullying </a:t>
            </a:r>
            <a:r>
              <a:rPr lang="en-US" err="1"/>
              <a:t>Behaviour</a:t>
            </a:r>
            <a:r>
              <a:rPr lang="en-US"/>
              <a:t> can be physical, emotional or verbal and can cause people to feel hurt, threatened, frightened and left out.”</a:t>
            </a:r>
            <a:endParaRPr lang="en-US">
              <a:ea typeface="Calibri"/>
              <a:cs typeface="Calibri"/>
            </a:endParaRPr>
          </a:p>
          <a:p>
            <a:endParaRPr lang="en-US"/>
          </a:p>
          <a:p>
            <a:r>
              <a:rPr lang="en-US" b="1" i="1"/>
              <a:t>– </a:t>
            </a:r>
            <a:r>
              <a:rPr lang="en-US" b="1" i="1">
                <a:hlinkClick r:id="rId4"/>
              </a:rPr>
              <a:t>Respect for All: The National Approach to Anti Bullying for Scotland’s Children and Young People</a:t>
            </a:r>
            <a:endParaRPr lang="en-US"/>
          </a:p>
          <a:p>
            <a:endParaRPr lang="en-US">
              <a:ea typeface="Calibri"/>
              <a:cs typeface="Calibri"/>
            </a:endParaRPr>
          </a:p>
          <a:p>
            <a:r>
              <a:rPr lang="en-US"/>
              <a:t>Explain that bullying is both what someone does (the </a:t>
            </a:r>
            <a:r>
              <a:rPr lang="en-US" err="1"/>
              <a:t>behaviour</a:t>
            </a:r>
            <a:r>
              <a:rPr lang="en-US"/>
              <a:t>) and how it makes you feel (impact). Bullying is always unacceptable because it can leave children feeling like they have no control or power. This makes it different from other types of </a:t>
            </a:r>
            <a:r>
              <a:rPr lang="en-US" err="1"/>
              <a:t>behaviour</a:t>
            </a:r>
            <a:r>
              <a:rPr lang="en-US"/>
              <a:t> like fallouts or disagreements. Be clear that no one has the right to bully someone else and we all have the right to be safe and free from bullying.</a:t>
            </a:r>
            <a:endParaRPr lang="en-US">
              <a:ea typeface="Calibri"/>
              <a:cs typeface="Calibri"/>
            </a:endParaRPr>
          </a:p>
          <a:p>
            <a:endParaRPr lang="en-US">
              <a:ea typeface="Calibri"/>
              <a:cs typeface="Calibri"/>
            </a:endParaRPr>
          </a:p>
          <a:p>
            <a:r>
              <a:rPr lang="en-US"/>
              <a:t>You could use the bucket analogy to explore this concept further. Invite learners to imagine they have a bucket inside their belly. When it is full and warm, it’s because we feel included, valued, respected and listened to. Our warm full buckets help us be confident and be who we are. </a:t>
            </a:r>
            <a:endParaRPr lang="en-US">
              <a:ea typeface="Calibri"/>
              <a:cs typeface="Calibri"/>
            </a:endParaRPr>
          </a:p>
          <a:p>
            <a:endParaRPr lang="en-US"/>
          </a:p>
          <a:p>
            <a:r>
              <a:rPr lang="en-US"/>
              <a:t>When we don’t feel we are valued, included, listened to or respected – such as when we are bullied – our bucket tips out and so does our sense of control. We’re no longer able to confidently be ourselves. This loss of control can lead to negative thoughts and feelings. </a:t>
            </a:r>
            <a:endParaRPr lang="en-US">
              <a:ea typeface="Calibri"/>
              <a:cs typeface="Calibri"/>
            </a:endParaRP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ea typeface="Calibri"/>
                <a:cs typeface="Calibri"/>
              </a:rPr>
              <a:t>Section 1</a:t>
            </a:r>
          </a:p>
          <a:p>
            <a:endParaRPr lang="en-US"/>
          </a:p>
          <a:p>
            <a:pPr marL="171450" indent="-171450">
              <a:buFont typeface="Arial"/>
              <a:buChar char="•"/>
            </a:pPr>
            <a:r>
              <a:rPr lang="en-US"/>
              <a:t>Read aloud, or show the animation in full before the discussion.</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406407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ea typeface="Calibri"/>
                <a:cs typeface="Calibri"/>
              </a:rPr>
              <a:t>Section 1</a:t>
            </a:r>
            <a:endParaRPr lang="en-US"/>
          </a:p>
          <a:p>
            <a:endParaRPr lang="en-US"/>
          </a:p>
          <a:p>
            <a:r>
              <a:rPr lang="en-US"/>
              <a:t>Ask children how the poem made them feel and what their initial thoughts are.</a:t>
            </a:r>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2219050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ea typeface="Calibri"/>
                <a:cs typeface="Calibri"/>
              </a:rPr>
              <a:t>Section 2, Step 1</a:t>
            </a:r>
          </a:p>
          <a:p>
            <a:endParaRPr lang="en-US" b="1"/>
          </a:p>
          <a:p>
            <a:r>
              <a:rPr lang="en-US"/>
              <a:t>Read aloud or show the animation </a:t>
            </a:r>
            <a:r>
              <a:rPr lang="en-US" u="sng"/>
              <a:t>again </a:t>
            </a:r>
            <a:r>
              <a:rPr lang="en-US"/>
              <a:t>to the class, or group, to allow the children to reflect further. They may wish to take notes or discuss with each other.</a:t>
            </a:r>
            <a:endParaRPr lang="en-US">
              <a:ea typeface="Calibri"/>
              <a:cs typeface="Calibri"/>
            </a:endParaRPr>
          </a:p>
          <a:p>
            <a:endParaRPr lang="en-US"/>
          </a:p>
          <a:p>
            <a:r>
              <a:rPr lang="en-US"/>
              <a:t>Introduce that the session will be led as a whole-group discussion, or that the class or group will be broken into small groups, before </a:t>
            </a:r>
            <a:r>
              <a:rPr lang="en-US" err="1"/>
              <a:t>summarising</a:t>
            </a:r>
            <a:r>
              <a:rPr lang="en-US"/>
              <a:t> reflections and learnings at the end.</a:t>
            </a:r>
            <a:endParaRPr lang="en-US">
              <a:ea typeface="Calibri"/>
              <a:cs typeface="Calibri"/>
            </a:endParaRPr>
          </a:p>
          <a:p>
            <a:endParaRPr lang="en-US"/>
          </a:p>
          <a:p>
            <a:r>
              <a:rPr lang="en-US"/>
              <a:t>Suggested prompts to facilitate an introduction to the group discussion are included below:</a:t>
            </a:r>
            <a:endParaRPr lang="en-US">
              <a:ea typeface="Calibri"/>
              <a:cs typeface="Calibri"/>
            </a:endParaRPr>
          </a:p>
          <a:p>
            <a:endParaRPr lang="en-US"/>
          </a:p>
          <a:p>
            <a:pPr marL="171450" indent="-171450">
              <a:buFont typeface="Arial"/>
              <a:buChar char="•"/>
            </a:pPr>
            <a:r>
              <a:rPr lang="en-US"/>
              <a:t>At first, ‘Forests’ might seem to be about how older trees protect younger trees (saplings)</a:t>
            </a:r>
            <a:endParaRPr lang="en-US">
              <a:ea typeface="Calibri"/>
              <a:cs typeface="Calibri"/>
            </a:endParaRPr>
          </a:p>
          <a:p>
            <a:pPr marL="171450" indent="-171450">
              <a:buFont typeface="Arial"/>
              <a:buChar char="•"/>
            </a:pPr>
            <a:r>
              <a:rPr lang="en-US"/>
              <a:t>What it’s really about is bullying. Forests are used as a metaphor in the poem for people and</a:t>
            </a:r>
            <a:endParaRPr lang="en-US">
              <a:ea typeface="Calibri"/>
              <a:cs typeface="Calibri"/>
            </a:endParaRPr>
          </a:p>
          <a:p>
            <a:r>
              <a:rPr lang="en-US"/>
              <a:t>Communities</a:t>
            </a:r>
            <a:endParaRPr lang="en-US">
              <a:ea typeface="Calibri"/>
              <a:cs typeface="Calibri"/>
            </a:endParaRPr>
          </a:p>
          <a:p>
            <a:pPr marL="171450" indent="-171450">
              <a:buFont typeface="Arial"/>
              <a:buChar char="•"/>
            </a:pPr>
            <a:r>
              <a:rPr lang="en-US"/>
              <a:t>Now, let’s talk about what the poem means and how it can help us learn about bullying and</a:t>
            </a:r>
            <a:endParaRPr lang="en-US">
              <a:ea typeface="Calibri"/>
              <a:cs typeface="Calibri"/>
            </a:endParaRPr>
          </a:p>
          <a:p>
            <a:r>
              <a:rPr lang="en-US"/>
              <a:t>how to recover from bullying</a:t>
            </a:r>
            <a:endParaRPr lang="en-US">
              <a:ea typeface="Calibri"/>
              <a:cs typeface="Calibri"/>
            </a:endParaRPr>
          </a:p>
          <a:p>
            <a:pPr marL="171450" indent="-171450">
              <a:buFont typeface="Arial"/>
              <a:buChar char="•"/>
            </a:pPr>
            <a:r>
              <a:rPr lang="en-US"/>
              <a:t>“Sapling, it is no small thing / to grow”. Sometimes growing up can be difficult! But there are</a:t>
            </a:r>
            <a:endParaRPr lang="en-US">
              <a:ea typeface="Calibri"/>
              <a:cs typeface="Calibri"/>
            </a:endParaRPr>
          </a:p>
          <a:p>
            <a:r>
              <a:rPr lang="en-US"/>
              <a:t>lots of places and people you can go to for help</a:t>
            </a:r>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184947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ea typeface="Calibri"/>
                <a:cs typeface="Calibri"/>
              </a:rPr>
              <a:t>Step 2</a:t>
            </a:r>
          </a:p>
          <a:p>
            <a:endParaRPr lang="en-US">
              <a:ea typeface="Calibri"/>
              <a:cs typeface="Calibri"/>
            </a:endParaRPr>
          </a:p>
          <a:p>
            <a:r>
              <a:rPr lang="en-US"/>
              <a:t>Trees in a forest help each other. They warn each other about danger and even provide water and nutrients to other trees that are struggling. They also provide shelter for each other from harsh weather.</a:t>
            </a:r>
            <a:endParaRPr lang="en-US">
              <a:ea typeface="Calibri"/>
              <a:cs typeface="Calibri"/>
            </a:endParaRPr>
          </a:p>
          <a:p>
            <a:endParaRPr lang="en-US">
              <a:ea typeface="Calibri"/>
              <a:cs typeface="Calibri"/>
            </a:endParaRPr>
          </a:p>
          <a:p>
            <a:r>
              <a:rPr lang="en-US"/>
              <a:t>Q: In what way could a forest be similar to a school or a youth club setting?</a:t>
            </a:r>
            <a:endParaRPr lang="en-US">
              <a:ea typeface="Calibri"/>
              <a:cs typeface="Calibri"/>
            </a:endParaRPr>
          </a:p>
          <a:p>
            <a:endParaRPr lang="en-US"/>
          </a:p>
          <a:p>
            <a:r>
              <a:rPr lang="en-US" b="1" i="1"/>
              <a:t>Example answers: Up to date anti-bullying policies and simple reporting pathways for children and young people to share their worries or concerns.</a:t>
            </a:r>
            <a:endParaRPr lang="en-US" b="1" i="1">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851340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ea typeface="Calibri"/>
                <a:cs typeface="Calibri"/>
              </a:rPr>
              <a:t>Step 3</a:t>
            </a:r>
          </a:p>
          <a:p>
            <a:endParaRPr lang="en-US">
              <a:ea typeface="Calibri"/>
              <a:cs typeface="Calibri"/>
            </a:endParaRPr>
          </a:p>
          <a:p>
            <a:r>
              <a:rPr lang="en-US"/>
              <a:t>The second part of the poem describes some things that can harm young trees and stop them from growing. Sometimes bullying </a:t>
            </a:r>
            <a:r>
              <a:rPr lang="en-US" err="1"/>
              <a:t>behaviour</a:t>
            </a:r>
            <a:r>
              <a:rPr lang="en-US"/>
              <a:t> can hurt people in different ways.</a:t>
            </a:r>
            <a:endParaRPr lang="en-US">
              <a:ea typeface="Calibri"/>
              <a:cs typeface="Calibri"/>
            </a:endParaRPr>
          </a:p>
          <a:p>
            <a:endParaRPr lang="en-US"/>
          </a:p>
          <a:p>
            <a:r>
              <a:rPr lang="en-US"/>
              <a:t>Q: What kinds of bullying behaviour have you seen or heard of?</a:t>
            </a:r>
          </a:p>
          <a:p>
            <a:endParaRPr lang="en-US"/>
          </a:p>
          <a:p>
            <a:r>
              <a:rPr lang="en-US" b="1" i="1"/>
              <a:t>Example answers: Being left out, belongings taken or damaged, pushed or called names. When you are bullied, it can make you feel hurt, scared, left out and afraid. Bullying </a:t>
            </a:r>
            <a:r>
              <a:rPr lang="en-US" b="1" i="1" err="1"/>
              <a:t>behaviour</a:t>
            </a:r>
            <a:r>
              <a:rPr lang="en-US" b="1" i="1"/>
              <a:t> happens face-to-face and online.</a:t>
            </a:r>
            <a:endParaRPr lang="en-US" b="1" i="1">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201854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a:t>Q: What are some of your most basic rights and how can being bullied affect these?</a:t>
            </a:r>
          </a:p>
          <a:p>
            <a:endParaRPr lang="en-US"/>
          </a:p>
          <a:p>
            <a:r>
              <a:rPr lang="en-US" b="1" i="1"/>
              <a:t>Example answers: Rights are basic needs for children and young people. You need to be protected from bullying </a:t>
            </a:r>
            <a:r>
              <a:rPr lang="en-US" b="1" i="1" err="1"/>
              <a:t>behaviour</a:t>
            </a:r>
            <a:r>
              <a:rPr lang="en-US" b="1" i="1"/>
              <a:t> so you can survive, develop and participate in a fulfilling, safe and respected life. Bullying is a breach of your rights as a child.</a:t>
            </a:r>
          </a:p>
          <a:p>
            <a:endParaRPr lang="en-US" b="1" i="1">
              <a:ea typeface="Calibri"/>
              <a:cs typeface="Calibri"/>
            </a:endParaRPr>
          </a:p>
          <a:p>
            <a:r>
              <a:rPr lang="en-US" b="1" i="1">
                <a:ea typeface="Calibri"/>
                <a:cs typeface="Calibri"/>
              </a:rPr>
              <a:t>Further context</a:t>
            </a:r>
            <a:endParaRPr lang="en-US" b="1" i="1"/>
          </a:p>
          <a:p>
            <a:endParaRPr lang="en-US" b="1" i="1"/>
          </a:p>
          <a:p>
            <a:r>
              <a:rPr lang="en-US" b="1"/>
              <a:t>All children and young people have human rights, which are listed in the United Nations Convention on the Rights of the Child (UNCRC). ‘Rights’ are things that every child should have or be able to do. There are lots of rights – known are Articles – laid out in the UNCRC.</a:t>
            </a:r>
            <a:endParaRPr lang="en-US"/>
          </a:p>
          <a:p>
            <a:endParaRPr lang="en-US" b="1"/>
          </a:p>
          <a:p>
            <a:r>
              <a:rPr lang="en-US"/>
              <a:t>There are 42 Articles which talk about children’s rights. The UNCRC states that all children have the right to an education, and protection from all forms of physical or mental violence, injury or abuse. Bullying sits at the very heart of children’s rights.</a:t>
            </a:r>
            <a:endParaRPr lang="en-US">
              <a:ea typeface="Calibri"/>
              <a:cs typeface="Calibri"/>
            </a:endParaRPr>
          </a:p>
          <a:p>
            <a:endParaRPr lang="en-US"/>
          </a:p>
          <a:p>
            <a:r>
              <a:rPr lang="en-US"/>
              <a:t>Bullying is a breach of children’s rights and children must be protected from bullying </a:t>
            </a:r>
            <a:r>
              <a:rPr lang="en-US" err="1"/>
              <a:t>behaviour</a:t>
            </a:r>
            <a:r>
              <a:rPr lang="en-US"/>
              <a:t> so that they can survive, develop, and participate in a fulfilling life.</a:t>
            </a:r>
            <a:endParaRPr lang="en-US">
              <a:ea typeface="Calibri"/>
              <a:cs typeface="Calibri"/>
            </a:endParaRPr>
          </a:p>
          <a:p>
            <a:endParaRPr lang="en-US"/>
          </a:p>
          <a:p>
            <a:r>
              <a:rPr lang="en-US"/>
              <a:t>All adults in your life have an important role to play to help protect these rights, so understanding children’s rights is essential to make sure these rights apply, at home, at school and in your community. The UNCRC is now law in Scotland. This means that children’s rights in Scotland are respected and protected in law and legally enforceable.</a:t>
            </a:r>
            <a:endParaRPr lang="en-US">
              <a:ea typeface="Calibri"/>
              <a:cs typeface="Calibri"/>
            </a:endParaRPr>
          </a:p>
          <a:p>
            <a:r>
              <a:rPr lang="en-US" b="1">
                <a:hlinkClick r:id="rId3"/>
              </a:rPr>
              <a:t>Find out more about UNCRC articles here.</a:t>
            </a:r>
            <a:endParaRPr lang="en-US"/>
          </a:p>
          <a:p>
            <a:endParaRPr lang="en-US" b="1" i="1">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188633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s://vimeo.com/1028897600/4745164a5e" TargetMode="External"/><Relationship Id="rId4" Type="http://schemas.openxmlformats.org/officeDocument/2006/relationships/image" Target="../media/image6.sv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2328464" y="2135673"/>
            <a:ext cx="4293547" cy="4293547"/>
            <a:chOff x="0" y="0"/>
            <a:chExt cx="7936882" cy="7936882"/>
          </a:xfrm>
        </p:grpSpPr>
        <p:sp>
          <p:nvSpPr>
            <p:cNvPr id="5" name="Freeform 5"/>
            <p:cNvSpPr/>
            <p:nvPr/>
          </p:nvSpPr>
          <p:spPr>
            <a:xfrm>
              <a:off x="0" y="0"/>
              <a:ext cx="7936865" cy="7936865"/>
            </a:xfrm>
            <a:custGeom>
              <a:avLst/>
              <a:gdLst/>
              <a:ahLst/>
              <a:cxnLst/>
              <a:rect l="l" t="t" r="r" b="b"/>
              <a:pathLst>
                <a:path w="7936865" h="7936865">
                  <a:moveTo>
                    <a:pt x="0" y="3968496"/>
                  </a:moveTo>
                  <a:cubicBezTo>
                    <a:pt x="0" y="1776730"/>
                    <a:pt x="1776730" y="0"/>
                    <a:pt x="3968496" y="0"/>
                  </a:cubicBezTo>
                  <a:cubicBezTo>
                    <a:pt x="6160262" y="0"/>
                    <a:pt x="7936865" y="1776730"/>
                    <a:pt x="7936865" y="3968496"/>
                  </a:cubicBezTo>
                  <a:cubicBezTo>
                    <a:pt x="7936865" y="6160262"/>
                    <a:pt x="6160135" y="7936865"/>
                    <a:pt x="3968496" y="7936865"/>
                  </a:cubicBezTo>
                  <a:cubicBezTo>
                    <a:pt x="1776857" y="7936865"/>
                    <a:pt x="0" y="6160135"/>
                    <a:pt x="0" y="3968496"/>
                  </a:cubicBezTo>
                  <a:close/>
                </a:path>
              </a:pathLst>
            </a:custGeom>
            <a:solidFill>
              <a:srgbClr val="FFFFFF"/>
            </a:solidFill>
          </p:spPr>
        </p:sp>
      </p:grpSp>
      <p:sp>
        <p:nvSpPr>
          <p:cNvPr id="6" name="Freeform 6"/>
          <p:cNvSpPr/>
          <p:nvPr/>
        </p:nvSpPr>
        <p:spPr>
          <a:xfrm>
            <a:off x="7978269" y="331748"/>
            <a:ext cx="1369062" cy="641033"/>
          </a:xfrm>
          <a:custGeom>
            <a:avLst/>
            <a:gdLst/>
            <a:ahLst/>
            <a:cxnLst/>
            <a:rect l="l" t="t" r="r" b="b"/>
            <a:pathLst>
              <a:path w="1369062" h="641033">
                <a:moveTo>
                  <a:pt x="0" y="0"/>
                </a:moveTo>
                <a:lnTo>
                  <a:pt x="1369063" y="0"/>
                </a:lnTo>
                <a:lnTo>
                  <a:pt x="1369063" y="641032"/>
                </a:lnTo>
                <a:lnTo>
                  <a:pt x="0" y="641032"/>
                </a:lnTo>
                <a:lnTo>
                  <a:pt x="0" y="0"/>
                </a:lnTo>
                <a:close/>
              </a:path>
            </a:pathLst>
          </a:custGeom>
          <a:blipFill>
            <a:blip r:embed="rId3"/>
            <a:stretch>
              <a:fillRect t="-109" b="-109"/>
            </a:stretch>
          </a:blipFill>
        </p:spPr>
      </p:sp>
      <p:grpSp>
        <p:nvGrpSpPr>
          <p:cNvPr id="7" name="Group 7"/>
          <p:cNvGrpSpPr/>
          <p:nvPr/>
        </p:nvGrpSpPr>
        <p:grpSpPr>
          <a:xfrm>
            <a:off x="6160517" y="-2754092"/>
            <a:ext cx="7186167" cy="4362156"/>
            <a:chOff x="0" y="0"/>
            <a:chExt cx="1221456" cy="741450"/>
          </a:xfrm>
        </p:grpSpPr>
        <p:sp>
          <p:nvSpPr>
            <p:cNvPr id="8" name="Freeform 8"/>
            <p:cNvSpPr/>
            <p:nvPr/>
          </p:nvSpPr>
          <p:spPr>
            <a:xfrm>
              <a:off x="12261" y="5968"/>
              <a:ext cx="1196935" cy="735482"/>
            </a:xfrm>
            <a:custGeom>
              <a:avLst/>
              <a:gdLst/>
              <a:ahLst/>
              <a:cxnLst/>
              <a:rect l="l" t="t" r="r" b="b"/>
              <a:pathLst>
                <a:path w="1196935" h="735482">
                  <a:moveTo>
                    <a:pt x="633652" y="10348"/>
                  </a:moveTo>
                  <a:lnTo>
                    <a:pt x="1174010" y="260924"/>
                  </a:lnTo>
                  <a:cubicBezTo>
                    <a:pt x="1183221" y="265196"/>
                    <a:pt x="1190299" y="273030"/>
                    <a:pt x="1193617" y="282626"/>
                  </a:cubicBezTo>
                  <a:cubicBezTo>
                    <a:pt x="1196934" y="292222"/>
                    <a:pt x="1196206" y="302755"/>
                    <a:pt x="1191600" y="311804"/>
                  </a:cubicBezTo>
                  <a:lnTo>
                    <a:pt x="993513" y="700919"/>
                  </a:lnTo>
                  <a:cubicBezTo>
                    <a:pt x="982717" y="722127"/>
                    <a:pt x="960932" y="735482"/>
                    <a:pt x="937134" y="735482"/>
                  </a:cubicBezTo>
                  <a:lnTo>
                    <a:pt x="259800" y="735482"/>
                  </a:lnTo>
                  <a:cubicBezTo>
                    <a:pt x="236002" y="735482"/>
                    <a:pt x="214217" y="722127"/>
                    <a:pt x="203421" y="700919"/>
                  </a:cubicBezTo>
                  <a:lnTo>
                    <a:pt x="5334" y="311804"/>
                  </a:lnTo>
                  <a:cubicBezTo>
                    <a:pt x="728" y="302755"/>
                    <a:pt x="0" y="292222"/>
                    <a:pt x="3317" y="282626"/>
                  </a:cubicBezTo>
                  <a:cubicBezTo>
                    <a:pt x="6635" y="273030"/>
                    <a:pt x="13713" y="265196"/>
                    <a:pt x="22924" y="260924"/>
                  </a:cubicBezTo>
                  <a:lnTo>
                    <a:pt x="563282" y="10348"/>
                  </a:lnTo>
                  <a:cubicBezTo>
                    <a:pt x="585597" y="0"/>
                    <a:pt x="611337" y="0"/>
                    <a:pt x="633652" y="10348"/>
                  </a:cubicBezTo>
                  <a:close/>
                </a:path>
              </a:pathLst>
            </a:custGeom>
            <a:solidFill>
              <a:srgbClr val="FFFFFF"/>
            </a:solidFill>
          </p:spPr>
        </p:sp>
        <p:sp>
          <p:nvSpPr>
            <p:cNvPr id="9" name="TextBox 9"/>
            <p:cNvSpPr txBox="1"/>
            <p:nvPr/>
          </p:nvSpPr>
          <p:spPr>
            <a:xfrm>
              <a:off x="190853" y="156787"/>
              <a:ext cx="839751" cy="538322"/>
            </a:xfrm>
            <a:prstGeom prst="rect">
              <a:avLst/>
            </a:prstGeom>
          </p:spPr>
          <p:txBody>
            <a:bodyPr lIns="67733" tIns="67733" rIns="67733" bIns="67733" rtlCol="0" anchor="ctr"/>
            <a:lstStyle/>
            <a:p>
              <a:pPr algn="ctr">
                <a:lnSpc>
                  <a:spcPts val="2053"/>
                </a:lnSpc>
              </a:pPr>
              <a:endParaRPr/>
            </a:p>
          </p:txBody>
        </p:sp>
      </p:grpSp>
      <p:sp>
        <p:nvSpPr>
          <p:cNvPr id="10" name="Freeform 10"/>
          <p:cNvSpPr/>
          <p:nvPr/>
        </p:nvSpPr>
        <p:spPr>
          <a:xfrm>
            <a:off x="663634" y="954978"/>
            <a:ext cx="3329660" cy="149835"/>
          </a:xfrm>
          <a:custGeom>
            <a:avLst/>
            <a:gdLst/>
            <a:ahLst/>
            <a:cxnLst/>
            <a:rect l="l" t="t" r="r" b="b"/>
            <a:pathLst>
              <a:path w="3329660" h="149835">
                <a:moveTo>
                  <a:pt x="0" y="0"/>
                </a:moveTo>
                <a:lnTo>
                  <a:pt x="3329660" y="0"/>
                </a:lnTo>
                <a:lnTo>
                  <a:pt x="3329660" y="149835"/>
                </a:lnTo>
                <a:lnTo>
                  <a:pt x="0" y="1498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7573876" y="287504"/>
            <a:ext cx="1896582" cy="888032"/>
          </a:xfrm>
          <a:custGeom>
            <a:avLst/>
            <a:gdLst/>
            <a:ahLst/>
            <a:cxnLst/>
            <a:rect l="l" t="t" r="r" b="b"/>
            <a:pathLst>
              <a:path w="1896582" h="888032">
                <a:moveTo>
                  <a:pt x="0" y="0"/>
                </a:moveTo>
                <a:lnTo>
                  <a:pt x="1896582" y="0"/>
                </a:lnTo>
                <a:lnTo>
                  <a:pt x="1896582" y="888032"/>
                </a:lnTo>
                <a:lnTo>
                  <a:pt x="0" y="888032"/>
                </a:lnTo>
                <a:lnTo>
                  <a:pt x="0" y="0"/>
                </a:lnTo>
                <a:close/>
              </a:path>
            </a:pathLst>
          </a:custGeom>
          <a:blipFill>
            <a:blip r:embed="rId3"/>
            <a:stretch>
              <a:fillRect t="-109" b="-109"/>
            </a:stretch>
          </a:blipFill>
        </p:spPr>
      </p:sp>
      <p:grpSp>
        <p:nvGrpSpPr>
          <p:cNvPr id="12" name="Group 12"/>
          <p:cNvGrpSpPr/>
          <p:nvPr/>
        </p:nvGrpSpPr>
        <p:grpSpPr>
          <a:xfrm>
            <a:off x="2462941" y="2254328"/>
            <a:ext cx="4056254" cy="4056238"/>
            <a:chOff x="0" y="0"/>
            <a:chExt cx="6350000" cy="6349975"/>
          </a:xfrm>
        </p:grpSpPr>
        <p:sp>
          <p:nvSpPr>
            <p:cNvPr id="13" name="Freeform 1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25046" r="-25046"/>
              </a:stretch>
            </a:blipFill>
          </p:spPr>
        </p:sp>
      </p:grpSp>
      <p:sp>
        <p:nvSpPr>
          <p:cNvPr id="14" name="TextBox 14"/>
          <p:cNvSpPr txBox="1"/>
          <p:nvPr/>
        </p:nvSpPr>
        <p:spPr>
          <a:xfrm>
            <a:off x="243980" y="565836"/>
            <a:ext cx="7329896" cy="296681"/>
          </a:xfrm>
          <a:prstGeom prst="rect">
            <a:avLst/>
          </a:prstGeom>
        </p:spPr>
        <p:txBody>
          <a:bodyPr lIns="0" tIns="0" rIns="0" bIns="0" rtlCol="0" anchor="t">
            <a:spAutoFit/>
          </a:bodyPr>
          <a:lstStyle/>
          <a:p>
            <a:pPr algn="l">
              <a:lnSpc>
                <a:spcPts val="2168"/>
              </a:lnSpc>
            </a:pPr>
            <a:r>
              <a:rPr lang="en-US" sz="2815">
                <a:solidFill>
                  <a:srgbClr val="FFFFFF"/>
                </a:solidFill>
                <a:latin typeface="Sauna Pro 1"/>
                <a:ea typeface="Sauna Pro 1"/>
                <a:cs typeface="Sauna Pro 1"/>
                <a:sym typeface="Sauna Pro 1"/>
              </a:rPr>
              <a:t>Anti-Bullying Learning Resource</a:t>
            </a:r>
          </a:p>
        </p:txBody>
      </p:sp>
      <p:sp>
        <p:nvSpPr>
          <p:cNvPr id="15" name="Freeform 15"/>
          <p:cNvSpPr/>
          <p:nvPr/>
        </p:nvSpPr>
        <p:spPr>
          <a:xfrm>
            <a:off x="211497" y="6756564"/>
            <a:ext cx="2251443" cy="309573"/>
          </a:xfrm>
          <a:custGeom>
            <a:avLst/>
            <a:gdLst/>
            <a:ahLst/>
            <a:cxnLst/>
            <a:rect l="l" t="t" r="r" b="b"/>
            <a:pathLst>
              <a:path w="2251443" h="309573">
                <a:moveTo>
                  <a:pt x="0" y="0"/>
                </a:moveTo>
                <a:lnTo>
                  <a:pt x="2251444" y="0"/>
                </a:lnTo>
                <a:lnTo>
                  <a:pt x="2251444" y="309573"/>
                </a:lnTo>
                <a:lnTo>
                  <a:pt x="0" y="3095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TextBox 16"/>
          <p:cNvSpPr txBox="1"/>
          <p:nvPr/>
        </p:nvSpPr>
        <p:spPr>
          <a:xfrm>
            <a:off x="-2128022" y="814892"/>
            <a:ext cx="7573876" cy="421827"/>
          </a:xfrm>
          <a:prstGeom prst="rect">
            <a:avLst/>
          </a:prstGeom>
        </p:spPr>
        <p:txBody>
          <a:bodyPr lIns="0" tIns="0" rIns="0" bIns="0" rtlCol="0" anchor="t">
            <a:spAutoFit/>
          </a:bodyPr>
          <a:lstStyle/>
          <a:p>
            <a:pPr algn="ctr">
              <a:lnSpc>
                <a:spcPts val="3522"/>
              </a:lnSpc>
              <a:spcBef>
                <a:spcPct val="0"/>
              </a:spcBef>
            </a:pPr>
            <a:r>
              <a:rPr lang="en-US" sz="2515">
                <a:solidFill>
                  <a:srgbClr val="000000"/>
                </a:solidFill>
                <a:latin typeface="Sauna Pro 1"/>
                <a:ea typeface="Sauna Pro 1"/>
                <a:cs typeface="Sauna Pro 1"/>
                <a:sym typeface="Sauna Pro 1"/>
              </a:rPr>
              <a:t>Primary Age Resource</a:t>
            </a:r>
          </a:p>
        </p:txBody>
      </p:sp>
      <p:sp>
        <p:nvSpPr>
          <p:cNvPr id="17" name="TextBox 17"/>
          <p:cNvSpPr txBox="1"/>
          <p:nvPr/>
        </p:nvSpPr>
        <p:spPr>
          <a:xfrm>
            <a:off x="2371828" y="652967"/>
            <a:ext cx="4206819" cy="2254344"/>
          </a:xfrm>
          <a:prstGeom prst="rect">
            <a:avLst/>
          </a:prstGeom>
        </p:spPr>
        <p:txBody>
          <a:bodyPr lIns="0" tIns="0" rIns="0" bIns="0" rtlCol="0" anchor="t">
            <a:spAutoFit/>
          </a:bodyPr>
          <a:lstStyle/>
          <a:p>
            <a:pPr algn="ctr">
              <a:lnSpc>
                <a:spcPts val="14301"/>
              </a:lnSpc>
              <a:spcBef>
                <a:spcPct val="0"/>
              </a:spcBef>
            </a:pPr>
            <a:r>
              <a:rPr lang="en-US" sz="10215">
                <a:solidFill>
                  <a:srgbClr val="84E52E"/>
                </a:solidFill>
                <a:latin typeface="Sauna Pro 2"/>
                <a:ea typeface="Sauna Pro 2"/>
                <a:cs typeface="Sauna Pro 2"/>
                <a:sym typeface="Sauna Pro 2"/>
              </a:rPr>
              <a:t>Forests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55021"/>
            <a:ext cx="957169" cy="942812"/>
          </a:xfrm>
          <a:custGeom>
            <a:avLst/>
            <a:gdLst/>
            <a:ahLst/>
            <a:cxnLst/>
            <a:rect l="l" t="t" r="r" b="b"/>
            <a:pathLst>
              <a:path w="957169" h="942812">
                <a:moveTo>
                  <a:pt x="0" y="0"/>
                </a:moveTo>
                <a:lnTo>
                  <a:pt x="957170" y="0"/>
                </a:lnTo>
                <a:lnTo>
                  <a:pt x="957170" y="942811"/>
                </a:lnTo>
                <a:lnTo>
                  <a:pt x="0" y="942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1043783"/>
            <a:ext cx="7424390" cy="832779"/>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How could being bullied prevent someone from being their best self?</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55021"/>
            <a:ext cx="957169" cy="942812"/>
          </a:xfrm>
          <a:custGeom>
            <a:avLst/>
            <a:gdLst/>
            <a:ahLst/>
            <a:cxnLst/>
            <a:rect l="l" t="t" r="r" b="b"/>
            <a:pathLst>
              <a:path w="957169" h="942812">
                <a:moveTo>
                  <a:pt x="0" y="0"/>
                </a:moveTo>
                <a:lnTo>
                  <a:pt x="957170" y="0"/>
                </a:lnTo>
                <a:lnTo>
                  <a:pt x="957170" y="942811"/>
                </a:lnTo>
                <a:lnTo>
                  <a:pt x="0" y="942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1097581"/>
            <a:ext cx="7424390" cy="432677"/>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What might put us off?</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55021"/>
            <a:ext cx="957169" cy="942812"/>
          </a:xfrm>
          <a:custGeom>
            <a:avLst/>
            <a:gdLst/>
            <a:ahLst/>
            <a:cxnLst/>
            <a:rect l="l" t="t" r="r" b="b"/>
            <a:pathLst>
              <a:path w="957169" h="942812">
                <a:moveTo>
                  <a:pt x="0" y="0"/>
                </a:moveTo>
                <a:lnTo>
                  <a:pt x="957170" y="0"/>
                </a:lnTo>
                <a:lnTo>
                  <a:pt x="957170" y="942811"/>
                </a:lnTo>
                <a:lnTo>
                  <a:pt x="0" y="942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989986"/>
            <a:ext cx="7424390" cy="832779"/>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What could the grown-ups in your life do to make it easier for you to go for advice?</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55021"/>
            <a:ext cx="957169" cy="942812"/>
          </a:xfrm>
          <a:custGeom>
            <a:avLst/>
            <a:gdLst/>
            <a:ahLst/>
            <a:cxnLst/>
            <a:rect l="l" t="t" r="r" b="b"/>
            <a:pathLst>
              <a:path w="957169" h="942812">
                <a:moveTo>
                  <a:pt x="0" y="0"/>
                </a:moveTo>
                <a:lnTo>
                  <a:pt x="957170" y="0"/>
                </a:lnTo>
                <a:lnTo>
                  <a:pt x="957170" y="942811"/>
                </a:lnTo>
                <a:lnTo>
                  <a:pt x="0" y="942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966465"/>
            <a:ext cx="8191000" cy="832779"/>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What could teachers in your school do to help and respect you and your schoolmates?</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55021"/>
            <a:ext cx="957169" cy="942812"/>
          </a:xfrm>
          <a:custGeom>
            <a:avLst/>
            <a:gdLst/>
            <a:ahLst/>
            <a:cxnLst/>
            <a:rect l="l" t="t" r="r" b="b"/>
            <a:pathLst>
              <a:path w="957169" h="942812">
                <a:moveTo>
                  <a:pt x="0" y="0"/>
                </a:moveTo>
                <a:lnTo>
                  <a:pt x="957170" y="0"/>
                </a:lnTo>
                <a:lnTo>
                  <a:pt x="957170" y="942811"/>
                </a:lnTo>
                <a:lnTo>
                  <a:pt x="0" y="942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1033711"/>
            <a:ext cx="7841318" cy="832779"/>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What can you do to respect others and help them be happy and confident?</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55021"/>
            <a:ext cx="957169" cy="942812"/>
          </a:xfrm>
          <a:custGeom>
            <a:avLst/>
            <a:gdLst/>
            <a:ahLst/>
            <a:cxnLst/>
            <a:rect l="l" t="t" r="r" b="b"/>
            <a:pathLst>
              <a:path w="957169" h="942812">
                <a:moveTo>
                  <a:pt x="0" y="0"/>
                </a:moveTo>
                <a:lnTo>
                  <a:pt x="957170" y="0"/>
                </a:lnTo>
                <a:lnTo>
                  <a:pt x="957170" y="942811"/>
                </a:lnTo>
                <a:lnTo>
                  <a:pt x="0" y="942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1114407"/>
            <a:ext cx="7424390" cy="832779"/>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Why can it be helpful to go to a grown-up for advice?</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55021"/>
            <a:ext cx="957169" cy="942812"/>
          </a:xfrm>
          <a:custGeom>
            <a:avLst/>
            <a:gdLst/>
            <a:ahLst/>
            <a:cxnLst/>
            <a:rect l="l" t="t" r="r" b="b"/>
            <a:pathLst>
              <a:path w="957169" h="942812">
                <a:moveTo>
                  <a:pt x="0" y="0"/>
                </a:moveTo>
                <a:lnTo>
                  <a:pt x="957170" y="0"/>
                </a:lnTo>
                <a:lnTo>
                  <a:pt x="957170" y="942811"/>
                </a:lnTo>
                <a:lnTo>
                  <a:pt x="0" y="942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1114407"/>
            <a:ext cx="8365841" cy="1232881"/>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What types of people could you go to for support or advice and discuss what would be the advantage and disadvantages of each?</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97677"/>
            <a:ext cx="957169" cy="942812"/>
          </a:xfrm>
          <a:custGeom>
            <a:avLst/>
            <a:gdLst/>
            <a:ahLst/>
            <a:cxnLst/>
            <a:rect l="l" t="t" r="r" b="b"/>
            <a:pathLst>
              <a:path w="957169" h="942812">
                <a:moveTo>
                  <a:pt x="0" y="0"/>
                </a:moveTo>
                <a:lnTo>
                  <a:pt x="957170" y="0"/>
                </a:lnTo>
                <a:lnTo>
                  <a:pt x="957170" y="942812"/>
                </a:lnTo>
                <a:lnTo>
                  <a:pt x="0" y="9428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824311"/>
            <a:ext cx="8486885" cy="2833289"/>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What tips could you give others to:</a:t>
            </a:r>
          </a:p>
          <a:p>
            <a:pPr algn="l">
              <a:lnSpc>
                <a:spcPts val="3208"/>
              </a:lnSpc>
            </a:pPr>
            <a:endParaRPr lang="en-US" sz="3449">
              <a:solidFill>
                <a:srgbClr val="000000"/>
              </a:solidFill>
              <a:latin typeface="Sauna Pro 1"/>
              <a:ea typeface="Sauna Pro 1"/>
              <a:cs typeface="Sauna Pro 1"/>
              <a:sym typeface="Sauna Pro 1"/>
            </a:endParaRPr>
          </a:p>
          <a:p>
            <a:pPr marL="744853" lvl="1" indent="-372427" algn="l">
              <a:lnSpc>
                <a:spcPts val="3208"/>
              </a:lnSpc>
              <a:buFont typeface="Arial"/>
              <a:buChar char="•"/>
            </a:pPr>
            <a:r>
              <a:rPr lang="en-US" sz="3449">
                <a:solidFill>
                  <a:srgbClr val="000000"/>
                </a:solidFill>
                <a:latin typeface="Sauna Pro 1"/>
                <a:ea typeface="Sauna Pro 1"/>
                <a:cs typeface="Sauna Pro 1"/>
                <a:sym typeface="Sauna Pro 1"/>
              </a:rPr>
              <a:t>look after their mental and emotional health?</a:t>
            </a:r>
          </a:p>
          <a:p>
            <a:pPr marL="744853" lvl="1" indent="-372427" algn="l">
              <a:lnSpc>
                <a:spcPts val="3208"/>
              </a:lnSpc>
              <a:buFont typeface="Arial"/>
              <a:buChar char="•"/>
            </a:pPr>
            <a:r>
              <a:rPr lang="en-US" sz="3449">
                <a:solidFill>
                  <a:srgbClr val="000000"/>
                </a:solidFill>
                <a:latin typeface="Sauna Pro 1"/>
                <a:ea typeface="Sauna Pro 1"/>
                <a:cs typeface="Sauna Pro 1"/>
                <a:sym typeface="Sauna Pro 1"/>
              </a:rPr>
              <a:t>build up their confidence</a:t>
            </a:r>
          </a:p>
          <a:p>
            <a:pPr marL="744853" lvl="1" indent="-372427" algn="l">
              <a:lnSpc>
                <a:spcPts val="3208"/>
              </a:lnSpc>
              <a:buFont typeface="Arial"/>
              <a:buChar char="•"/>
            </a:pPr>
            <a:r>
              <a:rPr lang="en-US" sz="3449">
                <a:solidFill>
                  <a:srgbClr val="000000"/>
                </a:solidFill>
                <a:latin typeface="Sauna Pro 1"/>
                <a:ea typeface="Sauna Pro 1"/>
                <a:cs typeface="Sauna Pro 1"/>
                <a:sym typeface="Sauna Pro 1"/>
              </a:rPr>
              <a:t>build strong, kind friendships</a:t>
            </a:r>
          </a:p>
          <a:p>
            <a:pPr algn="l">
              <a:lnSpc>
                <a:spcPts val="3208"/>
              </a:lnSpc>
            </a:pPr>
            <a:endParaRPr lang="en-US" sz="3449">
              <a:solidFill>
                <a:srgbClr val="000000"/>
              </a:solidFill>
              <a:latin typeface="Sauna Pro 1"/>
              <a:ea typeface="Sauna Pro 1"/>
              <a:cs typeface="Sauna Pro 1"/>
              <a:sym typeface="Sauna Pro 1"/>
            </a:endParaRP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FFFFFF"/>
            </a:solidFill>
          </p:spPr>
        </p:sp>
      </p:grpSp>
      <p:sp>
        <p:nvSpPr>
          <p:cNvPr id="6" name="TextBox 6"/>
          <p:cNvSpPr txBox="1"/>
          <p:nvPr/>
        </p:nvSpPr>
        <p:spPr>
          <a:xfrm>
            <a:off x="3021600" y="2883983"/>
            <a:ext cx="7042333" cy="432677"/>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Plenary Discussions</a:t>
            </a:r>
          </a:p>
        </p:txBody>
      </p:sp>
      <p:sp>
        <p:nvSpPr>
          <p:cNvPr id="7" name="Freeform 7"/>
          <p:cNvSpPr/>
          <p:nvPr/>
        </p:nvSpPr>
        <p:spPr>
          <a:xfrm>
            <a:off x="3117120" y="4584348"/>
            <a:ext cx="3425647" cy="1999332"/>
          </a:xfrm>
          <a:custGeom>
            <a:avLst/>
            <a:gdLst/>
            <a:ahLst/>
            <a:cxnLst/>
            <a:rect l="l" t="t" r="r" b="b"/>
            <a:pathLst>
              <a:path w="3425647" h="1999332">
                <a:moveTo>
                  <a:pt x="0" y="0"/>
                </a:moveTo>
                <a:lnTo>
                  <a:pt x="3425646" y="0"/>
                </a:lnTo>
                <a:lnTo>
                  <a:pt x="3425646" y="1999332"/>
                </a:lnTo>
                <a:lnTo>
                  <a:pt x="0" y="19993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FFFFFF"/>
            </a:solidFill>
          </p:spPr>
        </p:sp>
      </p:grpSp>
      <p:sp>
        <p:nvSpPr>
          <p:cNvPr id="4" name="Freeform 4"/>
          <p:cNvSpPr/>
          <p:nvPr/>
        </p:nvSpPr>
        <p:spPr>
          <a:xfrm>
            <a:off x="7573876" y="287504"/>
            <a:ext cx="1896582" cy="888032"/>
          </a:xfrm>
          <a:custGeom>
            <a:avLst/>
            <a:gdLst/>
            <a:ahLst/>
            <a:cxnLst/>
            <a:rect l="l" t="t" r="r" b="b"/>
            <a:pathLst>
              <a:path w="1896582" h="888032">
                <a:moveTo>
                  <a:pt x="0" y="0"/>
                </a:moveTo>
                <a:lnTo>
                  <a:pt x="1896582" y="0"/>
                </a:lnTo>
                <a:lnTo>
                  <a:pt x="1896582" y="888032"/>
                </a:lnTo>
                <a:lnTo>
                  <a:pt x="0" y="888032"/>
                </a:lnTo>
                <a:lnTo>
                  <a:pt x="0" y="0"/>
                </a:lnTo>
                <a:close/>
              </a:path>
            </a:pathLst>
          </a:custGeom>
          <a:blipFill>
            <a:blip r:embed="rId2"/>
            <a:stretch>
              <a:fillRect t="-109" b="-109"/>
            </a:stretch>
          </a:blipFill>
        </p:spPr>
      </p:sp>
      <p:sp>
        <p:nvSpPr>
          <p:cNvPr id="5" name="Freeform 5"/>
          <p:cNvSpPr/>
          <p:nvPr/>
        </p:nvSpPr>
        <p:spPr>
          <a:xfrm>
            <a:off x="1772825" y="1690120"/>
            <a:ext cx="5563820" cy="3934959"/>
          </a:xfrm>
          <a:custGeom>
            <a:avLst/>
            <a:gdLst/>
            <a:ahLst/>
            <a:cxnLst/>
            <a:rect l="l" t="t" r="r" b="b"/>
            <a:pathLst>
              <a:path w="5563820" h="3934959">
                <a:moveTo>
                  <a:pt x="0" y="0"/>
                </a:moveTo>
                <a:lnTo>
                  <a:pt x="5563820" y="0"/>
                </a:lnTo>
                <a:lnTo>
                  <a:pt x="5563820" y="3934960"/>
                </a:lnTo>
                <a:lnTo>
                  <a:pt x="0" y="3934960"/>
                </a:lnTo>
                <a:lnTo>
                  <a:pt x="0" y="0"/>
                </a:lnTo>
                <a:close/>
              </a:path>
            </a:pathLst>
          </a:custGeom>
          <a:blipFill>
            <a:blip r:embed="rId3"/>
            <a:stretch>
              <a:fillRect l="-1" r="-1"/>
            </a:stretch>
          </a:blipFill>
        </p:spPr>
      </p:sp>
      <p:sp>
        <p:nvSpPr>
          <p:cNvPr id="6" name="Freeform 6"/>
          <p:cNvSpPr/>
          <p:nvPr/>
        </p:nvSpPr>
        <p:spPr>
          <a:xfrm>
            <a:off x="2926508" y="5969734"/>
            <a:ext cx="3596072" cy="954265"/>
          </a:xfrm>
          <a:custGeom>
            <a:avLst/>
            <a:gdLst/>
            <a:ahLst/>
            <a:cxnLst/>
            <a:rect l="l" t="t" r="r" b="b"/>
            <a:pathLst>
              <a:path w="3596072" h="954265">
                <a:moveTo>
                  <a:pt x="0" y="0"/>
                </a:moveTo>
                <a:lnTo>
                  <a:pt x="3596072" y="0"/>
                </a:lnTo>
                <a:lnTo>
                  <a:pt x="3596072" y="954265"/>
                </a:lnTo>
                <a:lnTo>
                  <a:pt x="0" y="954265"/>
                </a:lnTo>
                <a:lnTo>
                  <a:pt x="0" y="0"/>
                </a:lnTo>
                <a:close/>
              </a:path>
            </a:pathLst>
          </a:custGeom>
          <a:blipFill>
            <a:blip r:embed="rId4"/>
            <a:stretch>
              <a:fillRect/>
            </a:stretch>
          </a:blipFill>
        </p:spPr>
      </p:sp>
      <p:sp>
        <p:nvSpPr>
          <p:cNvPr id="7" name="TextBox 7"/>
          <p:cNvSpPr txBox="1"/>
          <p:nvPr/>
        </p:nvSpPr>
        <p:spPr>
          <a:xfrm>
            <a:off x="2010056" y="5331736"/>
            <a:ext cx="5563820" cy="529538"/>
          </a:xfrm>
          <a:prstGeom prst="rect">
            <a:avLst/>
          </a:prstGeom>
        </p:spPr>
        <p:txBody>
          <a:bodyPr lIns="0" tIns="0" rIns="0" bIns="0" rtlCol="0" anchor="t">
            <a:spAutoFit/>
          </a:bodyPr>
          <a:lstStyle/>
          <a:p>
            <a:pPr algn="ctr">
              <a:lnSpc>
                <a:spcPts val="4409"/>
              </a:lnSpc>
            </a:pPr>
            <a:r>
              <a:rPr lang="en-US" sz="3150">
                <a:solidFill>
                  <a:srgbClr val="00A1DE"/>
                </a:solidFill>
                <a:latin typeface="Sauna Pro 1"/>
                <a:ea typeface="Sauna Pro 1"/>
                <a:cs typeface="Sauna Pro 1"/>
                <a:sym typeface="Sauna Pro 1"/>
              </a:rPr>
              <a:t>www.respectme.org.uk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FFFFFF"/>
            </a:solidFill>
          </p:spPr>
        </p:sp>
      </p:grpSp>
      <p:sp>
        <p:nvSpPr>
          <p:cNvPr id="4" name="TextBox 4"/>
          <p:cNvSpPr txBox="1"/>
          <p:nvPr/>
        </p:nvSpPr>
        <p:spPr>
          <a:xfrm>
            <a:off x="874917" y="1467315"/>
            <a:ext cx="7846448" cy="3470119"/>
          </a:xfrm>
          <a:prstGeom prst="rect">
            <a:avLst/>
          </a:prstGeom>
        </p:spPr>
        <p:txBody>
          <a:bodyPr lIns="0" tIns="0" rIns="0" bIns="0" rtlCol="0" anchor="t">
            <a:spAutoFit/>
          </a:bodyPr>
          <a:lstStyle/>
          <a:p>
            <a:pPr algn="l">
              <a:lnSpc>
                <a:spcPts val="3967"/>
              </a:lnSpc>
            </a:pPr>
            <a:r>
              <a:rPr lang="en-US" sz="3450">
                <a:solidFill>
                  <a:srgbClr val="000000"/>
                </a:solidFill>
                <a:latin typeface="Sauna Pro 1"/>
                <a:ea typeface="Sauna Pro 1"/>
                <a:cs typeface="Sauna Pro 1"/>
                <a:sym typeface="Sauna Pro 1"/>
              </a:rPr>
              <a:t>‘Forests’ was written to help us think about:</a:t>
            </a:r>
          </a:p>
          <a:p>
            <a:pPr marL="744855" lvl="1" indent="-372428" algn="l">
              <a:lnSpc>
                <a:spcPts val="3967"/>
              </a:lnSpc>
              <a:buFont typeface="Arial"/>
              <a:buChar char="•"/>
            </a:pPr>
            <a:r>
              <a:rPr lang="en-US" sz="3450">
                <a:solidFill>
                  <a:srgbClr val="000000"/>
                </a:solidFill>
                <a:latin typeface="Sauna Pro 1"/>
                <a:ea typeface="Sauna Pro 1"/>
                <a:cs typeface="Sauna Pro 1"/>
                <a:sym typeface="Sauna Pro 1"/>
              </a:rPr>
              <a:t>Bullying behaviour</a:t>
            </a:r>
          </a:p>
          <a:p>
            <a:pPr marL="744855" lvl="1" indent="-372428" algn="l">
              <a:lnSpc>
                <a:spcPts val="3967"/>
              </a:lnSpc>
              <a:buFont typeface="Arial"/>
              <a:buChar char="•"/>
            </a:pPr>
            <a:r>
              <a:rPr lang="en-US" sz="3450">
                <a:solidFill>
                  <a:srgbClr val="000000"/>
                </a:solidFill>
                <a:latin typeface="Sauna Pro 1"/>
                <a:ea typeface="Sauna Pro 1"/>
                <a:cs typeface="Sauna Pro 1"/>
                <a:sym typeface="Sauna Pro 1"/>
              </a:rPr>
              <a:t>How bullying can impact us</a:t>
            </a:r>
          </a:p>
          <a:p>
            <a:pPr marL="744855" lvl="1" indent="-372428" algn="l">
              <a:lnSpc>
                <a:spcPts val="3967"/>
              </a:lnSpc>
              <a:buFont typeface="Arial"/>
              <a:buChar char="•"/>
            </a:pPr>
            <a:r>
              <a:rPr lang="en-US" sz="3450">
                <a:solidFill>
                  <a:srgbClr val="000000"/>
                </a:solidFill>
                <a:latin typeface="Sauna Pro 1"/>
                <a:ea typeface="Sauna Pro 1"/>
                <a:cs typeface="Sauna Pro 1"/>
                <a:sym typeface="Sauna Pro 1"/>
              </a:rPr>
              <a:t>The importance of going to trusted and responsible adults for advice and support</a:t>
            </a:r>
          </a:p>
        </p:txBody>
      </p:sp>
      <p:sp>
        <p:nvSpPr>
          <p:cNvPr id="5" name="Freeform 5"/>
          <p:cNvSpPr/>
          <p:nvPr/>
        </p:nvSpPr>
        <p:spPr>
          <a:xfrm>
            <a:off x="2753276" y="5038178"/>
            <a:ext cx="3901440" cy="2277022"/>
          </a:xfrm>
          <a:custGeom>
            <a:avLst/>
            <a:gdLst/>
            <a:ahLst/>
            <a:cxnLst/>
            <a:rect l="l" t="t" r="r" b="b"/>
            <a:pathLst>
              <a:path w="3901440" h="2277022">
                <a:moveTo>
                  <a:pt x="0" y="0"/>
                </a:moveTo>
                <a:lnTo>
                  <a:pt x="3901440" y="0"/>
                </a:lnTo>
                <a:lnTo>
                  <a:pt x="3901440" y="2277022"/>
                </a:lnTo>
                <a:lnTo>
                  <a:pt x="0" y="22770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7346977" y="182933"/>
            <a:ext cx="2251443" cy="309573"/>
          </a:xfrm>
          <a:custGeom>
            <a:avLst/>
            <a:gdLst/>
            <a:ahLst/>
            <a:cxnLst/>
            <a:rect l="l" t="t" r="r" b="b"/>
            <a:pathLst>
              <a:path w="2251443" h="309573">
                <a:moveTo>
                  <a:pt x="0" y="0"/>
                </a:moveTo>
                <a:lnTo>
                  <a:pt x="2251444" y="0"/>
                </a:lnTo>
                <a:lnTo>
                  <a:pt x="2251444" y="309573"/>
                </a:lnTo>
                <a:lnTo>
                  <a:pt x="0" y="3095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sp>
        <p:nvSpPr>
          <p:cNvPr id="4" name="Freeform 4"/>
          <p:cNvSpPr/>
          <p:nvPr/>
        </p:nvSpPr>
        <p:spPr>
          <a:xfrm>
            <a:off x="7978269" y="331748"/>
            <a:ext cx="1369062" cy="641033"/>
          </a:xfrm>
          <a:custGeom>
            <a:avLst/>
            <a:gdLst/>
            <a:ahLst/>
            <a:cxnLst/>
            <a:rect l="l" t="t" r="r" b="b"/>
            <a:pathLst>
              <a:path w="1369062" h="641033">
                <a:moveTo>
                  <a:pt x="0" y="0"/>
                </a:moveTo>
                <a:lnTo>
                  <a:pt x="1369063" y="0"/>
                </a:lnTo>
                <a:lnTo>
                  <a:pt x="1369063" y="641032"/>
                </a:lnTo>
                <a:lnTo>
                  <a:pt x="0" y="641032"/>
                </a:lnTo>
                <a:lnTo>
                  <a:pt x="0" y="0"/>
                </a:lnTo>
                <a:close/>
              </a:path>
            </a:pathLst>
          </a:custGeom>
          <a:blipFill>
            <a:blip r:embed="rId3"/>
            <a:stretch>
              <a:fillRect t="-109" b="-109"/>
            </a:stretch>
          </a:blipFill>
        </p:spPr>
      </p:sp>
      <p:grpSp>
        <p:nvGrpSpPr>
          <p:cNvPr id="5" name="Group 5"/>
          <p:cNvGrpSpPr/>
          <p:nvPr/>
        </p:nvGrpSpPr>
        <p:grpSpPr>
          <a:xfrm>
            <a:off x="6160517" y="-2754092"/>
            <a:ext cx="7186167" cy="4362156"/>
            <a:chOff x="0" y="0"/>
            <a:chExt cx="1221456" cy="741450"/>
          </a:xfrm>
        </p:grpSpPr>
        <p:sp>
          <p:nvSpPr>
            <p:cNvPr id="6" name="Freeform 6"/>
            <p:cNvSpPr/>
            <p:nvPr/>
          </p:nvSpPr>
          <p:spPr>
            <a:xfrm>
              <a:off x="12261" y="5968"/>
              <a:ext cx="1196935" cy="735482"/>
            </a:xfrm>
            <a:custGeom>
              <a:avLst/>
              <a:gdLst/>
              <a:ahLst/>
              <a:cxnLst/>
              <a:rect l="l" t="t" r="r" b="b"/>
              <a:pathLst>
                <a:path w="1196935" h="735482">
                  <a:moveTo>
                    <a:pt x="633652" y="10348"/>
                  </a:moveTo>
                  <a:lnTo>
                    <a:pt x="1174010" y="260924"/>
                  </a:lnTo>
                  <a:cubicBezTo>
                    <a:pt x="1183221" y="265196"/>
                    <a:pt x="1190299" y="273030"/>
                    <a:pt x="1193617" y="282626"/>
                  </a:cubicBezTo>
                  <a:cubicBezTo>
                    <a:pt x="1196934" y="292222"/>
                    <a:pt x="1196206" y="302755"/>
                    <a:pt x="1191600" y="311804"/>
                  </a:cubicBezTo>
                  <a:lnTo>
                    <a:pt x="993513" y="700919"/>
                  </a:lnTo>
                  <a:cubicBezTo>
                    <a:pt x="982717" y="722127"/>
                    <a:pt x="960932" y="735482"/>
                    <a:pt x="937134" y="735482"/>
                  </a:cubicBezTo>
                  <a:lnTo>
                    <a:pt x="259800" y="735482"/>
                  </a:lnTo>
                  <a:cubicBezTo>
                    <a:pt x="236002" y="735482"/>
                    <a:pt x="214217" y="722127"/>
                    <a:pt x="203421" y="700919"/>
                  </a:cubicBezTo>
                  <a:lnTo>
                    <a:pt x="5334" y="311804"/>
                  </a:lnTo>
                  <a:cubicBezTo>
                    <a:pt x="728" y="302755"/>
                    <a:pt x="0" y="292222"/>
                    <a:pt x="3317" y="282626"/>
                  </a:cubicBezTo>
                  <a:cubicBezTo>
                    <a:pt x="6635" y="273030"/>
                    <a:pt x="13713" y="265196"/>
                    <a:pt x="22924" y="260924"/>
                  </a:cubicBezTo>
                  <a:lnTo>
                    <a:pt x="563282" y="10348"/>
                  </a:lnTo>
                  <a:cubicBezTo>
                    <a:pt x="585597" y="0"/>
                    <a:pt x="611337" y="0"/>
                    <a:pt x="633652" y="10348"/>
                  </a:cubicBezTo>
                  <a:close/>
                </a:path>
              </a:pathLst>
            </a:custGeom>
            <a:solidFill>
              <a:srgbClr val="FFFFFF"/>
            </a:solidFill>
          </p:spPr>
        </p:sp>
        <p:sp>
          <p:nvSpPr>
            <p:cNvPr id="7" name="TextBox 7"/>
            <p:cNvSpPr txBox="1"/>
            <p:nvPr/>
          </p:nvSpPr>
          <p:spPr>
            <a:xfrm>
              <a:off x="190853" y="156787"/>
              <a:ext cx="839751" cy="538322"/>
            </a:xfrm>
            <a:prstGeom prst="rect">
              <a:avLst/>
            </a:prstGeom>
          </p:spPr>
          <p:txBody>
            <a:bodyPr lIns="67733" tIns="67733" rIns="67733" bIns="67733" rtlCol="0" anchor="ctr"/>
            <a:lstStyle/>
            <a:p>
              <a:pPr algn="ctr">
                <a:lnSpc>
                  <a:spcPts val="2053"/>
                </a:lnSpc>
              </a:pPr>
              <a:endParaRPr/>
            </a:p>
          </p:txBody>
        </p:sp>
      </p:grpSp>
      <p:sp>
        <p:nvSpPr>
          <p:cNvPr id="8" name="Freeform 8"/>
          <p:cNvSpPr/>
          <p:nvPr/>
        </p:nvSpPr>
        <p:spPr>
          <a:xfrm>
            <a:off x="663634" y="954978"/>
            <a:ext cx="3329660" cy="149835"/>
          </a:xfrm>
          <a:custGeom>
            <a:avLst/>
            <a:gdLst/>
            <a:ahLst/>
            <a:cxnLst/>
            <a:rect l="l" t="t" r="r" b="b"/>
            <a:pathLst>
              <a:path w="3329660" h="149835">
                <a:moveTo>
                  <a:pt x="0" y="0"/>
                </a:moveTo>
                <a:lnTo>
                  <a:pt x="3329660" y="0"/>
                </a:lnTo>
                <a:lnTo>
                  <a:pt x="3329660" y="149835"/>
                </a:lnTo>
                <a:lnTo>
                  <a:pt x="0" y="1498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7573876" y="287504"/>
            <a:ext cx="1896582" cy="888032"/>
          </a:xfrm>
          <a:custGeom>
            <a:avLst/>
            <a:gdLst/>
            <a:ahLst/>
            <a:cxnLst/>
            <a:rect l="l" t="t" r="r" b="b"/>
            <a:pathLst>
              <a:path w="1896582" h="888032">
                <a:moveTo>
                  <a:pt x="0" y="0"/>
                </a:moveTo>
                <a:lnTo>
                  <a:pt x="1896582" y="0"/>
                </a:lnTo>
                <a:lnTo>
                  <a:pt x="1896582" y="888032"/>
                </a:lnTo>
                <a:lnTo>
                  <a:pt x="0" y="888032"/>
                </a:lnTo>
                <a:lnTo>
                  <a:pt x="0" y="0"/>
                </a:lnTo>
                <a:close/>
              </a:path>
            </a:pathLst>
          </a:custGeom>
          <a:blipFill>
            <a:blip r:embed="rId3"/>
            <a:stretch>
              <a:fillRect t="-109" b="-109"/>
            </a:stretch>
          </a:blipFill>
        </p:spPr>
      </p:sp>
      <p:grpSp>
        <p:nvGrpSpPr>
          <p:cNvPr id="10" name="Group 10"/>
          <p:cNvGrpSpPr/>
          <p:nvPr/>
        </p:nvGrpSpPr>
        <p:grpSpPr>
          <a:xfrm>
            <a:off x="1138831" y="2141725"/>
            <a:ext cx="7383336" cy="4441955"/>
            <a:chOff x="0" y="0"/>
            <a:chExt cx="2734569" cy="1645169"/>
          </a:xfrm>
        </p:grpSpPr>
        <p:sp>
          <p:nvSpPr>
            <p:cNvPr id="11" name="Freeform 11"/>
            <p:cNvSpPr/>
            <p:nvPr/>
          </p:nvSpPr>
          <p:spPr>
            <a:xfrm>
              <a:off x="0" y="0"/>
              <a:ext cx="2734569" cy="1645169"/>
            </a:xfrm>
            <a:custGeom>
              <a:avLst/>
              <a:gdLst/>
              <a:ahLst/>
              <a:cxnLst/>
              <a:rect l="l" t="t" r="r" b="b"/>
              <a:pathLst>
                <a:path w="2734569" h="1645169">
                  <a:moveTo>
                    <a:pt x="37748" y="0"/>
                  </a:moveTo>
                  <a:lnTo>
                    <a:pt x="2696820" y="0"/>
                  </a:lnTo>
                  <a:cubicBezTo>
                    <a:pt x="2717668" y="0"/>
                    <a:pt x="2734569" y="16901"/>
                    <a:pt x="2734569" y="37748"/>
                  </a:cubicBezTo>
                  <a:lnTo>
                    <a:pt x="2734569" y="1607420"/>
                  </a:lnTo>
                  <a:cubicBezTo>
                    <a:pt x="2734569" y="1628268"/>
                    <a:pt x="2717668" y="1645169"/>
                    <a:pt x="2696820" y="1645169"/>
                  </a:cubicBezTo>
                  <a:lnTo>
                    <a:pt x="37748" y="1645169"/>
                  </a:lnTo>
                  <a:cubicBezTo>
                    <a:pt x="16901" y="1645169"/>
                    <a:pt x="0" y="1628268"/>
                    <a:pt x="0" y="1607420"/>
                  </a:cubicBezTo>
                  <a:lnTo>
                    <a:pt x="0" y="37748"/>
                  </a:lnTo>
                  <a:cubicBezTo>
                    <a:pt x="0" y="16901"/>
                    <a:pt x="16901" y="0"/>
                    <a:pt x="37748" y="0"/>
                  </a:cubicBezTo>
                  <a:close/>
                </a:path>
              </a:pathLst>
            </a:custGeom>
            <a:solidFill>
              <a:srgbClr val="FFFFFF"/>
            </a:solidFill>
            <a:ln w="38100" cap="rnd">
              <a:solidFill>
                <a:srgbClr val="E52E87"/>
              </a:solidFill>
              <a:prstDash val="solid"/>
              <a:round/>
            </a:ln>
          </p:spPr>
        </p:sp>
        <p:sp>
          <p:nvSpPr>
            <p:cNvPr id="12" name="TextBox 12"/>
            <p:cNvSpPr txBox="1"/>
            <p:nvPr/>
          </p:nvSpPr>
          <p:spPr>
            <a:xfrm>
              <a:off x="0" y="-28575"/>
              <a:ext cx="2734569" cy="1673744"/>
            </a:xfrm>
            <a:prstGeom prst="rect">
              <a:avLst/>
            </a:prstGeom>
          </p:spPr>
          <p:txBody>
            <a:bodyPr lIns="50800" tIns="50800" rIns="50800" bIns="50800" rtlCol="0" anchor="ctr"/>
            <a:lstStyle/>
            <a:p>
              <a:pPr algn="ctr">
                <a:lnSpc>
                  <a:spcPts val="2053"/>
                </a:lnSpc>
              </a:pPr>
              <a:endParaRPr/>
            </a:p>
          </p:txBody>
        </p:sp>
      </p:grpSp>
      <p:sp>
        <p:nvSpPr>
          <p:cNvPr id="13" name="TextBox 13"/>
          <p:cNvSpPr txBox="1"/>
          <p:nvPr/>
        </p:nvSpPr>
        <p:spPr>
          <a:xfrm>
            <a:off x="1568517" y="2348549"/>
            <a:ext cx="6254978" cy="4333499"/>
          </a:xfrm>
          <a:prstGeom prst="rect">
            <a:avLst/>
          </a:prstGeom>
        </p:spPr>
        <p:txBody>
          <a:bodyPr lIns="0" tIns="0" rIns="0" bIns="0" rtlCol="0" anchor="t">
            <a:spAutoFit/>
          </a:bodyPr>
          <a:lstStyle/>
          <a:p>
            <a:pPr algn="l">
              <a:lnSpc>
                <a:spcPts val="2639"/>
              </a:lnSpc>
            </a:pPr>
            <a:r>
              <a:rPr lang="en-US" sz="2199">
                <a:solidFill>
                  <a:srgbClr val="000000"/>
                </a:solidFill>
                <a:latin typeface="Sauna Pro 3"/>
                <a:ea typeface="Sauna Pro 3"/>
                <a:cs typeface="Sauna Pro 3"/>
                <a:sym typeface="Sauna Pro 3"/>
              </a:rPr>
              <a:t>Bullying is face to face and/or online behaviour. When you are being bullied in person or online, it can make you feel hurt, scared, left out and afraid.</a:t>
            </a:r>
          </a:p>
          <a:p>
            <a:pPr algn="l">
              <a:lnSpc>
                <a:spcPts val="2639"/>
              </a:lnSpc>
            </a:pPr>
            <a:endParaRPr lang="en-US" sz="2199">
              <a:solidFill>
                <a:srgbClr val="000000"/>
              </a:solidFill>
              <a:latin typeface="Sauna Pro 3"/>
              <a:ea typeface="Sauna Pro 3"/>
              <a:cs typeface="Sauna Pro 3"/>
              <a:sym typeface="Sauna Pro 3"/>
            </a:endParaRPr>
          </a:p>
          <a:p>
            <a:pPr algn="l">
              <a:lnSpc>
                <a:spcPts val="2639"/>
              </a:lnSpc>
            </a:pPr>
            <a:r>
              <a:rPr lang="en-US" sz="2199">
                <a:solidFill>
                  <a:srgbClr val="000000"/>
                </a:solidFill>
                <a:latin typeface="Sauna Pro 3"/>
                <a:ea typeface="Sauna Pro 3"/>
                <a:cs typeface="Sauna Pro 3"/>
                <a:sym typeface="Sauna Pro 3"/>
              </a:rPr>
              <a:t>You might feel that things have got out of control and that you don’t know what to do to make it stop, or at least feel able to cope while it’s going on.</a:t>
            </a:r>
          </a:p>
          <a:p>
            <a:pPr algn="l">
              <a:lnSpc>
                <a:spcPts val="2639"/>
              </a:lnSpc>
            </a:pPr>
            <a:endParaRPr lang="en-US" sz="2199">
              <a:solidFill>
                <a:srgbClr val="000000"/>
              </a:solidFill>
              <a:latin typeface="Sauna Pro 3"/>
              <a:ea typeface="Sauna Pro 3"/>
              <a:cs typeface="Sauna Pro 3"/>
              <a:sym typeface="Sauna Pro 3"/>
            </a:endParaRPr>
          </a:p>
          <a:p>
            <a:pPr algn="l">
              <a:lnSpc>
                <a:spcPts val="2639"/>
              </a:lnSpc>
            </a:pPr>
            <a:r>
              <a:rPr lang="en-US" sz="2199">
                <a:solidFill>
                  <a:srgbClr val="000000"/>
                </a:solidFill>
                <a:latin typeface="Sauna Pro 3"/>
                <a:ea typeface="Sauna Pro 3"/>
                <a:cs typeface="Sauna Pro 3"/>
                <a:sym typeface="Sauna Pro 3"/>
              </a:rPr>
              <a:t>The bullying might be hurting you physically in your body or emotionally in your feelings, and even if it only happens once you may be worried that it’ll happen again.</a:t>
            </a:r>
          </a:p>
          <a:p>
            <a:pPr algn="l">
              <a:lnSpc>
                <a:spcPts val="2639"/>
              </a:lnSpc>
            </a:pPr>
            <a:endParaRPr lang="en-US" sz="2199">
              <a:solidFill>
                <a:srgbClr val="000000"/>
              </a:solidFill>
              <a:latin typeface="Sauna Pro 3"/>
              <a:ea typeface="Sauna Pro 3"/>
              <a:cs typeface="Sauna Pro 3"/>
              <a:sym typeface="Sauna Pro 3"/>
            </a:endParaRPr>
          </a:p>
        </p:txBody>
      </p:sp>
      <p:sp>
        <p:nvSpPr>
          <p:cNvPr id="14" name="TextBox 14"/>
          <p:cNvSpPr txBox="1"/>
          <p:nvPr/>
        </p:nvSpPr>
        <p:spPr>
          <a:xfrm>
            <a:off x="1138831" y="1108861"/>
            <a:ext cx="3128425" cy="588240"/>
          </a:xfrm>
          <a:prstGeom prst="rect">
            <a:avLst/>
          </a:prstGeom>
        </p:spPr>
        <p:txBody>
          <a:bodyPr lIns="0" tIns="0" rIns="0" bIns="0" rtlCol="0" anchor="t">
            <a:spAutoFit/>
          </a:bodyPr>
          <a:lstStyle/>
          <a:p>
            <a:pPr algn="ctr">
              <a:lnSpc>
                <a:spcPts val="4853"/>
              </a:lnSpc>
              <a:spcBef>
                <a:spcPct val="0"/>
              </a:spcBef>
            </a:pPr>
            <a:r>
              <a:rPr lang="en-US" sz="3466">
                <a:solidFill>
                  <a:srgbClr val="FFFFFF"/>
                </a:solidFill>
                <a:latin typeface="Sauna Pro 1"/>
                <a:ea typeface="Sauna Pro 1"/>
                <a:cs typeface="Sauna Pro 1"/>
                <a:sym typeface="Sauna Pro 1"/>
              </a:rPr>
              <a:t>What is bullying?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431902" y="309365"/>
            <a:ext cx="2818328" cy="2818328"/>
            <a:chOff x="0" y="0"/>
            <a:chExt cx="7936882" cy="7936882"/>
          </a:xfrm>
        </p:grpSpPr>
        <p:sp>
          <p:nvSpPr>
            <p:cNvPr id="5" name="Freeform 5"/>
            <p:cNvSpPr/>
            <p:nvPr/>
          </p:nvSpPr>
          <p:spPr>
            <a:xfrm>
              <a:off x="0" y="0"/>
              <a:ext cx="7936865" cy="7936865"/>
            </a:xfrm>
            <a:custGeom>
              <a:avLst/>
              <a:gdLst/>
              <a:ahLst/>
              <a:cxnLst/>
              <a:rect l="l" t="t" r="r" b="b"/>
              <a:pathLst>
                <a:path w="7936865" h="7936865">
                  <a:moveTo>
                    <a:pt x="0" y="3968496"/>
                  </a:moveTo>
                  <a:cubicBezTo>
                    <a:pt x="0" y="1776730"/>
                    <a:pt x="1776730" y="0"/>
                    <a:pt x="3968496" y="0"/>
                  </a:cubicBezTo>
                  <a:cubicBezTo>
                    <a:pt x="6160262" y="0"/>
                    <a:pt x="7936865" y="1776730"/>
                    <a:pt x="7936865" y="3968496"/>
                  </a:cubicBezTo>
                  <a:cubicBezTo>
                    <a:pt x="7936865" y="6160262"/>
                    <a:pt x="6160135" y="7936865"/>
                    <a:pt x="3968496" y="7936865"/>
                  </a:cubicBezTo>
                  <a:cubicBezTo>
                    <a:pt x="1776857" y="7936865"/>
                    <a:pt x="0" y="6160135"/>
                    <a:pt x="0" y="3968496"/>
                  </a:cubicBezTo>
                  <a:close/>
                </a:path>
              </a:pathLst>
            </a:custGeom>
            <a:solidFill>
              <a:srgbClr val="84E52E"/>
            </a:solidFill>
          </p:spPr>
        </p:sp>
      </p:grpSp>
      <p:grpSp>
        <p:nvGrpSpPr>
          <p:cNvPr id="6" name="Group 6"/>
          <p:cNvGrpSpPr/>
          <p:nvPr/>
        </p:nvGrpSpPr>
        <p:grpSpPr>
          <a:xfrm>
            <a:off x="9739507" y="-1502665"/>
            <a:ext cx="1794783" cy="1026698"/>
            <a:chOff x="0" y="0"/>
            <a:chExt cx="2393044" cy="1368930"/>
          </a:xfrm>
        </p:grpSpPr>
        <p:sp>
          <p:nvSpPr>
            <p:cNvPr id="7" name="Freeform 7"/>
            <p:cNvSpPr/>
            <p:nvPr/>
          </p:nvSpPr>
          <p:spPr>
            <a:xfrm>
              <a:off x="18796" y="18796"/>
              <a:ext cx="2355342" cy="1331341"/>
            </a:xfrm>
            <a:custGeom>
              <a:avLst/>
              <a:gdLst/>
              <a:ahLst/>
              <a:cxnLst/>
              <a:rect l="l" t="t" r="r" b="b"/>
              <a:pathLst>
                <a:path w="2355342" h="1331341">
                  <a:moveTo>
                    <a:pt x="0" y="221869"/>
                  </a:moveTo>
                  <a:cubicBezTo>
                    <a:pt x="0" y="99314"/>
                    <a:pt x="100584" y="0"/>
                    <a:pt x="224536" y="0"/>
                  </a:cubicBezTo>
                  <a:lnTo>
                    <a:pt x="2130806" y="0"/>
                  </a:lnTo>
                  <a:cubicBezTo>
                    <a:pt x="2254885" y="0"/>
                    <a:pt x="2355342" y="99314"/>
                    <a:pt x="2355342" y="221869"/>
                  </a:cubicBezTo>
                  <a:lnTo>
                    <a:pt x="2355342" y="1109472"/>
                  </a:lnTo>
                  <a:cubicBezTo>
                    <a:pt x="2355342" y="1232027"/>
                    <a:pt x="2254758" y="1331341"/>
                    <a:pt x="2130806" y="1331341"/>
                  </a:cubicBezTo>
                  <a:lnTo>
                    <a:pt x="224536" y="1331341"/>
                  </a:lnTo>
                  <a:cubicBezTo>
                    <a:pt x="100457" y="1331341"/>
                    <a:pt x="0" y="1232027"/>
                    <a:pt x="0" y="1109472"/>
                  </a:cubicBezTo>
                  <a:close/>
                </a:path>
              </a:pathLst>
            </a:custGeom>
            <a:solidFill>
              <a:srgbClr val="93A299"/>
            </a:solidFill>
          </p:spPr>
        </p:sp>
        <p:sp>
          <p:nvSpPr>
            <p:cNvPr id="8" name="Freeform 8"/>
            <p:cNvSpPr/>
            <p:nvPr/>
          </p:nvSpPr>
          <p:spPr>
            <a:xfrm>
              <a:off x="0" y="0"/>
              <a:ext cx="2392934" cy="1368933"/>
            </a:xfrm>
            <a:custGeom>
              <a:avLst/>
              <a:gdLst/>
              <a:ahLst/>
              <a:cxnLst/>
              <a:rect l="l" t="t" r="r" b="b"/>
              <a:pathLst>
                <a:path w="2392934" h="1368933">
                  <a:moveTo>
                    <a:pt x="0" y="240665"/>
                  </a:moveTo>
                  <a:cubicBezTo>
                    <a:pt x="0" y="107569"/>
                    <a:pt x="109220" y="0"/>
                    <a:pt x="243332" y="0"/>
                  </a:cubicBezTo>
                  <a:lnTo>
                    <a:pt x="2149602" y="0"/>
                  </a:lnTo>
                  <a:lnTo>
                    <a:pt x="2149602" y="18796"/>
                  </a:lnTo>
                  <a:lnTo>
                    <a:pt x="2149602" y="0"/>
                  </a:lnTo>
                  <a:cubicBezTo>
                    <a:pt x="2283841" y="0"/>
                    <a:pt x="2392934" y="107569"/>
                    <a:pt x="2392934" y="240665"/>
                  </a:cubicBezTo>
                  <a:lnTo>
                    <a:pt x="2374138" y="240665"/>
                  </a:lnTo>
                  <a:lnTo>
                    <a:pt x="2392934" y="240665"/>
                  </a:lnTo>
                  <a:lnTo>
                    <a:pt x="2392934" y="1128268"/>
                  </a:lnTo>
                  <a:lnTo>
                    <a:pt x="2374138" y="1128268"/>
                  </a:lnTo>
                  <a:lnTo>
                    <a:pt x="2392934" y="1128268"/>
                  </a:lnTo>
                  <a:cubicBezTo>
                    <a:pt x="2392934" y="1261364"/>
                    <a:pt x="2283714" y="1368933"/>
                    <a:pt x="2149602" y="1368933"/>
                  </a:cubicBezTo>
                  <a:lnTo>
                    <a:pt x="2149602" y="1350137"/>
                  </a:lnTo>
                  <a:lnTo>
                    <a:pt x="2149602" y="1368933"/>
                  </a:lnTo>
                  <a:lnTo>
                    <a:pt x="243332" y="1368933"/>
                  </a:lnTo>
                  <a:lnTo>
                    <a:pt x="243332" y="1350137"/>
                  </a:lnTo>
                  <a:lnTo>
                    <a:pt x="243332" y="1368933"/>
                  </a:lnTo>
                  <a:cubicBezTo>
                    <a:pt x="109220" y="1368933"/>
                    <a:pt x="0" y="1261364"/>
                    <a:pt x="0" y="1128268"/>
                  </a:cubicBezTo>
                  <a:lnTo>
                    <a:pt x="0" y="240665"/>
                  </a:lnTo>
                  <a:lnTo>
                    <a:pt x="18796" y="240665"/>
                  </a:lnTo>
                  <a:lnTo>
                    <a:pt x="0" y="240665"/>
                  </a:lnTo>
                  <a:moveTo>
                    <a:pt x="37592" y="240665"/>
                  </a:moveTo>
                  <a:lnTo>
                    <a:pt x="37592" y="1128268"/>
                  </a:lnTo>
                  <a:lnTo>
                    <a:pt x="18796" y="1128268"/>
                  </a:lnTo>
                  <a:lnTo>
                    <a:pt x="37592" y="1128268"/>
                  </a:lnTo>
                  <a:cubicBezTo>
                    <a:pt x="37592" y="1240282"/>
                    <a:pt x="129540" y="1331341"/>
                    <a:pt x="243332" y="1331341"/>
                  </a:cubicBezTo>
                  <a:lnTo>
                    <a:pt x="2149602" y="1331341"/>
                  </a:lnTo>
                  <a:cubicBezTo>
                    <a:pt x="2263521" y="1331341"/>
                    <a:pt x="2355342" y="1240155"/>
                    <a:pt x="2355342" y="1128268"/>
                  </a:cubicBezTo>
                  <a:lnTo>
                    <a:pt x="2355342" y="240665"/>
                  </a:lnTo>
                  <a:cubicBezTo>
                    <a:pt x="2355342" y="128651"/>
                    <a:pt x="2263394" y="37592"/>
                    <a:pt x="2149602" y="37592"/>
                  </a:cubicBezTo>
                  <a:lnTo>
                    <a:pt x="243332" y="37592"/>
                  </a:lnTo>
                  <a:lnTo>
                    <a:pt x="243332" y="18796"/>
                  </a:lnTo>
                  <a:lnTo>
                    <a:pt x="243332" y="37592"/>
                  </a:lnTo>
                  <a:cubicBezTo>
                    <a:pt x="129413" y="37592"/>
                    <a:pt x="37592" y="128778"/>
                    <a:pt x="37592" y="240665"/>
                  </a:cubicBezTo>
                  <a:close/>
                </a:path>
              </a:pathLst>
            </a:custGeom>
            <a:solidFill>
              <a:srgbClr val="6B766F"/>
            </a:solidFill>
          </p:spPr>
        </p:sp>
        <p:sp>
          <p:nvSpPr>
            <p:cNvPr id="9" name="TextBox 9"/>
            <p:cNvSpPr txBox="1"/>
            <p:nvPr/>
          </p:nvSpPr>
          <p:spPr>
            <a:xfrm>
              <a:off x="0" y="-47625"/>
              <a:ext cx="2393044" cy="1416555"/>
            </a:xfrm>
            <a:prstGeom prst="rect">
              <a:avLst/>
            </a:prstGeom>
          </p:spPr>
          <p:txBody>
            <a:bodyPr lIns="50800" tIns="50800" rIns="50800" bIns="50800" rtlCol="0" anchor="ctr"/>
            <a:lstStyle/>
            <a:p>
              <a:pPr algn="ctr">
                <a:lnSpc>
                  <a:spcPts val="2304"/>
                </a:lnSpc>
              </a:pPr>
              <a:r>
                <a:rPr lang="en-US" sz="1920">
                  <a:solidFill>
                    <a:srgbClr val="FFFFFF"/>
                  </a:solidFill>
                  <a:latin typeface="Arial"/>
                  <a:ea typeface="Arial"/>
                  <a:cs typeface="Arial"/>
                  <a:sym typeface="Arial"/>
                </a:rPr>
                <a:t>Bullying impact?</a:t>
              </a:r>
            </a:p>
          </p:txBody>
        </p:sp>
      </p:grpSp>
      <p:grpSp>
        <p:nvGrpSpPr>
          <p:cNvPr id="10" name="Group 10"/>
          <p:cNvGrpSpPr/>
          <p:nvPr/>
        </p:nvGrpSpPr>
        <p:grpSpPr>
          <a:xfrm>
            <a:off x="4565846" y="84625"/>
            <a:ext cx="3981239" cy="6981512"/>
            <a:chOff x="0" y="0"/>
            <a:chExt cx="1474533" cy="2585745"/>
          </a:xfrm>
        </p:grpSpPr>
        <p:sp>
          <p:nvSpPr>
            <p:cNvPr id="11" name="Freeform 11"/>
            <p:cNvSpPr/>
            <p:nvPr/>
          </p:nvSpPr>
          <p:spPr>
            <a:xfrm>
              <a:off x="0" y="0"/>
              <a:ext cx="1474533" cy="2585745"/>
            </a:xfrm>
            <a:custGeom>
              <a:avLst/>
              <a:gdLst/>
              <a:ahLst/>
              <a:cxnLst/>
              <a:rect l="l" t="t" r="r" b="b"/>
              <a:pathLst>
                <a:path w="1474533" h="2585745">
                  <a:moveTo>
                    <a:pt x="70006" y="0"/>
                  </a:moveTo>
                  <a:lnTo>
                    <a:pt x="1404527" y="0"/>
                  </a:lnTo>
                  <a:cubicBezTo>
                    <a:pt x="1423094" y="0"/>
                    <a:pt x="1440900" y="7376"/>
                    <a:pt x="1454029" y="20504"/>
                  </a:cubicBezTo>
                  <a:cubicBezTo>
                    <a:pt x="1467158" y="33633"/>
                    <a:pt x="1474533" y="51439"/>
                    <a:pt x="1474533" y="70006"/>
                  </a:cubicBezTo>
                  <a:lnTo>
                    <a:pt x="1474533" y="2515739"/>
                  </a:lnTo>
                  <a:cubicBezTo>
                    <a:pt x="1474533" y="2534306"/>
                    <a:pt x="1467158" y="2552112"/>
                    <a:pt x="1454029" y="2565241"/>
                  </a:cubicBezTo>
                  <a:cubicBezTo>
                    <a:pt x="1440900" y="2578370"/>
                    <a:pt x="1423094" y="2585745"/>
                    <a:pt x="1404527" y="2585745"/>
                  </a:cubicBezTo>
                  <a:lnTo>
                    <a:pt x="70006" y="2585745"/>
                  </a:lnTo>
                  <a:cubicBezTo>
                    <a:pt x="31343" y="2585745"/>
                    <a:pt x="0" y="2554402"/>
                    <a:pt x="0" y="2515739"/>
                  </a:cubicBezTo>
                  <a:lnTo>
                    <a:pt x="0" y="70006"/>
                  </a:lnTo>
                  <a:cubicBezTo>
                    <a:pt x="0" y="51439"/>
                    <a:pt x="7376" y="33633"/>
                    <a:pt x="20504" y="20504"/>
                  </a:cubicBezTo>
                  <a:cubicBezTo>
                    <a:pt x="33633" y="7376"/>
                    <a:pt x="51439" y="0"/>
                    <a:pt x="70006" y="0"/>
                  </a:cubicBezTo>
                  <a:close/>
                </a:path>
              </a:pathLst>
            </a:custGeom>
            <a:solidFill>
              <a:srgbClr val="FFFFFF"/>
            </a:solidFill>
          </p:spPr>
        </p:sp>
        <p:sp>
          <p:nvSpPr>
            <p:cNvPr id="12" name="TextBox 12"/>
            <p:cNvSpPr txBox="1"/>
            <p:nvPr/>
          </p:nvSpPr>
          <p:spPr>
            <a:xfrm>
              <a:off x="0" y="-28575"/>
              <a:ext cx="1474533" cy="2614320"/>
            </a:xfrm>
            <a:prstGeom prst="rect">
              <a:avLst/>
            </a:prstGeom>
          </p:spPr>
          <p:txBody>
            <a:bodyPr lIns="50800" tIns="50800" rIns="50800" bIns="50800" rtlCol="0" anchor="ctr"/>
            <a:lstStyle/>
            <a:p>
              <a:pPr algn="ctr">
                <a:lnSpc>
                  <a:spcPts val="2053"/>
                </a:lnSpc>
              </a:pPr>
              <a:endParaRPr/>
            </a:p>
          </p:txBody>
        </p:sp>
      </p:grpSp>
      <p:sp>
        <p:nvSpPr>
          <p:cNvPr id="13" name="TextBox 13"/>
          <p:cNvSpPr txBox="1"/>
          <p:nvPr/>
        </p:nvSpPr>
        <p:spPr>
          <a:xfrm>
            <a:off x="4773028" y="-12085"/>
            <a:ext cx="5863870" cy="7429532"/>
          </a:xfrm>
          <a:prstGeom prst="rect">
            <a:avLst/>
          </a:prstGeom>
        </p:spPr>
        <p:txBody>
          <a:bodyPr lIns="0" tIns="0" rIns="0" bIns="0" rtlCol="0" anchor="t">
            <a:spAutoFit/>
          </a:bodyPr>
          <a:lstStyle/>
          <a:p>
            <a:pPr algn="l">
              <a:lnSpc>
                <a:spcPts val="1511"/>
              </a:lnSpc>
            </a:pPr>
            <a:endParaRPr/>
          </a:p>
          <a:p>
            <a:pPr algn="l">
              <a:lnSpc>
                <a:spcPts val="1511"/>
              </a:lnSpc>
            </a:pPr>
            <a:endParaRPr/>
          </a:p>
          <a:p>
            <a:pPr algn="l">
              <a:lnSpc>
                <a:spcPts val="1511"/>
              </a:lnSpc>
            </a:pPr>
            <a:r>
              <a:rPr lang="en-US" sz="1399">
                <a:solidFill>
                  <a:srgbClr val="000000"/>
                </a:solidFill>
                <a:latin typeface="Sauna Pro 1"/>
                <a:ea typeface="Sauna Pro 1"/>
                <a:cs typeface="Sauna Pro 1"/>
                <a:sym typeface="Sauna Pro 1"/>
              </a:rPr>
              <a:t>Sapling, it is no small thing</a:t>
            </a:r>
          </a:p>
          <a:p>
            <a:pPr algn="l">
              <a:lnSpc>
                <a:spcPts val="1511"/>
              </a:lnSpc>
            </a:pPr>
            <a:r>
              <a:rPr lang="en-US" sz="1399">
                <a:solidFill>
                  <a:srgbClr val="000000"/>
                </a:solidFill>
                <a:latin typeface="Sauna Pro 1"/>
                <a:ea typeface="Sauna Pro 1"/>
                <a:cs typeface="Sauna Pro 1"/>
                <a:sym typeface="Sauna Pro 1"/>
              </a:rPr>
              <a:t>to grow</a:t>
            </a:r>
          </a:p>
          <a:p>
            <a:pPr algn="l">
              <a:lnSpc>
                <a:spcPts val="1511"/>
              </a:lnSpc>
            </a:pPr>
            <a:endParaRPr lang="en-US" sz="1399">
              <a:solidFill>
                <a:srgbClr val="000000"/>
              </a:solidFill>
              <a:latin typeface="Sauna Pro 1"/>
              <a:ea typeface="Sauna Pro 1"/>
              <a:cs typeface="Sauna Pro 1"/>
              <a:sym typeface="Sauna Pro 1"/>
            </a:endParaRPr>
          </a:p>
          <a:p>
            <a:pPr algn="l">
              <a:lnSpc>
                <a:spcPts val="1511"/>
              </a:lnSpc>
            </a:pPr>
            <a:r>
              <a:rPr lang="en-US" sz="1399">
                <a:solidFill>
                  <a:srgbClr val="000000"/>
                </a:solidFill>
                <a:latin typeface="Sauna Pro 1"/>
                <a:ea typeface="Sauna Pro 1"/>
                <a:cs typeface="Sauna Pro 1"/>
                <a:sym typeface="Sauna Pro 1"/>
              </a:rPr>
              <a:t>to overcome what saps your strength </a:t>
            </a:r>
          </a:p>
          <a:p>
            <a:pPr algn="l">
              <a:lnSpc>
                <a:spcPts val="1511"/>
              </a:lnSpc>
            </a:pPr>
            <a:r>
              <a:rPr lang="en-US" sz="1399">
                <a:solidFill>
                  <a:srgbClr val="000000"/>
                </a:solidFill>
                <a:latin typeface="Sauna Pro 1"/>
                <a:ea typeface="Sauna Pro 1"/>
                <a:cs typeface="Sauna Pro 1"/>
                <a:sym typeface="Sauna Pro 1"/>
              </a:rPr>
              <a:t>bends your trunk, nibbles the fresh green </a:t>
            </a:r>
          </a:p>
          <a:p>
            <a:pPr algn="l">
              <a:lnSpc>
                <a:spcPts val="1511"/>
              </a:lnSpc>
            </a:pPr>
            <a:r>
              <a:rPr lang="en-US" sz="1399">
                <a:solidFill>
                  <a:srgbClr val="000000"/>
                </a:solidFill>
                <a:latin typeface="Sauna Pro 1"/>
                <a:ea typeface="Sauna Pro 1"/>
                <a:cs typeface="Sauna Pro 1"/>
                <a:sym typeface="Sauna Pro 1"/>
              </a:rPr>
              <a:t>of your newly unfurled leaves</a:t>
            </a:r>
          </a:p>
          <a:p>
            <a:pPr algn="l">
              <a:lnSpc>
                <a:spcPts val="1511"/>
              </a:lnSpc>
            </a:pPr>
            <a:r>
              <a:rPr lang="en-US" sz="1399">
                <a:solidFill>
                  <a:srgbClr val="000000"/>
                </a:solidFill>
                <a:latin typeface="Sauna Pro 1"/>
                <a:ea typeface="Sauna Pro 1"/>
                <a:cs typeface="Sauna Pro 1"/>
                <a:sym typeface="Sauna Pro 1"/>
              </a:rPr>
              <a:t>mossy weight, suffocating ivy, </a:t>
            </a:r>
          </a:p>
          <a:p>
            <a:pPr algn="l">
              <a:lnSpc>
                <a:spcPts val="1511"/>
              </a:lnSpc>
            </a:pPr>
            <a:r>
              <a:rPr lang="en-US" sz="1399">
                <a:solidFill>
                  <a:srgbClr val="000000"/>
                </a:solidFill>
                <a:latin typeface="Sauna Pro 1"/>
                <a:ea typeface="Sauna Pro 1"/>
                <a:cs typeface="Sauna Pro 1"/>
                <a:sym typeface="Sauna Pro 1"/>
              </a:rPr>
              <a:t>frost that burns your edges.</a:t>
            </a:r>
          </a:p>
          <a:p>
            <a:pPr algn="l">
              <a:lnSpc>
                <a:spcPts val="1511"/>
              </a:lnSpc>
            </a:pPr>
            <a:endParaRPr lang="en-US" sz="1399">
              <a:solidFill>
                <a:srgbClr val="000000"/>
              </a:solidFill>
              <a:latin typeface="Sauna Pro 1"/>
              <a:ea typeface="Sauna Pro 1"/>
              <a:cs typeface="Sauna Pro 1"/>
              <a:sym typeface="Sauna Pro 1"/>
            </a:endParaRPr>
          </a:p>
          <a:p>
            <a:pPr algn="l">
              <a:lnSpc>
                <a:spcPts val="1511"/>
              </a:lnSpc>
            </a:pPr>
            <a:r>
              <a:rPr lang="en-US" sz="1399">
                <a:solidFill>
                  <a:srgbClr val="000000"/>
                </a:solidFill>
                <a:latin typeface="Sauna Pro 1"/>
                <a:ea typeface="Sauna Pro 1"/>
                <a:cs typeface="Sauna Pro 1"/>
                <a:sym typeface="Sauna Pro 1"/>
              </a:rPr>
              <a:t>Don’t give in to the temptation </a:t>
            </a:r>
          </a:p>
          <a:p>
            <a:pPr algn="l">
              <a:lnSpc>
                <a:spcPts val="1511"/>
              </a:lnSpc>
            </a:pPr>
            <a:r>
              <a:rPr lang="en-US" sz="1399">
                <a:solidFill>
                  <a:srgbClr val="000000"/>
                </a:solidFill>
                <a:latin typeface="Sauna Pro 1"/>
                <a:ea typeface="Sauna Pro 1"/>
                <a:cs typeface="Sauna Pro 1"/>
                <a:sym typeface="Sauna Pro 1"/>
              </a:rPr>
              <a:t>to withdraw and wither.</a:t>
            </a:r>
          </a:p>
          <a:p>
            <a:pPr algn="l">
              <a:lnSpc>
                <a:spcPts val="1511"/>
              </a:lnSpc>
            </a:pPr>
            <a:endParaRPr lang="en-US" sz="1399">
              <a:solidFill>
                <a:srgbClr val="000000"/>
              </a:solidFill>
              <a:latin typeface="Sauna Pro 1"/>
              <a:ea typeface="Sauna Pro 1"/>
              <a:cs typeface="Sauna Pro 1"/>
              <a:sym typeface="Sauna Pro 1"/>
            </a:endParaRPr>
          </a:p>
          <a:p>
            <a:pPr algn="l">
              <a:lnSpc>
                <a:spcPts val="1511"/>
              </a:lnSpc>
            </a:pPr>
            <a:r>
              <a:rPr lang="en-US" sz="1399">
                <a:solidFill>
                  <a:srgbClr val="000000"/>
                </a:solidFill>
                <a:latin typeface="Sauna Pro 1"/>
                <a:ea typeface="Sauna Pro 1"/>
                <a:cs typeface="Sauna Pro 1"/>
                <a:sym typeface="Sauna Pro 1"/>
              </a:rPr>
              <a:t>We trees may be quiet, </a:t>
            </a:r>
          </a:p>
          <a:p>
            <a:pPr algn="l">
              <a:lnSpc>
                <a:spcPts val="1511"/>
              </a:lnSpc>
            </a:pPr>
            <a:r>
              <a:rPr lang="en-US" sz="1399">
                <a:solidFill>
                  <a:srgbClr val="000000"/>
                </a:solidFill>
                <a:latin typeface="Sauna Pro 1"/>
                <a:ea typeface="Sauna Pro 1"/>
                <a:cs typeface="Sauna Pro 1"/>
                <a:sym typeface="Sauna Pro 1"/>
              </a:rPr>
              <a:t>but we speak and we share.</a:t>
            </a:r>
          </a:p>
          <a:p>
            <a:pPr algn="l">
              <a:lnSpc>
                <a:spcPts val="1511"/>
              </a:lnSpc>
            </a:pPr>
            <a:endParaRPr lang="en-US" sz="1399">
              <a:solidFill>
                <a:srgbClr val="000000"/>
              </a:solidFill>
              <a:latin typeface="Sauna Pro 1"/>
              <a:ea typeface="Sauna Pro 1"/>
              <a:cs typeface="Sauna Pro 1"/>
              <a:sym typeface="Sauna Pro 1"/>
            </a:endParaRPr>
          </a:p>
          <a:p>
            <a:pPr algn="l">
              <a:lnSpc>
                <a:spcPts val="1511"/>
              </a:lnSpc>
            </a:pPr>
            <a:r>
              <a:rPr lang="en-US" sz="1399">
                <a:solidFill>
                  <a:srgbClr val="000000"/>
                </a:solidFill>
                <a:latin typeface="Sauna Pro 1"/>
                <a:ea typeface="Sauna Pro 1"/>
                <a:cs typeface="Sauna Pro 1"/>
                <a:sym typeface="Sauna Pro 1"/>
              </a:rPr>
              <a:t>Reach out your young limbs</a:t>
            </a:r>
          </a:p>
          <a:p>
            <a:pPr algn="l">
              <a:lnSpc>
                <a:spcPts val="1511"/>
              </a:lnSpc>
            </a:pPr>
            <a:r>
              <a:rPr lang="en-US" sz="1399">
                <a:solidFill>
                  <a:srgbClr val="000000"/>
                </a:solidFill>
                <a:latin typeface="Sauna Pro 1"/>
                <a:ea typeface="Sauna Pro 1"/>
                <a:cs typeface="Sauna Pro 1"/>
                <a:sym typeface="Sauna Pro 1"/>
              </a:rPr>
              <a:t>to those who offer shelter </a:t>
            </a:r>
          </a:p>
          <a:p>
            <a:pPr algn="l">
              <a:lnSpc>
                <a:spcPts val="1511"/>
              </a:lnSpc>
            </a:pPr>
            <a:r>
              <a:rPr lang="en-US" sz="1399">
                <a:solidFill>
                  <a:srgbClr val="000000"/>
                </a:solidFill>
                <a:latin typeface="Sauna Pro 1"/>
                <a:ea typeface="Sauna Pro 1"/>
                <a:cs typeface="Sauna Pro 1"/>
                <a:sym typeface="Sauna Pro 1"/>
              </a:rPr>
              <a:t>not shade, who can show </a:t>
            </a:r>
          </a:p>
          <a:p>
            <a:pPr algn="l">
              <a:lnSpc>
                <a:spcPts val="1511"/>
              </a:lnSpc>
            </a:pPr>
            <a:r>
              <a:rPr lang="en-US" sz="1399">
                <a:solidFill>
                  <a:srgbClr val="000000"/>
                </a:solidFill>
                <a:latin typeface="Sauna Pro 1"/>
                <a:ea typeface="Sauna Pro 1"/>
                <a:cs typeface="Sauna Pro 1"/>
                <a:sym typeface="Sauna Pro 1"/>
              </a:rPr>
              <a:t>from the vastness of their perspective</a:t>
            </a:r>
          </a:p>
          <a:p>
            <a:pPr algn="l">
              <a:lnSpc>
                <a:spcPts val="1511"/>
              </a:lnSpc>
            </a:pPr>
            <a:r>
              <a:rPr lang="en-US" sz="1399">
                <a:solidFill>
                  <a:srgbClr val="000000"/>
                </a:solidFill>
                <a:latin typeface="Sauna Pro 1"/>
                <a:ea typeface="Sauna Pro 1"/>
                <a:cs typeface="Sauna Pro 1"/>
                <a:sym typeface="Sauna Pro 1"/>
              </a:rPr>
              <a:t>how to dig deep.</a:t>
            </a:r>
          </a:p>
          <a:p>
            <a:pPr algn="l">
              <a:lnSpc>
                <a:spcPts val="1511"/>
              </a:lnSpc>
            </a:pPr>
            <a:endParaRPr lang="en-US" sz="1399">
              <a:solidFill>
                <a:srgbClr val="000000"/>
              </a:solidFill>
              <a:latin typeface="Sauna Pro 1"/>
              <a:ea typeface="Sauna Pro 1"/>
              <a:cs typeface="Sauna Pro 1"/>
              <a:sym typeface="Sauna Pro 1"/>
            </a:endParaRPr>
          </a:p>
          <a:p>
            <a:pPr algn="l">
              <a:lnSpc>
                <a:spcPts val="1511"/>
              </a:lnSpc>
            </a:pPr>
            <a:r>
              <a:rPr lang="en-US" sz="1399">
                <a:solidFill>
                  <a:srgbClr val="000000"/>
                </a:solidFill>
                <a:latin typeface="Sauna Pro 1"/>
                <a:ea typeface="Sauna Pro 1"/>
                <a:cs typeface="Sauna Pro 1"/>
                <a:sym typeface="Sauna Pro 1"/>
              </a:rPr>
              <a:t>Anchor yourself in their knowledge </a:t>
            </a:r>
          </a:p>
          <a:p>
            <a:pPr algn="l">
              <a:lnSpc>
                <a:spcPts val="1511"/>
              </a:lnSpc>
            </a:pPr>
            <a:r>
              <a:rPr lang="en-US" sz="1399">
                <a:solidFill>
                  <a:srgbClr val="000000"/>
                </a:solidFill>
                <a:latin typeface="Sauna Pro 1"/>
                <a:ea typeface="Sauna Pro 1"/>
                <a:cs typeface="Sauna Pro 1"/>
                <a:sym typeface="Sauna Pro 1"/>
              </a:rPr>
              <a:t>grow your bark hard and your leaves soft</a:t>
            </a:r>
          </a:p>
          <a:p>
            <a:pPr algn="l">
              <a:lnSpc>
                <a:spcPts val="1511"/>
              </a:lnSpc>
            </a:pPr>
            <a:r>
              <a:rPr lang="en-US" sz="1399">
                <a:solidFill>
                  <a:srgbClr val="000000"/>
                </a:solidFill>
                <a:latin typeface="Sauna Pro 1"/>
                <a:ea typeface="Sauna Pro 1"/>
                <a:cs typeface="Sauna Pro 1"/>
                <a:sym typeface="Sauna Pro 1"/>
              </a:rPr>
              <a:t>hold firm to who you are</a:t>
            </a:r>
          </a:p>
          <a:p>
            <a:pPr algn="l">
              <a:lnSpc>
                <a:spcPts val="1511"/>
              </a:lnSpc>
            </a:pPr>
            <a:r>
              <a:rPr lang="en-US" sz="1399">
                <a:solidFill>
                  <a:srgbClr val="000000"/>
                </a:solidFill>
                <a:latin typeface="Sauna Pro 1"/>
                <a:ea typeface="Sauna Pro 1"/>
                <a:cs typeface="Sauna Pro 1"/>
                <a:sym typeface="Sauna Pro 1"/>
              </a:rPr>
              <a:t>the gold of heartwood.</a:t>
            </a:r>
          </a:p>
          <a:p>
            <a:pPr algn="l">
              <a:lnSpc>
                <a:spcPts val="1511"/>
              </a:lnSpc>
            </a:pPr>
            <a:endParaRPr lang="en-US" sz="1399">
              <a:solidFill>
                <a:srgbClr val="000000"/>
              </a:solidFill>
              <a:latin typeface="Sauna Pro 1"/>
              <a:ea typeface="Sauna Pro 1"/>
              <a:cs typeface="Sauna Pro 1"/>
              <a:sym typeface="Sauna Pro 1"/>
            </a:endParaRPr>
          </a:p>
          <a:p>
            <a:pPr algn="l">
              <a:lnSpc>
                <a:spcPts val="1511"/>
              </a:lnSpc>
            </a:pPr>
            <a:r>
              <a:rPr lang="en-US" sz="1399">
                <a:solidFill>
                  <a:srgbClr val="000000"/>
                </a:solidFill>
                <a:latin typeface="Sauna Pro 1"/>
                <a:ea typeface="Sauna Pro 1"/>
                <a:cs typeface="Sauna Pro 1"/>
                <a:sym typeface="Sauna Pro 1"/>
              </a:rPr>
              <a:t>Stretch to the sky</a:t>
            </a:r>
          </a:p>
          <a:p>
            <a:pPr algn="l">
              <a:lnSpc>
                <a:spcPts val="1511"/>
              </a:lnSpc>
            </a:pPr>
            <a:r>
              <a:rPr lang="en-US" sz="1399">
                <a:solidFill>
                  <a:srgbClr val="000000"/>
                </a:solidFill>
                <a:latin typeface="Sauna Pro 1"/>
                <a:ea typeface="Sauna Pro 1"/>
                <a:cs typeface="Sauna Pro 1"/>
                <a:sym typeface="Sauna Pro 1"/>
              </a:rPr>
              <a:t>clear and free</a:t>
            </a:r>
          </a:p>
          <a:p>
            <a:pPr algn="l">
              <a:lnSpc>
                <a:spcPts val="1511"/>
              </a:lnSpc>
            </a:pPr>
            <a:r>
              <a:rPr lang="en-US" sz="1399">
                <a:solidFill>
                  <a:srgbClr val="000000"/>
                </a:solidFill>
                <a:latin typeface="Sauna Pro 1"/>
                <a:ea typeface="Sauna Pro 1"/>
                <a:cs typeface="Sauna Pro 1"/>
                <a:sym typeface="Sauna Pro 1"/>
              </a:rPr>
              <a:t>absorb the light</a:t>
            </a:r>
          </a:p>
          <a:p>
            <a:pPr algn="l">
              <a:lnSpc>
                <a:spcPts val="1511"/>
              </a:lnSpc>
            </a:pPr>
            <a:r>
              <a:rPr lang="en-US" sz="1399">
                <a:solidFill>
                  <a:srgbClr val="000000"/>
                </a:solidFill>
                <a:latin typeface="Sauna Pro 1"/>
                <a:ea typeface="Sauna Pro 1"/>
                <a:cs typeface="Sauna Pro 1"/>
                <a:sym typeface="Sauna Pro 1"/>
              </a:rPr>
              <a:t>and breathe</a:t>
            </a:r>
          </a:p>
          <a:p>
            <a:pPr algn="l">
              <a:lnSpc>
                <a:spcPts val="1511"/>
              </a:lnSpc>
            </a:pPr>
            <a:r>
              <a:rPr lang="en-US" sz="1399">
                <a:solidFill>
                  <a:srgbClr val="000000"/>
                </a:solidFill>
                <a:latin typeface="Sauna Pro 1"/>
                <a:ea typeface="Sauna Pro 1"/>
                <a:cs typeface="Sauna Pro 1"/>
                <a:sym typeface="Sauna Pro 1"/>
              </a:rPr>
              <a:t>just… breathe.</a:t>
            </a:r>
          </a:p>
          <a:p>
            <a:pPr algn="l">
              <a:lnSpc>
                <a:spcPts val="1511"/>
              </a:lnSpc>
            </a:pPr>
            <a:endParaRPr lang="en-US" sz="1399">
              <a:solidFill>
                <a:srgbClr val="000000"/>
              </a:solidFill>
              <a:latin typeface="Sauna Pro 1"/>
              <a:ea typeface="Sauna Pro 1"/>
              <a:cs typeface="Sauna Pro 1"/>
              <a:sym typeface="Sauna Pro 1"/>
            </a:endParaRPr>
          </a:p>
          <a:p>
            <a:pPr algn="l">
              <a:lnSpc>
                <a:spcPts val="1511"/>
              </a:lnSpc>
            </a:pPr>
            <a:r>
              <a:rPr lang="en-US" sz="1399">
                <a:solidFill>
                  <a:srgbClr val="000000"/>
                </a:solidFill>
                <a:latin typeface="Sauna Pro 1"/>
                <a:ea typeface="Sauna Pro 1"/>
                <a:cs typeface="Sauna Pro 1"/>
                <a:sym typeface="Sauna Pro 1"/>
              </a:rPr>
              <a:t>Sapling, do what trees do:</a:t>
            </a:r>
          </a:p>
          <a:p>
            <a:pPr algn="l">
              <a:lnSpc>
                <a:spcPts val="1511"/>
              </a:lnSpc>
            </a:pPr>
            <a:r>
              <a:rPr lang="en-US" sz="1399">
                <a:solidFill>
                  <a:srgbClr val="000000"/>
                </a:solidFill>
                <a:latin typeface="Sauna Pro 1"/>
                <a:ea typeface="Sauna Pro 1"/>
                <a:cs typeface="Sauna Pro 1"/>
                <a:sym typeface="Sauna Pro 1"/>
              </a:rPr>
              <a:t>we grow. </a:t>
            </a:r>
          </a:p>
          <a:p>
            <a:pPr algn="l">
              <a:lnSpc>
                <a:spcPts val="1511"/>
              </a:lnSpc>
            </a:pPr>
            <a:endParaRPr lang="en-US" sz="1399">
              <a:solidFill>
                <a:srgbClr val="000000"/>
              </a:solidFill>
              <a:latin typeface="Sauna Pro 1"/>
              <a:ea typeface="Sauna Pro 1"/>
              <a:cs typeface="Sauna Pro 1"/>
              <a:sym typeface="Sauna Pro 1"/>
            </a:endParaRPr>
          </a:p>
          <a:p>
            <a:pPr algn="l">
              <a:lnSpc>
                <a:spcPts val="1511"/>
              </a:lnSpc>
            </a:pPr>
            <a:r>
              <a:rPr lang="en-US" sz="1399">
                <a:solidFill>
                  <a:srgbClr val="000000"/>
                </a:solidFill>
                <a:latin typeface="Sauna Pro 1"/>
                <a:ea typeface="Sauna Pro 1"/>
                <a:cs typeface="Sauna Pro 1"/>
                <a:sym typeface="Sauna Pro 1"/>
              </a:rPr>
              <a:t>                                                       </a:t>
            </a:r>
          </a:p>
          <a:p>
            <a:pPr algn="just">
              <a:lnSpc>
                <a:spcPts val="1511"/>
              </a:lnSpc>
            </a:pPr>
            <a:endParaRPr lang="en-US" sz="1399">
              <a:solidFill>
                <a:srgbClr val="000000"/>
              </a:solidFill>
              <a:latin typeface="Sauna Pro 1"/>
              <a:ea typeface="Sauna Pro 1"/>
              <a:cs typeface="Sauna Pro 1"/>
              <a:sym typeface="Sauna Pro 1"/>
            </a:endParaRPr>
          </a:p>
        </p:txBody>
      </p:sp>
      <p:sp>
        <p:nvSpPr>
          <p:cNvPr id="14" name="Freeform 14"/>
          <p:cNvSpPr/>
          <p:nvPr/>
        </p:nvSpPr>
        <p:spPr>
          <a:xfrm>
            <a:off x="789060" y="820378"/>
            <a:ext cx="2104013" cy="1796301"/>
          </a:xfrm>
          <a:custGeom>
            <a:avLst/>
            <a:gdLst/>
            <a:ahLst/>
            <a:cxnLst/>
            <a:rect l="l" t="t" r="r" b="b"/>
            <a:pathLst>
              <a:path w="2104013" h="1796301">
                <a:moveTo>
                  <a:pt x="0" y="0"/>
                </a:moveTo>
                <a:lnTo>
                  <a:pt x="2104013" y="0"/>
                </a:lnTo>
                <a:lnTo>
                  <a:pt x="2104013" y="1796302"/>
                </a:lnTo>
                <a:lnTo>
                  <a:pt x="0" y="1796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a:off x="211497" y="6756564"/>
            <a:ext cx="2251443" cy="309573"/>
          </a:xfrm>
          <a:custGeom>
            <a:avLst/>
            <a:gdLst/>
            <a:ahLst/>
            <a:cxnLst/>
            <a:rect l="l" t="t" r="r" b="b"/>
            <a:pathLst>
              <a:path w="2251443" h="309573">
                <a:moveTo>
                  <a:pt x="0" y="0"/>
                </a:moveTo>
                <a:lnTo>
                  <a:pt x="2251444" y="0"/>
                </a:lnTo>
                <a:lnTo>
                  <a:pt x="2251444" y="309573"/>
                </a:lnTo>
                <a:lnTo>
                  <a:pt x="0" y="3095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6808794" y="5277216"/>
            <a:ext cx="1128146" cy="1146913"/>
          </a:xfrm>
          <a:custGeom>
            <a:avLst/>
            <a:gdLst/>
            <a:ahLst/>
            <a:cxnLst/>
            <a:rect l="l" t="t" r="r" b="b"/>
            <a:pathLst>
              <a:path w="1128146" h="1146913">
                <a:moveTo>
                  <a:pt x="0" y="0"/>
                </a:moveTo>
                <a:lnTo>
                  <a:pt x="1128145" y="0"/>
                </a:lnTo>
                <a:lnTo>
                  <a:pt x="1128145" y="1146913"/>
                </a:lnTo>
                <a:lnTo>
                  <a:pt x="0" y="11469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TextBox 17"/>
          <p:cNvSpPr txBox="1"/>
          <p:nvPr/>
        </p:nvSpPr>
        <p:spPr>
          <a:xfrm>
            <a:off x="0" y="3225835"/>
            <a:ext cx="3531299" cy="611954"/>
          </a:xfrm>
          <a:prstGeom prst="rect">
            <a:avLst/>
          </a:prstGeom>
        </p:spPr>
        <p:txBody>
          <a:bodyPr lIns="0" tIns="0" rIns="0" bIns="0" rtlCol="0" anchor="t">
            <a:spAutoFit/>
          </a:bodyPr>
          <a:lstStyle/>
          <a:p>
            <a:pPr algn="ctr">
              <a:lnSpc>
                <a:spcPts val="4211"/>
              </a:lnSpc>
            </a:pPr>
            <a:r>
              <a:rPr lang="en-US" sz="5399">
                <a:solidFill>
                  <a:srgbClr val="000000"/>
                </a:solidFill>
                <a:latin typeface="Sauna Pro 4"/>
                <a:ea typeface="Sauna Pro 4"/>
                <a:cs typeface="Sauna Pro 4"/>
                <a:sym typeface="Sauna Pro 4"/>
              </a:rPr>
              <a:t>Forests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3970472" y="2473447"/>
            <a:ext cx="1495570" cy="1473136"/>
          </a:xfrm>
          <a:custGeom>
            <a:avLst/>
            <a:gdLst/>
            <a:ahLst/>
            <a:cxnLst/>
            <a:rect l="l" t="t" r="r" b="b"/>
            <a:pathLst>
              <a:path w="1495570" h="1473136">
                <a:moveTo>
                  <a:pt x="0" y="0"/>
                </a:moveTo>
                <a:lnTo>
                  <a:pt x="1495570" y="0"/>
                </a:lnTo>
                <a:lnTo>
                  <a:pt x="1495570" y="1473136"/>
                </a:lnTo>
                <a:lnTo>
                  <a:pt x="0" y="14731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1356152"/>
            <a:ext cx="7042333" cy="432677"/>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How did the poem make you feel?</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9739507" y="-1502665"/>
            <a:ext cx="1794783" cy="1026698"/>
            <a:chOff x="0" y="0"/>
            <a:chExt cx="2393044" cy="1368930"/>
          </a:xfrm>
        </p:grpSpPr>
        <p:sp>
          <p:nvSpPr>
            <p:cNvPr id="5" name="Freeform 5"/>
            <p:cNvSpPr/>
            <p:nvPr/>
          </p:nvSpPr>
          <p:spPr>
            <a:xfrm>
              <a:off x="18796" y="18796"/>
              <a:ext cx="2355342" cy="1331341"/>
            </a:xfrm>
            <a:custGeom>
              <a:avLst/>
              <a:gdLst/>
              <a:ahLst/>
              <a:cxnLst/>
              <a:rect l="l" t="t" r="r" b="b"/>
              <a:pathLst>
                <a:path w="2355342" h="1331341">
                  <a:moveTo>
                    <a:pt x="0" y="221869"/>
                  </a:moveTo>
                  <a:cubicBezTo>
                    <a:pt x="0" y="99314"/>
                    <a:pt x="100584" y="0"/>
                    <a:pt x="224536" y="0"/>
                  </a:cubicBezTo>
                  <a:lnTo>
                    <a:pt x="2130806" y="0"/>
                  </a:lnTo>
                  <a:cubicBezTo>
                    <a:pt x="2254885" y="0"/>
                    <a:pt x="2355342" y="99314"/>
                    <a:pt x="2355342" y="221869"/>
                  </a:cubicBezTo>
                  <a:lnTo>
                    <a:pt x="2355342" y="1109472"/>
                  </a:lnTo>
                  <a:cubicBezTo>
                    <a:pt x="2355342" y="1232027"/>
                    <a:pt x="2254758" y="1331341"/>
                    <a:pt x="2130806" y="1331341"/>
                  </a:cubicBezTo>
                  <a:lnTo>
                    <a:pt x="224536" y="1331341"/>
                  </a:lnTo>
                  <a:cubicBezTo>
                    <a:pt x="100457" y="1331341"/>
                    <a:pt x="0" y="1232027"/>
                    <a:pt x="0" y="1109472"/>
                  </a:cubicBezTo>
                  <a:close/>
                </a:path>
              </a:pathLst>
            </a:custGeom>
            <a:solidFill>
              <a:srgbClr val="93A299"/>
            </a:solidFill>
          </p:spPr>
        </p:sp>
        <p:sp>
          <p:nvSpPr>
            <p:cNvPr id="6" name="Freeform 6"/>
            <p:cNvSpPr/>
            <p:nvPr/>
          </p:nvSpPr>
          <p:spPr>
            <a:xfrm>
              <a:off x="0" y="0"/>
              <a:ext cx="2392934" cy="1368933"/>
            </a:xfrm>
            <a:custGeom>
              <a:avLst/>
              <a:gdLst/>
              <a:ahLst/>
              <a:cxnLst/>
              <a:rect l="l" t="t" r="r" b="b"/>
              <a:pathLst>
                <a:path w="2392934" h="1368933">
                  <a:moveTo>
                    <a:pt x="0" y="240665"/>
                  </a:moveTo>
                  <a:cubicBezTo>
                    <a:pt x="0" y="107569"/>
                    <a:pt x="109220" y="0"/>
                    <a:pt x="243332" y="0"/>
                  </a:cubicBezTo>
                  <a:lnTo>
                    <a:pt x="2149602" y="0"/>
                  </a:lnTo>
                  <a:lnTo>
                    <a:pt x="2149602" y="18796"/>
                  </a:lnTo>
                  <a:lnTo>
                    <a:pt x="2149602" y="0"/>
                  </a:lnTo>
                  <a:cubicBezTo>
                    <a:pt x="2283841" y="0"/>
                    <a:pt x="2392934" y="107569"/>
                    <a:pt x="2392934" y="240665"/>
                  </a:cubicBezTo>
                  <a:lnTo>
                    <a:pt x="2374138" y="240665"/>
                  </a:lnTo>
                  <a:lnTo>
                    <a:pt x="2392934" y="240665"/>
                  </a:lnTo>
                  <a:lnTo>
                    <a:pt x="2392934" y="1128268"/>
                  </a:lnTo>
                  <a:lnTo>
                    <a:pt x="2374138" y="1128268"/>
                  </a:lnTo>
                  <a:lnTo>
                    <a:pt x="2392934" y="1128268"/>
                  </a:lnTo>
                  <a:cubicBezTo>
                    <a:pt x="2392934" y="1261364"/>
                    <a:pt x="2283714" y="1368933"/>
                    <a:pt x="2149602" y="1368933"/>
                  </a:cubicBezTo>
                  <a:lnTo>
                    <a:pt x="2149602" y="1350137"/>
                  </a:lnTo>
                  <a:lnTo>
                    <a:pt x="2149602" y="1368933"/>
                  </a:lnTo>
                  <a:lnTo>
                    <a:pt x="243332" y="1368933"/>
                  </a:lnTo>
                  <a:lnTo>
                    <a:pt x="243332" y="1350137"/>
                  </a:lnTo>
                  <a:lnTo>
                    <a:pt x="243332" y="1368933"/>
                  </a:lnTo>
                  <a:cubicBezTo>
                    <a:pt x="109220" y="1368933"/>
                    <a:pt x="0" y="1261364"/>
                    <a:pt x="0" y="1128268"/>
                  </a:cubicBezTo>
                  <a:lnTo>
                    <a:pt x="0" y="240665"/>
                  </a:lnTo>
                  <a:lnTo>
                    <a:pt x="18796" y="240665"/>
                  </a:lnTo>
                  <a:lnTo>
                    <a:pt x="0" y="240665"/>
                  </a:lnTo>
                  <a:moveTo>
                    <a:pt x="37592" y="240665"/>
                  </a:moveTo>
                  <a:lnTo>
                    <a:pt x="37592" y="1128268"/>
                  </a:lnTo>
                  <a:lnTo>
                    <a:pt x="18796" y="1128268"/>
                  </a:lnTo>
                  <a:lnTo>
                    <a:pt x="37592" y="1128268"/>
                  </a:lnTo>
                  <a:cubicBezTo>
                    <a:pt x="37592" y="1240282"/>
                    <a:pt x="129540" y="1331341"/>
                    <a:pt x="243332" y="1331341"/>
                  </a:cubicBezTo>
                  <a:lnTo>
                    <a:pt x="2149602" y="1331341"/>
                  </a:lnTo>
                  <a:cubicBezTo>
                    <a:pt x="2263521" y="1331341"/>
                    <a:pt x="2355342" y="1240155"/>
                    <a:pt x="2355342" y="1128268"/>
                  </a:cubicBezTo>
                  <a:lnTo>
                    <a:pt x="2355342" y="240665"/>
                  </a:lnTo>
                  <a:cubicBezTo>
                    <a:pt x="2355342" y="128651"/>
                    <a:pt x="2263394" y="37592"/>
                    <a:pt x="2149602" y="37592"/>
                  </a:cubicBezTo>
                  <a:lnTo>
                    <a:pt x="243332" y="37592"/>
                  </a:lnTo>
                  <a:lnTo>
                    <a:pt x="243332" y="18796"/>
                  </a:lnTo>
                  <a:lnTo>
                    <a:pt x="243332" y="37592"/>
                  </a:lnTo>
                  <a:cubicBezTo>
                    <a:pt x="129413" y="37592"/>
                    <a:pt x="37592" y="128778"/>
                    <a:pt x="37592" y="240665"/>
                  </a:cubicBezTo>
                  <a:close/>
                </a:path>
              </a:pathLst>
            </a:custGeom>
            <a:solidFill>
              <a:srgbClr val="6B766F"/>
            </a:solidFill>
          </p:spPr>
        </p:sp>
        <p:sp>
          <p:nvSpPr>
            <p:cNvPr id="7" name="TextBox 7"/>
            <p:cNvSpPr txBox="1"/>
            <p:nvPr/>
          </p:nvSpPr>
          <p:spPr>
            <a:xfrm>
              <a:off x="0" y="-47625"/>
              <a:ext cx="2393044" cy="1416555"/>
            </a:xfrm>
            <a:prstGeom prst="rect">
              <a:avLst/>
            </a:prstGeom>
          </p:spPr>
          <p:txBody>
            <a:bodyPr lIns="50800" tIns="50800" rIns="50800" bIns="50800" rtlCol="0" anchor="ctr"/>
            <a:lstStyle/>
            <a:p>
              <a:pPr algn="ctr">
                <a:lnSpc>
                  <a:spcPts val="2304"/>
                </a:lnSpc>
              </a:pPr>
              <a:r>
                <a:rPr lang="en-US" sz="1920">
                  <a:solidFill>
                    <a:srgbClr val="FFFFFF"/>
                  </a:solidFill>
                  <a:latin typeface="Arial"/>
                  <a:ea typeface="Arial"/>
                  <a:cs typeface="Arial"/>
                  <a:sym typeface="Arial"/>
                </a:rPr>
                <a:t>Bullying impact?</a:t>
              </a:r>
            </a:p>
          </p:txBody>
        </p:sp>
      </p:grpSp>
      <p:sp>
        <p:nvSpPr>
          <p:cNvPr id="8" name="Freeform 8"/>
          <p:cNvSpPr/>
          <p:nvPr/>
        </p:nvSpPr>
        <p:spPr>
          <a:xfrm>
            <a:off x="211497" y="6756564"/>
            <a:ext cx="2251443" cy="309573"/>
          </a:xfrm>
          <a:custGeom>
            <a:avLst/>
            <a:gdLst/>
            <a:ahLst/>
            <a:cxnLst/>
            <a:rect l="l" t="t" r="r" b="b"/>
            <a:pathLst>
              <a:path w="2251443" h="309573">
                <a:moveTo>
                  <a:pt x="0" y="0"/>
                </a:moveTo>
                <a:lnTo>
                  <a:pt x="2251444" y="0"/>
                </a:lnTo>
                <a:lnTo>
                  <a:pt x="2251444" y="309573"/>
                </a:lnTo>
                <a:lnTo>
                  <a:pt x="0" y="3095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a:hlinkClick r:id="rId5" tooltip="https://vimeo.com/1028897600/4745164a5e"/>
          </p:cNvPr>
          <p:cNvSpPr/>
          <p:nvPr/>
        </p:nvSpPr>
        <p:spPr>
          <a:xfrm>
            <a:off x="1337219" y="1907620"/>
            <a:ext cx="6947100" cy="3947538"/>
          </a:xfrm>
          <a:custGeom>
            <a:avLst/>
            <a:gdLst/>
            <a:ahLst/>
            <a:cxnLst/>
            <a:rect l="l" t="t" r="r" b="b"/>
            <a:pathLst>
              <a:path w="6947100" h="3947538">
                <a:moveTo>
                  <a:pt x="0" y="0"/>
                </a:moveTo>
                <a:lnTo>
                  <a:pt x="6947100" y="0"/>
                </a:lnTo>
                <a:lnTo>
                  <a:pt x="6947100" y="3947537"/>
                </a:lnTo>
                <a:lnTo>
                  <a:pt x="0" y="3947537"/>
                </a:lnTo>
                <a:lnTo>
                  <a:pt x="0" y="0"/>
                </a:lnTo>
                <a:close/>
              </a:path>
            </a:pathLst>
          </a:custGeom>
          <a:blipFill>
            <a:blip r:embed="rId6"/>
            <a:stretch>
              <a:fillRect/>
            </a:stretch>
          </a:blipFill>
        </p:spPr>
      </p:sp>
      <p:sp>
        <p:nvSpPr>
          <p:cNvPr id="10" name="Freeform 10">
            <a:hlinkClick r:id="rId5" tooltip="https://vimeo.com/1028897600/4745164a5e"/>
          </p:cNvPr>
          <p:cNvSpPr/>
          <p:nvPr/>
        </p:nvSpPr>
        <p:spPr>
          <a:xfrm>
            <a:off x="881186" y="1746162"/>
            <a:ext cx="912067" cy="640727"/>
          </a:xfrm>
          <a:custGeom>
            <a:avLst/>
            <a:gdLst/>
            <a:ahLst/>
            <a:cxnLst/>
            <a:rect l="l" t="t" r="r" b="b"/>
            <a:pathLst>
              <a:path w="912067" h="640727">
                <a:moveTo>
                  <a:pt x="0" y="0"/>
                </a:moveTo>
                <a:lnTo>
                  <a:pt x="912067" y="0"/>
                </a:lnTo>
                <a:lnTo>
                  <a:pt x="912067" y="640727"/>
                </a:lnTo>
                <a:lnTo>
                  <a:pt x="0" y="6407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a:off x="3837282" y="5964707"/>
            <a:ext cx="1577739" cy="946643"/>
          </a:xfrm>
          <a:custGeom>
            <a:avLst/>
            <a:gdLst/>
            <a:ahLst/>
            <a:cxnLst/>
            <a:rect l="l" t="t" r="r" b="b"/>
            <a:pathLst>
              <a:path w="1577739" h="946643">
                <a:moveTo>
                  <a:pt x="0" y="0"/>
                </a:moveTo>
                <a:lnTo>
                  <a:pt x="1577740" y="0"/>
                </a:lnTo>
                <a:lnTo>
                  <a:pt x="1577740" y="946643"/>
                </a:lnTo>
                <a:lnTo>
                  <a:pt x="0" y="946643"/>
                </a:lnTo>
                <a:lnTo>
                  <a:pt x="0" y="0"/>
                </a:lnTo>
                <a:close/>
              </a:path>
            </a:pathLst>
          </a:custGeom>
          <a:blipFill>
            <a:blip r:embed="rId9"/>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55021"/>
            <a:ext cx="957169" cy="942812"/>
          </a:xfrm>
          <a:custGeom>
            <a:avLst/>
            <a:gdLst/>
            <a:ahLst/>
            <a:cxnLst/>
            <a:rect l="l" t="t" r="r" b="b"/>
            <a:pathLst>
              <a:path w="957169" h="942812">
                <a:moveTo>
                  <a:pt x="0" y="0"/>
                </a:moveTo>
                <a:lnTo>
                  <a:pt x="957170" y="0"/>
                </a:lnTo>
                <a:lnTo>
                  <a:pt x="957170" y="942811"/>
                </a:lnTo>
                <a:lnTo>
                  <a:pt x="0" y="942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341797" y="1191726"/>
            <a:ext cx="7424390" cy="832779"/>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In what way could a forest be similar to a school or a youth club setting?</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55021"/>
            <a:ext cx="957169" cy="942812"/>
          </a:xfrm>
          <a:custGeom>
            <a:avLst/>
            <a:gdLst/>
            <a:ahLst/>
            <a:cxnLst/>
            <a:rect l="l" t="t" r="r" b="b"/>
            <a:pathLst>
              <a:path w="957169" h="942812">
                <a:moveTo>
                  <a:pt x="0" y="0"/>
                </a:moveTo>
                <a:lnTo>
                  <a:pt x="957170" y="0"/>
                </a:lnTo>
                <a:lnTo>
                  <a:pt x="957170" y="942811"/>
                </a:lnTo>
                <a:lnTo>
                  <a:pt x="0" y="942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1003436"/>
            <a:ext cx="7424390" cy="832779"/>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What kinds of bullying behaviour have you seen or heard of?</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close/>
                </a:path>
              </a:pathLst>
            </a:custGeom>
            <a:solidFill>
              <a:srgbClr val="00A1DE"/>
            </a:solidFill>
          </p:spPr>
        </p:sp>
      </p:grpSp>
      <p:grpSp>
        <p:nvGrpSpPr>
          <p:cNvPr id="4" name="Group 4"/>
          <p:cNvGrpSpPr/>
          <p:nvPr/>
        </p:nvGrpSpPr>
        <p:grpSpPr>
          <a:xfrm>
            <a:off x="1987413" y="4348083"/>
            <a:ext cx="5778773" cy="2535475"/>
            <a:chOff x="0" y="0"/>
            <a:chExt cx="7705031" cy="3380634"/>
          </a:xfrm>
        </p:grpSpPr>
        <p:sp>
          <p:nvSpPr>
            <p:cNvPr id="5" name="Freeform 5"/>
            <p:cNvSpPr/>
            <p:nvPr/>
          </p:nvSpPr>
          <p:spPr>
            <a:xfrm>
              <a:off x="0" y="0"/>
              <a:ext cx="7705090" cy="3380740"/>
            </a:xfrm>
            <a:custGeom>
              <a:avLst/>
              <a:gdLst/>
              <a:ahLst/>
              <a:cxnLst/>
              <a:rect l="l" t="t" r="r" b="b"/>
              <a:pathLst>
                <a:path w="7705090" h="3380740">
                  <a:moveTo>
                    <a:pt x="0" y="1690370"/>
                  </a:moveTo>
                  <a:cubicBezTo>
                    <a:pt x="0" y="756793"/>
                    <a:pt x="1724787" y="0"/>
                    <a:pt x="3852545" y="0"/>
                  </a:cubicBezTo>
                  <a:cubicBezTo>
                    <a:pt x="5980303" y="0"/>
                    <a:pt x="7705090" y="756793"/>
                    <a:pt x="7705090" y="1690370"/>
                  </a:cubicBezTo>
                  <a:cubicBezTo>
                    <a:pt x="7705090" y="2623947"/>
                    <a:pt x="5980303" y="3380740"/>
                    <a:pt x="3852545" y="3380740"/>
                  </a:cubicBezTo>
                  <a:cubicBezTo>
                    <a:pt x="1724787" y="3380740"/>
                    <a:pt x="0" y="2623820"/>
                    <a:pt x="0" y="1690370"/>
                  </a:cubicBezTo>
                  <a:close/>
                </a:path>
              </a:pathLst>
            </a:custGeom>
            <a:solidFill>
              <a:srgbClr val="D54489"/>
            </a:solidFill>
          </p:spPr>
        </p:sp>
      </p:grpSp>
      <p:grpSp>
        <p:nvGrpSpPr>
          <p:cNvPr id="6" name="Group 6"/>
          <p:cNvGrpSpPr/>
          <p:nvPr/>
        </p:nvGrpSpPr>
        <p:grpSpPr>
          <a:xfrm>
            <a:off x="2543020" y="4471996"/>
            <a:ext cx="4667561" cy="1962388"/>
            <a:chOff x="0" y="0"/>
            <a:chExt cx="6223414" cy="2616518"/>
          </a:xfrm>
        </p:grpSpPr>
        <p:sp>
          <p:nvSpPr>
            <p:cNvPr id="7" name="Freeform 7"/>
            <p:cNvSpPr/>
            <p:nvPr/>
          </p:nvSpPr>
          <p:spPr>
            <a:xfrm>
              <a:off x="0" y="0"/>
              <a:ext cx="6223381" cy="2616581"/>
            </a:xfrm>
            <a:custGeom>
              <a:avLst/>
              <a:gdLst/>
              <a:ahLst/>
              <a:cxnLst/>
              <a:rect l="l" t="t" r="r" b="b"/>
              <a:pathLst>
                <a:path w="6223381" h="2616581">
                  <a:moveTo>
                    <a:pt x="0" y="1308227"/>
                  </a:moveTo>
                  <a:cubicBezTo>
                    <a:pt x="0" y="585724"/>
                    <a:pt x="1393190" y="0"/>
                    <a:pt x="3111754" y="0"/>
                  </a:cubicBezTo>
                  <a:cubicBezTo>
                    <a:pt x="4830318" y="0"/>
                    <a:pt x="6223381" y="585724"/>
                    <a:pt x="6223381" y="1308227"/>
                  </a:cubicBezTo>
                  <a:cubicBezTo>
                    <a:pt x="6223381" y="2030730"/>
                    <a:pt x="4830318" y="2616581"/>
                    <a:pt x="3111754" y="2616581"/>
                  </a:cubicBezTo>
                  <a:cubicBezTo>
                    <a:pt x="1393190" y="2616581"/>
                    <a:pt x="0" y="2030730"/>
                    <a:pt x="0" y="1308227"/>
                  </a:cubicBezTo>
                  <a:close/>
                </a:path>
              </a:pathLst>
            </a:custGeom>
            <a:solidFill>
              <a:srgbClr val="CAD34A"/>
            </a:solidFill>
          </p:spPr>
        </p:sp>
      </p:grpSp>
      <p:grpSp>
        <p:nvGrpSpPr>
          <p:cNvPr id="8" name="Group 8"/>
          <p:cNvGrpSpPr/>
          <p:nvPr/>
        </p:nvGrpSpPr>
        <p:grpSpPr>
          <a:xfrm>
            <a:off x="3187387" y="4543587"/>
            <a:ext cx="3378827" cy="1438430"/>
            <a:chOff x="0" y="0"/>
            <a:chExt cx="4505102" cy="1917906"/>
          </a:xfrm>
        </p:grpSpPr>
        <p:sp>
          <p:nvSpPr>
            <p:cNvPr id="9" name="Freeform 9"/>
            <p:cNvSpPr/>
            <p:nvPr/>
          </p:nvSpPr>
          <p:spPr>
            <a:xfrm>
              <a:off x="0" y="0"/>
              <a:ext cx="4505071" cy="1917954"/>
            </a:xfrm>
            <a:custGeom>
              <a:avLst/>
              <a:gdLst/>
              <a:ahLst/>
              <a:cxnLst/>
              <a:rect l="l" t="t" r="r" b="b"/>
              <a:pathLst>
                <a:path w="4505071" h="1917954">
                  <a:moveTo>
                    <a:pt x="0" y="958977"/>
                  </a:moveTo>
                  <a:cubicBezTo>
                    <a:pt x="0" y="429387"/>
                    <a:pt x="1008507" y="0"/>
                    <a:pt x="2252599" y="0"/>
                  </a:cubicBezTo>
                  <a:cubicBezTo>
                    <a:pt x="3496691" y="0"/>
                    <a:pt x="4505071" y="429387"/>
                    <a:pt x="4505071" y="958977"/>
                  </a:cubicBezTo>
                  <a:cubicBezTo>
                    <a:pt x="4505071" y="1488567"/>
                    <a:pt x="3496564" y="1917954"/>
                    <a:pt x="2252472" y="1917954"/>
                  </a:cubicBezTo>
                  <a:cubicBezTo>
                    <a:pt x="1008380" y="1917954"/>
                    <a:pt x="0" y="1488567"/>
                    <a:pt x="0" y="958977"/>
                  </a:cubicBezTo>
                  <a:close/>
                </a:path>
              </a:pathLst>
            </a:custGeom>
            <a:solidFill>
              <a:srgbClr val="D33A2F"/>
            </a:solidFill>
          </p:spPr>
        </p:sp>
      </p:grpSp>
      <p:grpSp>
        <p:nvGrpSpPr>
          <p:cNvPr id="10" name="Group 10"/>
          <p:cNvGrpSpPr/>
          <p:nvPr/>
        </p:nvGrpSpPr>
        <p:grpSpPr>
          <a:xfrm>
            <a:off x="3671917" y="4604029"/>
            <a:ext cx="2409766" cy="996066"/>
            <a:chOff x="0" y="0"/>
            <a:chExt cx="3213022" cy="1328088"/>
          </a:xfrm>
        </p:grpSpPr>
        <p:sp>
          <p:nvSpPr>
            <p:cNvPr id="11" name="Freeform 11"/>
            <p:cNvSpPr/>
            <p:nvPr/>
          </p:nvSpPr>
          <p:spPr>
            <a:xfrm>
              <a:off x="0" y="0"/>
              <a:ext cx="3213100" cy="1328166"/>
            </a:xfrm>
            <a:custGeom>
              <a:avLst/>
              <a:gdLst/>
              <a:ahLst/>
              <a:cxnLst/>
              <a:rect l="l" t="t" r="r" b="b"/>
              <a:pathLst>
                <a:path w="3213100" h="1328166">
                  <a:moveTo>
                    <a:pt x="0" y="664083"/>
                  </a:moveTo>
                  <a:cubicBezTo>
                    <a:pt x="0" y="297307"/>
                    <a:pt x="719201" y="0"/>
                    <a:pt x="1606550" y="0"/>
                  </a:cubicBezTo>
                  <a:cubicBezTo>
                    <a:pt x="2493899" y="0"/>
                    <a:pt x="3213100" y="297307"/>
                    <a:pt x="3213100" y="664083"/>
                  </a:cubicBezTo>
                  <a:cubicBezTo>
                    <a:pt x="3213100" y="1030859"/>
                    <a:pt x="2493899" y="1328166"/>
                    <a:pt x="1606550" y="1328166"/>
                  </a:cubicBezTo>
                  <a:cubicBezTo>
                    <a:pt x="719201" y="1328166"/>
                    <a:pt x="0" y="1030732"/>
                    <a:pt x="0" y="664083"/>
                  </a:cubicBezTo>
                  <a:close/>
                </a:path>
              </a:pathLst>
            </a:custGeom>
            <a:solidFill>
              <a:srgbClr val="479FDD"/>
            </a:solidFill>
          </p:spPr>
        </p:sp>
      </p:grpSp>
      <p:grpSp>
        <p:nvGrpSpPr>
          <p:cNvPr id="12" name="Group 12"/>
          <p:cNvGrpSpPr/>
          <p:nvPr/>
        </p:nvGrpSpPr>
        <p:grpSpPr>
          <a:xfrm>
            <a:off x="4115889" y="4770324"/>
            <a:ext cx="1521822" cy="592176"/>
            <a:chOff x="0" y="0"/>
            <a:chExt cx="2029096" cy="789568"/>
          </a:xfrm>
        </p:grpSpPr>
        <p:sp>
          <p:nvSpPr>
            <p:cNvPr id="13" name="Freeform 13"/>
            <p:cNvSpPr/>
            <p:nvPr/>
          </p:nvSpPr>
          <p:spPr>
            <a:xfrm>
              <a:off x="0" y="0"/>
              <a:ext cx="2029206" cy="789686"/>
            </a:xfrm>
            <a:custGeom>
              <a:avLst/>
              <a:gdLst/>
              <a:ahLst/>
              <a:cxnLst/>
              <a:rect l="l" t="t" r="r" b="b"/>
              <a:pathLst>
                <a:path w="2029206" h="789686">
                  <a:moveTo>
                    <a:pt x="0" y="394843"/>
                  </a:moveTo>
                  <a:cubicBezTo>
                    <a:pt x="0" y="176784"/>
                    <a:pt x="454279" y="0"/>
                    <a:pt x="1014603" y="0"/>
                  </a:cubicBezTo>
                  <a:cubicBezTo>
                    <a:pt x="1574927" y="0"/>
                    <a:pt x="2029206" y="176784"/>
                    <a:pt x="2029206" y="394843"/>
                  </a:cubicBezTo>
                  <a:cubicBezTo>
                    <a:pt x="2029206" y="612902"/>
                    <a:pt x="1574927" y="789686"/>
                    <a:pt x="1014603" y="789686"/>
                  </a:cubicBezTo>
                  <a:cubicBezTo>
                    <a:pt x="454279" y="789686"/>
                    <a:pt x="0" y="612775"/>
                    <a:pt x="0" y="394843"/>
                  </a:cubicBezTo>
                  <a:close/>
                </a:path>
              </a:pathLst>
            </a:custGeom>
            <a:solidFill>
              <a:srgbClr val="F9E653"/>
            </a:solidFill>
          </p:spPr>
        </p:sp>
      </p:grpSp>
      <p:sp>
        <p:nvSpPr>
          <p:cNvPr id="14" name="Freeform 14"/>
          <p:cNvSpPr/>
          <p:nvPr/>
        </p:nvSpPr>
        <p:spPr>
          <a:xfrm>
            <a:off x="4398215" y="3255021"/>
            <a:ext cx="957169" cy="942812"/>
          </a:xfrm>
          <a:custGeom>
            <a:avLst/>
            <a:gdLst/>
            <a:ahLst/>
            <a:cxnLst/>
            <a:rect l="l" t="t" r="r" b="b"/>
            <a:pathLst>
              <a:path w="957169" h="942812">
                <a:moveTo>
                  <a:pt x="0" y="0"/>
                </a:moveTo>
                <a:lnTo>
                  <a:pt x="957170" y="0"/>
                </a:lnTo>
                <a:lnTo>
                  <a:pt x="957170" y="942811"/>
                </a:lnTo>
                <a:lnTo>
                  <a:pt x="0" y="942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271966" y="1016885"/>
            <a:ext cx="7424390" cy="832779"/>
          </a:xfrm>
          <a:prstGeom prst="rect">
            <a:avLst/>
          </a:prstGeom>
        </p:spPr>
        <p:txBody>
          <a:bodyPr lIns="0" tIns="0" rIns="0" bIns="0" rtlCol="0" anchor="t">
            <a:spAutoFit/>
          </a:bodyPr>
          <a:lstStyle/>
          <a:p>
            <a:pPr algn="l">
              <a:lnSpc>
                <a:spcPts val="3208"/>
              </a:lnSpc>
            </a:pPr>
            <a:r>
              <a:rPr lang="en-US" sz="3449">
                <a:solidFill>
                  <a:srgbClr val="000000"/>
                </a:solidFill>
                <a:latin typeface="Sauna Pro 1"/>
                <a:ea typeface="Sauna Pro 1"/>
                <a:cs typeface="Sauna Pro 1"/>
                <a:sym typeface="Sauna Pro 1"/>
              </a:rPr>
              <a:t>What are some of your most basic rights and how can being bullied affect these?</a:t>
            </a:r>
          </a:p>
        </p:txBody>
      </p:sp>
      <p:sp>
        <p:nvSpPr>
          <p:cNvPr id="16" name="TextBox 16"/>
          <p:cNvSpPr txBox="1"/>
          <p:nvPr/>
        </p:nvSpPr>
        <p:spPr>
          <a:xfrm>
            <a:off x="271966" y="282667"/>
            <a:ext cx="7042333" cy="303144"/>
          </a:xfrm>
          <a:prstGeom prst="rect">
            <a:avLst/>
          </a:prstGeom>
        </p:spPr>
        <p:txBody>
          <a:bodyPr lIns="0" tIns="0" rIns="0" bIns="0" rtlCol="0" anchor="t">
            <a:spAutoFit/>
          </a:bodyPr>
          <a:lstStyle/>
          <a:p>
            <a:pPr algn="l">
              <a:lnSpc>
                <a:spcPts val="2278"/>
              </a:lnSpc>
            </a:pPr>
            <a:r>
              <a:rPr lang="en-US" sz="2450">
                <a:solidFill>
                  <a:srgbClr val="FFFFFF"/>
                </a:solidFill>
                <a:latin typeface="Sauna Pro 4"/>
                <a:ea typeface="Sauna Pro 4"/>
                <a:cs typeface="Sauna Pro 4"/>
                <a:sym typeface="Sauna Pro 4"/>
              </a:rPr>
              <a:t>Section 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2FF996A07C6945B6576F006578581F" ma:contentTypeVersion="13" ma:contentTypeDescription="Create a new document." ma:contentTypeScope="" ma:versionID="d1d4c7a6f55fe2c021777efe6d2e9559">
  <xsd:schema xmlns:xsd="http://www.w3.org/2001/XMLSchema" xmlns:xs="http://www.w3.org/2001/XMLSchema" xmlns:p="http://schemas.microsoft.com/office/2006/metadata/properties" xmlns:ns2="f8e800c5-c33d-45f2-9426-ebcf4b72381d" xmlns:ns3="7c91c363-e8d6-49c6-884a-ea7656c83e4f" targetNamespace="http://schemas.microsoft.com/office/2006/metadata/properties" ma:root="true" ma:fieldsID="d5a98be351f8f533224f1069268be266" ns2:_="" ns3:_="">
    <xsd:import namespace="f8e800c5-c33d-45f2-9426-ebcf4b72381d"/>
    <xsd:import namespace="7c91c363-e8d6-49c6-884a-ea7656c83e4f"/>
    <xsd:element name="properties">
      <xsd:complexType>
        <xsd:sequence>
          <xsd:element name="documentManagement">
            <xsd:complexType>
              <xsd:all>
                <xsd:element ref="ns2:lcf76f155ced4ddcb4097134ff3c332f" minOccurs="0"/>
                <xsd:element ref="ns2:testingcolumn" minOccurs="0"/>
                <xsd:element ref="ns3:TaxCatchAll" minOccurs="0"/>
                <xsd:element ref="ns2:MediaServiceOCR"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800c5-c33d-45f2-9426-ebcf4b72381d" elementFormDefault="qualified">
    <xsd:import namespace="http://schemas.microsoft.com/office/2006/documentManagement/types"/>
    <xsd:import namespace="http://schemas.microsoft.com/office/infopath/2007/PartnerControls"/>
    <xsd:element name="lcf76f155ced4ddcb4097134ff3c332f" ma:index="8" nillable="true" ma:taxonomy="true" ma:internalName="lcf76f155ced4ddcb4097134ff3c332f" ma:taxonomyFieldName="MediaServiceImageTags" ma:displayName="Image Tags" ma:readOnly="false" ma:fieldId="{5cf76f15-5ced-4ddc-b409-7134ff3c332f}" ma:taxonomyMulti="true" ma:sspId="046b3295-d9ac-4334-9ea6-cebb094ad236" ma:termSetId="00000000-0000-0000-0000-000000000000" ma:anchorId="fba54fb3-c3e1-fe81-a776-ca4b69148c4d" ma:open="true" ma:isKeyword="false">
      <xsd:complexType>
        <xsd:sequence>
          <xsd:element ref="pc:Terms" minOccurs="0" maxOccurs="1"/>
        </xsd:sequence>
      </xsd:complexType>
    </xsd:element>
    <xsd:element name="testingcolumn" ma:index="9" nillable="true" ma:displayName="testing column" ma:default="1" ma:format="Dropdown" ma:internalName="testingcolumn">
      <xsd:simpleType>
        <xsd:restriction base="dms:Boolea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91c363-e8d6-49c6-884a-ea7656c83e4f"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34175382-9955-4901-8e22-abff5315e5b4}" ma:internalName="TaxCatchAll" ma:showField="CatchAllData" ma:web="7c91c363-e8d6-49c6-884a-ea7656c83e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e800c5-c33d-45f2-9426-ebcf4b72381d">
      <Terms xmlns="http://schemas.microsoft.com/office/infopath/2007/PartnerControls"/>
    </lcf76f155ced4ddcb4097134ff3c332f>
    <testingcolumn xmlns="f8e800c5-c33d-45f2-9426-ebcf4b72381d">true</testingcolumn>
    <TaxCatchAll xmlns="7c91c363-e8d6-49c6-884a-ea7656c83e4f" xsi:nil="true"/>
  </documentManagement>
</p:properties>
</file>

<file path=customXml/itemProps1.xml><?xml version="1.0" encoding="utf-8"?>
<ds:datastoreItem xmlns:ds="http://schemas.openxmlformats.org/officeDocument/2006/customXml" ds:itemID="{BFB72D1B-E1FA-4D82-B9CA-F2AC6F859490}">
  <ds:schemaRefs>
    <ds:schemaRef ds:uri="7c91c363-e8d6-49c6-884a-ea7656c83e4f"/>
    <ds:schemaRef ds:uri="f8e800c5-c33d-45f2-9426-ebcf4b7238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06BB505-0120-4AAE-9414-226234752CD4}">
  <ds:schemaRefs>
    <ds:schemaRef ds:uri="http://schemas.microsoft.com/sharepoint/v3/contenttype/forms"/>
  </ds:schemaRefs>
</ds:datastoreItem>
</file>

<file path=customXml/itemProps3.xml><?xml version="1.0" encoding="utf-8"?>
<ds:datastoreItem xmlns:ds="http://schemas.openxmlformats.org/officeDocument/2006/customXml" ds:itemID="{497F3BF0-B1AA-4BA2-A745-5C9FC5A73A68}">
  <ds:schemaRefs>
    <ds:schemaRef ds:uri="7c91c363-e8d6-49c6-884a-ea7656c83e4f"/>
    <ds:schemaRef ds:uri="f8e800c5-c33d-45f2-9426-ebcf4b72381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19</Slides>
  <Notes>18</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Forests Learning Slides Primary  </dc:title>
  <cp:revision>1</cp:revision>
  <dcterms:created xsi:type="dcterms:W3CDTF">2006-08-16T00:00:00Z</dcterms:created>
  <dcterms:modified xsi:type="dcterms:W3CDTF">2025-05-28T15:55:53Z</dcterms:modified>
  <dc:identifier>DAGlArRGMks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0x010100E72FF996A07C6945B6576F006578581F</vt:lpwstr>
  </property>
  <property fmtid="{D5CDD505-2E9C-101B-9397-08002B2CF9AE}" pid="3" name="MediaServiceImageTags">
    <vt:lpwstr/>
  </property>
</Properties>
</file>