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gif" ContentType="image/gif"/>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63" r:id="rId109"/>
    <p:sldId id="364" r:id="rId110"/>
    <p:sldId id="365" r:id="rId111"/>
    <p:sldId id="366" r:id="rId112"/>
    <p:sldId id="367" r:id="rId113"/>
    <p:sldId id="368" r:id="rId114"/>
    <p:sldId id="369" r:id="rId115"/>
    <p:sldId id="370" r:id="rId116"/>
    <p:sldId id="371" r:id="rId117"/>
    <p:sldId id="372" r:id="rId118"/>
    <p:sldId id="373" r:id="rId119"/>
    <p:sldId id="374" r:id="rId120"/>
    <p:sldId id="375" r:id="rId121"/>
    <p:sldId id="376" r:id="rId122"/>
    <p:sldId id="377" r:id="rId123"/>
    <p:sldId id="378" r:id="rId124"/>
    <p:sldId id="379" r:id="rId125"/>
    <p:sldId id="380" r:id="rId126"/>
    <p:sldId id="381" r:id="rId127"/>
    <p:sldId id="382" r:id="rId128"/>
    <p:sldId id="383" r:id="rId129"/>
    <p:sldId id="384" r:id="rId130"/>
    <p:sldId id="385" r:id="rId131"/>
    <p:sldId id="386" r:id="rId132"/>
    <p:sldId id="387" r:id="rId133"/>
    <p:sldId id="388" r:id="rId134"/>
    <p:sldId id="389" r:id="rId135"/>
    <p:sldId id="390" r:id="rId136"/>
    <p:sldId id="391" r:id="rId137"/>
    <p:sldId id="392" r:id="rId138"/>
    <p:sldId id="393" r:id="rId139"/>
    <p:sldId id="394" r:id="rId140"/>
  </p:sldIdLst>
  <p:sldSz cx="18288000" cy="10287000"/>
  <p:notesSz cx="6858000" cy="9144000"/>
  <p:embeddedFontLst>
    <p:embeddedFont>
      <p:font typeface="Bangers" panose="020B0604020202020204" charset="0"/>
      <p:regular r:id="rId141"/>
    </p:embeddedFont>
    <p:embeddedFont>
      <p:font typeface="Open Sans Light" panose="020B0604020202020204" charset="0"/>
      <p:regular r:id="rId142"/>
    </p:embeddedFont>
    <p:embeddedFont>
      <p:font typeface="Placard Next Bold" panose="020B0604020202020204" charset="0"/>
      <p:regular r:id="rId143"/>
    </p:embeddedFont>
    <p:embeddedFont>
      <p:font typeface="Rubik One" panose="020B0604020202020204" charset="-79"/>
      <p:regular r:id="rId144"/>
    </p:embeddedFont>
    <p:embeddedFont>
      <p:font typeface="Sauna Pro 5" panose="020B0604020202020204" charset="0"/>
      <p:regular r:id="rId145"/>
    </p:embeddedFont>
    <p:embeddedFont>
      <p:font typeface="Open Sans" panose="020B0604020202020204" charset="0"/>
      <p:regular r:id="rId146"/>
    </p:embeddedFont>
    <p:embeddedFont>
      <p:font typeface="Sauna Pro 3 Bold" panose="020B0604020202020204" charset="0"/>
      <p:regular r:id="rId147"/>
    </p:embeddedFont>
    <p:embeddedFont>
      <p:font typeface="Sauna Pro 3" panose="020B0604020202020204" charset="0"/>
      <p:regular r:id="rId148"/>
    </p:embeddedFont>
    <p:embeddedFont>
      <p:font typeface="Sauna Pro 2" panose="020B0604020202020204" charset="0"/>
      <p:regular r:id="rId149"/>
    </p:embeddedFont>
    <p:embeddedFont>
      <p:font typeface="Sauna Pro 1" panose="020B0604020202020204" charset="0"/>
      <p:regular r:id="rId150"/>
    </p:embeddedFont>
    <p:embeddedFont>
      <p:font typeface="Gagalin" panose="020B0604020202020204" charset="0"/>
      <p:regular r:id="rId151"/>
    </p:embeddedFont>
    <p:embeddedFont>
      <p:font typeface="Canva Sans Bold" panose="020B0604020202020204" charset="0"/>
      <p:regular r:id="rId152"/>
    </p:embeddedFont>
    <p:embeddedFont>
      <p:font typeface="Calibri" panose="020F0502020204030204" pitchFamily="34" charset="0"/>
      <p:regular r:id="rId153"/>
      <p:bold r:id="rId154"/>
      <p:italic r:id="rId155"/>
      <p:boldItalic r:id="rId156"/>
    </p:embeddedFont>
    <p:embeddedFont>
      <p:font typeface="Inter Bold" panose="020B0604020202020204" charset="0"/>
      <p:regular r:id="rId157"/>
    </p:embeddedFont>
    <p:embeddedFont>
      <p:font typeface="Sauna Pro 5 Bold" panose="020B0604020202020204" charset="0"/>
      <p:regular r:id="rId158"/>
    </p:embeddedFont>
    <p:embeddedFont>
      <p:font typeface="Sauna Pro 4" panose="020B0604020202020204" charset="0"/>
      <p:regular r:id="rId159"/>
    </p:embeddedFont>
    <p:embeddedFont>
      <p:font typeface="Sauna Pro 6" panose="020B0604020202020204" charset="0"/>
      <p:regular r:id="rId16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2" d="100"/>
          <a:sy n="42" d="100"/>
        </p:scale>
        <p:origin x="780" y="64"/>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font" Target="fonts/font14.fntdata"/><Relationship Id="rId159" Type="http://schemas.openxmlformats.org/officeDocument/2006/relationships/font" Target="fonts/font19.fntdata"/><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font" Target="fonts/font4.fntdata"/><Relationship Id="rId149" Type="http://schemas.openxmlformats.org/officeDocument/2006/relationships/font" Target="fonts/font9.fntdata"/><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font" Target="fonts/font20.fntdata"/><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font" Target="fonts/font10.fntdata"/><Relationship Id="rId155" Type="http://schemas.openxmlformats.org/officeDocument/2006/relationships/font" Target="fonts/font15.fntdata"/><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font" Target="fonts/font5.fntdata"/><Relationship Id="rId16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font" Target="fonts/font3.fntdata"/><Relationship Id="rId148" Type="http://schemas.openxmlformats.org/officeDocument/2006/relationships/font" Target="fonts/font8.fntdata"/><Relationship Id="rId151" Type="http://schemas.openxmlformats.org/officeDocument/2006/relationships/font" Target="fonts/font11.fntdata"/><Relationship Id="rId156" Type="http://schemas.openxmlformats.org/officeDocument/2006/relationships/font" Target="fonts/font16.fntdata"/><Relationship Id="rId16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font" Target="fonts/font1.fntdata"/><Relationship Id="rId146" Type="http://schemas.openxmlformats.org/officeDocument/2006/relationships/font" Target="fonts/font6.fntdata"/><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viewProps" Target="view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font" Target="fonts/font17.fntdata"/><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font" Target="fonts/font12.fntdata"/><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font" Target="fonts/font7.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font" Target="fonts/font2.fntdata"/><Relationship Id="rId163" Type="http://schemas.openxmlformats.org/officeDocument/2006/relationships/theme" Target="theme/theme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font" Target="fonts/font18.fntdata"/><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font" Target="fonts/font13.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10/10/2025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10/10/2025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10/10/2025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10/10/2025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10/10/2025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png"/><Relationship Id="rId7" Type="http://schemas.openxmlformats.org/officeDocument/2006/relationships/image" Target="../media/image6.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9.svg"/><Relationship Id="rId4" Type="http://schemas.openxmlformats.org/officeDocument/2006/relationships/image" Target="../media/image3.svg"/><Relationship Id="rId9"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100.xml.rels><?xml version="1.0" encoding="UTF-8" standalone="yes"?>
<Relationships xmlns="http://schemas.openxmlformats.org/package/2006/relationships"><Relationship Id="rId3" Type="http://schemas.openxmlformats.org/officeDocument/2006/relationships/image" Target="../media/image326.svg"/><Relationship Id="rId2" Type="http://schemas.openxmlformats.org/officeDocument/2006/relationships/image" Target="../media/image184.png"/><Relationship Id="rId1" Type="http://schemas.openxmlformats.org/officeDocument/2006/relationships/slideLayout" Target="../slideLayouts/slideLayout7.xml"/><Relationship Id="rId5" Type="http://schemas.openxmlformats.org/officeDocument/2006/relationships/image" Target="../media/image119.svg"/><Relationship Id="rId4" Type="http://schemas.openxmlformats.org/officeDocument/2006/relationships/image" Target="../media/image67.png"/></Relationships>
</file>

<file path=ppt/slides/_rels/slide101.xml.rels><?xml version="1.0" encoding="UTF-8" standalone="yes"?>
<Relationships xmlns="http://schemas.openxmlformats.org/package/2006/relationships"><Relationship Id="rId8" Type="http://schemas.openxmlformats.org/officeDocument/2006/relationships/image" Target="../media/image108.svg"/><Relationship Id="rId13" Type="http://schemas.openxmlformats.org/officeDocument/2006/relationships/image" Target="../media/image118.png"/><Relationship Id="rId3" Type="http://schemas.openxmlformats.org/officeDocument/2006/relationships/image" Target="../media/image59.png"/><Relationship Id="rId7" Type="http://schemas.openxmlformats.org/officeDocument/2006/relationships/image" Target="../media/image61.png"/><Relationship Id="rId12" Type="http://schemas.openxmlformats.org/officeDocument/2006/relationships/image" Target="../media/image324.svg"/><Relationship Id="rId2" Type="http://schemas.openxmlformats.org/officeDocument/2006/relationships/image" Target="../media/image58.png"/><Relationship Id="rId1" Type="http://schemas.openxmlformats.org/officeDocument/2006/relationships/slideLayout" Target="../slideLayouts/slideLayout7.xml"/><Relationship Id="rId6" Type="http://schemas.openxmlformats.org/officeDocument/2006/relationships/image" Target="../media/image328.svg"/><Relationship Id="rId11" Type="http://schemas.openxmlformats.org/officeDocument/2006/relationships/image" Target="../media/image183.png"/><Relationship Id="rId5" Type="http://schemas.openxmlformats.org/officeDocument/2006/relationships/image" Target="../media/image185.png"/><Relationship Id="rId10" Type="http://schemas.openxmlformats.org/officeDocument/2006/relationships/image" Target="../media/image135.svg"/><Relationship Id="rId4" Type="http://schemas.openxmlformats.org/officeDocument/2006/relationships/image" Target="../media/image104.svg"/><Relationship Id="rId9" Type="http://schemas.openxmlformats.org/officeDocument/2006/relationships/image" Target="../media/image76.png"/><Relationship Id="rId14" Type="http://schemas.openxmlformats.org/officeDocument/2006/relationships/image" Target="../media/image206.svg"/></Relationships>
</file>

<file path=ppt/slides/_rels/slide10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7.xml"/><Relationship Id="rId4" Type="http://schemas.openxmlformats.org/officeDocument/2006/relationships/image" Target="../media/image104.svg"/></Relationships>
</file>

<file path=ppt/slides/_rels/slide10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58.png"/><Relationship Id="rId1" Type="http://schemas.openxmlformats.org/officeDocument/2006/relationships/slideLayout" Target="../slideLayouts/slideLayout7.xml"/><Relationship Id="rId4" Type="http://schemas.openxmlformats.org/officeDocument/2006/relationships/image" Target="../media/image112.svg"/></Relationships>
</file>

<file path=ppt/slides/_rels/slide10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58.png"/><Relationship Id="rId1" Type="http://schemas.openxmlformats.org/officeDocument/2006/relationships/slideLayout" Target="../slideLayouts/slideLayout7.xml"/><Relationship Id="rId4" Type="http://schemas.openxmlformats.org/officeDocument/2006/relationships/image" Target="../media/image112.svg"/></Relationships>
</file>

<file path=ppt/slides/_rels/slide10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7.xml"/><Relationship Id="rId4" Type="http://schemas.openxmlformats.org/officeDocument/2006/relationships/image" Target="../media/image104.svg"/></Relationships>
</file>

<file path=ppt/slides/_rels/slide10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58.png"/><Relationship Id="rId1" Type="http://schemas.openxmlformats.org/officeDocument/2006/relationships/slideLayout" Target="../slideLayouts/slideLayout7.xml"/><Relationship Id="rId4" Type="http://schemas.openxmlformats.org/officeDocument/2006/relationships/image" Target="../media/image112.svg"/></Relationships>
</file>

<file path=ppt/slides/_rels/slide10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58.png"/><Relationship Id="rId1" Type="http://schemas.openxmlformats.org/officeDocument/2006/relationships/slideLayout" Target="../slideLayouts/slideLayout7.xml"/><Relationship Id="rId4" Type="http://schemas.openxmlformats.org/officeDocument/2006/relationships/image" Target="../media/image112.svg"/></Relationships>
</file>

<file path=ppt/slides/_rels/slide10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7.xml"/><Relationship Id="rId6" Type="http://schemas.openxmlformats.org/officeDocument/2006/relationships/image" Target="../media/image330.svg"/><Relationship Id="rId5" Type="http://schemas.openxmlformats.org/officeDocument/2006/relationships/image" Target="../media/image186.png"/><Relationship Id="rId4" Type="http://schemas.openxmlformats.org/officeDocument/2006/relationships/image" Target="../media/image104.svg"/></Relationships>
</file>

<file path=ppt/slides/_rels/slide10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58.png"/><Relationship Id="rId1" Type="http://schemas.openxmlformats.org/officeDocument/2006/relationships/slideLayout" Target="../slideLayouts/slideLayout7.xml"/><Relationship Id="rId6" Type="http://schemas.openxmlformats.org/officeDocument/2006/relationships/image" Target="../media/image332.svg"/><Relationship Id="rId5" Type="http://schemas.openxmlformats.org/officeDocument/2006/relationships/image" Target="../media/image187.png"/><Relationship Id="rId4" Type="http://schemas.openxmlformats.org/officeDocument/2006/relationships/image" Target="../media/image112.svg"/></Relationships>
</file>

<file path=ppt/slides/_rels/slide11.xml.rels><?xml version="1.0" encoding="UTF-8" standalone="yes"?>
<Relationships xmlns="http://schemas.openxmlformats.org/package/2006/relationships"><Relationship Id="rId3" Type="http://schemas.openxmlformats.org/officeDocument/2006/relationships/image" Target="../media/image71.svg"/><Relationship Id="rId2" Type="http://schemas.openxmlformats.org/officeDocument/2006/relationships/image" Target="../media/image40.png"/><Relationship Id="rId1" Type="http://schemas.openxmlformats.org/officeDocument/2006/relationships/slideLayout" Target="../slideLayouts/slideLayout7.xml"/><Relationship Id="rId4" Type="http://schemas.openxmlformats.org/officeDocument/2006/relationships/image" Target="../media/image41.gif"/></Relationships>
</file>

<file path=ppt/slides/_rels/slide11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58.png"/><Relationship Id="rId1" Type="http://schemas.openxmlformats.org/officeDocument/2006/relationships/slideLayout" Target="../slideLayouts/slideLayout7.xml"/><Relationship Id="rId6" Type="http://schemas.openxmlformats.org/officeDocument/2006/relationships/image" Target="../media/image332.svg"/><Relationship Id="rId5" Type="http://schemas.openxmlformats.org/officeDocument/2006/relationships/image" Target="../media/image187.png"/><Relationship Id="rId4" Type="http://schemas.openxmlformats.org/officeDocument/2006/relationships/image" Target="../media/image112.svg"/></Relationships>
</file>

<file path=ppt/slides/_rels/slide111.xml.rels><?xml version="1.0" encoding="UTF-8" standalone="yes"?>
<Relationships xmlns="http://schemas.openxmlformats.org/package/2006/relationships"><Relationship Id="rId8" Type="http://schemas.openxmlformats.org/officeDocument/2006/relationships/image" Target="../media/image76.png"/><Relationship Id="rId13" Type="http://schemas.openxmlformats.org/officeDocument/2006/relationships/image" Target="../media/image119.svg"/><Relationship Id="rId3" Type="http://schemas.openxmlformats.org/officeDocument/2006/relationships/image" Target="../media/image334.svg"/><Relationship Id="rId7" Type="http://schemas.openxmlformats.org/officeDocument/2006/relationships/image" Target="../media/image338.svg"/><Relationship Id="rId12" Type="http://schemas.openxmlformats.org/officeDocument/2006/relationships/image" Target="../media/image67.png"/><Relationship Id="rId2" Type="http://schemas.openxmlformats.org/officeDocument/2006/relationships/image" Target="../media/image188.png"/><Relationship Id="rId1" Type="http://schemas.openxmlformats.org/officeDocument/2006/relationships/slideLayout" Target="../slideLayouts/slideLayout7.xml"/><Relationship Id="rId6" Type="http://schemas.openxmlformats.org/officeDocument/2006/relationships/image" Target="../media/image190.png"/><Relationship Id="rId11" Type="http://schemas.openxmlformats.org/officeDocument/2006/relationships/image" Target="../media/image324.svg"/><Relationship Id="rId5" Type="http://schemas.openxmlformats.org/officeDocument/2006/relationships/image" Target="../media/image336.svg"/><Relationship Id="rId15" Type="http://schemas.openxmlformats.org/officeDocument/2006/relationships/image" Target="../media/image340.svg"/><Relationship Id="rId10" Type="http://schemas.openxmlformats.org/officeDocument/2006/relationships/image" Target="../media/image183.png"/><Relationship Id="rId4" Type="http://schemas.openxmlformats.org/officeDocument/2006/relationships/image" Target="../media/image189.png"/><Relationship Id="rId9" Type="http://schemas.openxmlformats.org/officeDocument/2006/relationships/image" Target="../media/image135.svg"/><Relationship Id="rId14" Type="http://schemas.openxmlformats.org/officeDocument/2006/relationships/image" Target="../media/image191.png"/></Relationships>
</file>

<file path=ppt/slides/_rels/slide112.xml.rels><?xml version="1.0" encoding="UTF-8" standalone="yes"?>
<Relationships xmlns="http://schemas.openxmlformats.org/package/2006/relationships"><Relationship Id="rId8" Type="http://schemas.openxmlformats.org/officeDocument/2006/relationships/image" Target="../media/image189.png"/><Relationship Id="rId3" Type="http://schemas.openxmlformats.org/officeDocument/2006/relationships/image" Target="../media/image338.svg"/><Relationship Id="rId7" Type="http://schemas.openxmlformats.org/officeDocument/2006/relationships/image" Target="../media/image342.svg"/><Relationship Id="rId2" Type="http://schemas.openxmlformats.org/officeDocument/2006/relationships/image" Target="../media/image190.png"/><Relationship Id="rId1" Type="http://schemas.openxmlformats.org/officeDocument/2006/relationships/slideLayout" Target="../slideLayouts/slideLayout7.xml"/><Relationship Id="rId6" Type="http://schemas.openxmlformats.org/officeDocument/2006/relationships/image" Target="../media/image192.png"/><Relationship Id="rId11" Type="http://schemas.openxmlformats.org/officeDocument/2006/relationships/image" Target="../media/image334.svg"/><Relationship Id="rId5" Type="http://schemas.openxmlformats.org/officeDocument/2006/relationships/image" Target="../media/image119.svg"/><Relationship Id="rId10" Type="http://schemas.openxmlformats.org/officeDocument/2006/relationships/image" Target="../media/image188.png"/><Relationship Id="rId4" Type="http://schemas.openxmlformats.org/officeDocument/2006/relationships/image" Target="../media/image67.png"/><Relationship Id="rId9" Type="http://schemas.openxmlformats.org/officeDocument/2006/relationships/image" Target="../media/image336.svg"/></Relationships>
</file>

<file path=ppt/slides/_rels/slide113.xml.rels><?xml version="1.0" encoding="UTF-8" standalone="yes"?>
<Relationships xmlns="http://schemas.openxmlformats.org/package/2006/relationships"><Relationship Id="rId3" Type="http://schemas.openxmlformats.org/officeDocument/2006/relationships/image" Target="../media/image135.svg"/><Relationship Id="rId7" Type="http://schemas.openxmlformats.org/officeDocument/2006/relationships/image" Target="../media/image139.svg"/><Relationship Id="rId2" Type="http://schemas.openxmlformats.org/officeDocument/2006/relationships/image" Target="../media/image76.png"/><Relationship Id="rId1" Type="http://schemas.openxmlformats.org/officeDocument/2006/relationships/slideLayout" Target="../slideLayouts/slideLayout7.xml"/><Relationship Id="rId6" Type="http://schemas.openxmlformats.org/officeDocument/2006/relationships/image" Target="../media/image78.png"/><Relationship Id="rId5" Type="http://schemas.openxmlformats.org/officeDocument/2006/relationships/image" Target="../media/image344.svg"/><Relationship Id="rId4" Type="http://schemas.openxmlformats.org/officeDocument/2006/relationships/image" Target="../media/image193.png"/></Relationships>
</file>

<file path=ppt/slides/_rels/slide114.xml.rels><?xml version="1.0" encoding="UTF-8" standalone="yes"?>
<Relationships xmlns="http://schemas.openxmlformats.org/package/2006/relationships"><Relationship Id="rId8" Type="http://schemas.openxmlformats.org/officeDocument/2006/relationships/image" Target="../media/image197.png"/><Relationship Id="rId3" Type="http://schemas.openxmlformats.org/officeDocument/2006/relationships/image" Target="../media/image346.svg"/><Relationship Id="rId7" Type="http://schemas.openxmlformats.org/officeDocument/2006/relationships/image" Target="../media/image350.svg"/><Relationship Id="rId2" Type="http://schemas.openxmlformats.org/officeDocument/2006/relationships/image" Target="../media/image194.png"/><Relationship Id="rId1" Type="http://schemas.openxmlformats.org/officeDocument/2006/relationships/slideLayout" Target="../slideLayouts/slideLayout7.xml"/><Relationship Id="rId6" Type="http://schemas.openxmlformats.org/officeDocument/2006/relationships/image" Target="../media/image196.png"/><Relationship Id="rId5" Type="http://schemas.openxmlformats.org/officeDocument/2006/relationships/image" Target="../media/image348.svg"/><Relationship Id="rId4" Type="http://schemas.openxmlformats.org/officeDocument/2006/relationships/image" Target="../media/image195.png"/><Relationship Id="rId9" Type="http://schemas.openxmlformats.org/officeDocument/2006/relationships/image" Target="../media/image352.svg"/></Relationships>
</file>

<file path=ppt/slides/_rels/slide115.xml.rels><?xml version="1.0" encoding="UTF-8" standalone="yes"?>
<Relationships xmlns="http://schemas.openxmlformats.org/package/2006/relationships"><Relationship Id="rId3" Type="http://schemas.openxmlformats.org/officeDocument/2006/relationships/image" Target="../media/image199.png"/><Relationship Id="rId2" Type="http://schemas.openxmlformats.org/officeDocument/2006/relationships/image" Target="../media/image198.png"/><Relationship Id="rId1" Type="http://schemas.openxmlformats.org/officeDocument/2006/relationships/slideLayout" Target="../slideLayouts/slideLayout7.xml"/><Relationship Id="rId4" Type="http://schemas.openxmlformats.org/officeDocument/2006/relationships/image" Target="../media/image355.svg"/></Relationships>
</file>

<file path=ppt/slides/_rels/slide116.xml.rels><?xml version="1.0" encoding="UTF-8" standalone="yes"?>
<Relationships xmlns="http://schemas.openxmlformats.org/package/2006/relationships"><Relationship Id="rId8" Type="http://schemas.openxmlformats.org/officeDocument/2006/relationships/image" Target="../media/image359.svg"/><Relationship Id="rId3" Type="http://schemas.openxmlformats.org/officeDocument/2006/relationships/image" Target="../media/image297.svg"/><Relationship Id="rId7" Type="http://schemas.openxmlformats.org/officeDocument/2006/relationships/image" Target="../media/image201.png"/><Relationship Id="rId12" Type="http://schemas.openxmlformats.org/officeDocument/2006/relationships/image" Target="../media/image204.svg"/><Relationship Id="rId2" Type="http://schemas.openxmlformats.org/officeDocument/2006/relationships/image" Target="../media/image167.png"/><Relationship Id="rId1" Type="http://schemas.openxmlformats.org/officeDocument/2006/relationships/slideLayout" Target="../slideLayouts/slideLayout7.xml"/><Relationship Id="rId6" Type="http://schemas.openxmlformats.org/officeDocument/2006/relationships/image" Target="../media/image169.png"/><Relationship Id="rId11" Type="http://schemas.openxmlformats.org/officeDocument/2006/relationships/image" Target="../media/image117.png"/><Relationship Id="rId5" Type="http://schemas.openxmlformats.org/officeDocument/2006/relationships/image" Target="../media/image357.svg"/><Relationship Id="rId10" Type="http://schemas.openxmlformats.org/officeDocument/2006/relationships/image" Target="../media/image135.svg"/><Relationship Id="rId4" Type="http://schemas.openxmlformats.org/officeDocument/2006/relationships/image" Target="../media/image200.png"/><Relationship Id="rId9" Type="http://schemas.openxmlformats.org/officeDocument/2006/relationships/image" Target="../media/image76.png"/></Relationships>
</file>

<file path=ppt/slides/_rels/slide117.xml.rels><?xml version="1.0" encoding="UTF-8" standalone="yes"?>
<Relationships xmlns="http://schemas.openxmlformats.org/package/2006/relationships"><Relationship Id="rId3" Type="http://schemas.openxmlformats.org/officeDocument/2006/relationships/image" Target="../media/image171.png"/><Relationship Id="rId2" Type="http://schemas.openxmlformats.org/officeDocument/2006/relationships/image" Target="../media/image202.png"/><Relationship Id="rId1" Type="http://schemas.openxmlformats.org/officeDocument/2006/relationships/slideLayout" Target="../slideLayouts/slideLayout7.xml"/><Relationship Id="rId4" Type="http://schemas.openxmlformats.org/officeDocument/2006/relationships/image" Target="../media/image203.png"/></Relationships>
</file>

<file path=ppt/slides/_rels/slide11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png"/><Relationship Id="rId7" Type="http://schemas.openxmlformats.org/officeDocument/2006/relationships/image" Target="../media/image6.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363.svg"/><Relationship Id="rId4" Type="http://schemas.openxmlformats.org/officeDocument/2006/relationships/image" Target="../media/image3.svg"/><Relationship Id="rId9" Type="http://schemas.openxmlformats.org/officeDocument/2006/relationships/image" Target="../media/image204.png"/></Relationships>
</file>

<file path=ppt/slides/_rels/slide119.xml.rels><?xml version="1.0" encoding="UTF-8" standalone="yes"?>
<Relationships xmlns="http://schemas.openxmlformats.org/package/2006/relationships"><Relationship Id="rId8" Type="http://schemas.openxmlformats.org/officeDocument/2006/relationships/image" Target="../media/image207.png"/><Relationship Id="rId3" Type="http://schemas.openxmlformats.org/officeDocument/2006/relationships/image" Target="../media/image365.svg"/><Relationship Id="rId7" Type="http://schemas.openxmlformats.org/officeDocument/2006/relationships/image" Target="../media/image135.svg"/><Relationship Id="rId2" Type="http://schemas.openxmlformats.org/officeDocument/2006/relationships/image" Target="../media/image205.png"/><Relationship Id="rId1" Type="http://schemas.openxmlformats.org/officeDocument/2006/relationships/slideLayout" Target="../slideLayouts/slideLayout7.xml"/><Relationship Id="rId6" Type="http://schemas.openxmlformats.org/officeDocument/2006/relationships/image" Target="../media/image76.png"/><Relationship Id="rId5" Type="http://schemas.openxmlformats.org/officeDocument/2006/relationships/image" Target="../media/image367.svg"/><Relationship Id="rId4" Type="http://schemas.openxmlformats.org/officeDocument/2006/relationships/image" Target="../media/image206.png"/><Relationship Id="rId9" Type="http://schemas.openxmlformats.org/officeDocument/2006/relationships/image" Target="../media/image369.svg"/></Relationships>
</file>

<file path=ppt/slides/_rels/slide12.xml.rels><?xml version="1.0" encoding="UTF-8" standalone="yes"?>
<Relationships xmlns="http://schemas.openxmlformats.org/package/2006/relationships"><Relationship Id="rId3" Type="http://schemas.openxmlformats.org/officeDocument/2006/relationships/image" Target="../media/image74.svg"/><Relationship Id="rId2" Type="http://schemas.openxmlformats.org/officeDocument/2006/relationships/image" Target="../media/image42.png"/><Relationship Id="rId1" Type="http://schemas.openxmlformats.org/officeDocument/2006/relationships/slideLayout" Target="../slideLayouts/slideLayout7.xml"/><Relationship Id="rId4" Type="http://schemas.openxmlformats.org/officeDocument/2006/relationships/image" Target="../media/image41.gif"/></Relationships>
</file>

<file path=ppt/slides/_rels/slide120.xml.rels><?xml version="1.0" encoding="UTF-8" standalone="yes"?>
<Relationships xmlns="http://schemas.openxmlformats.org/package/2006/relationships"><Relationship Id="rId3" Type="http://schemas.openxmlformats.org/officeDocument/2006/relationships/image" Target="../media/image308.svg"/><Relationship Id="rId2" Type="http://schemas.openxmlformats.org/officeDocument/2006/relationships/image" Target="../media/image174.png"/><Relationship Id="rId1" Type="http://schemas.openxmlformats.org/officeDocument/2006/relationships/slideLayout" Target="../slideLayouts/slideLayout7.xml"/><Relationship Id="rId5" Type="http://schemas.openxmlformats.org/officeDocument/2006/relationships/image" Target="../media/image371.svg"/><Relationship Id="rId4" Type="http://schemas.openxmlformats.org/officeDocument/2006/relationships/image" Target="../media/image208.png"/></Relationships>
</file>

<file path=ppt/slides/_rels/slide121.xml.rels><?xml version="1.0" encoding="UTF-8" standalone="yes"?>
<Relationships xmlns="http://schemas.openxmlformats.org/package/2006/relationships"><Relationship Id="rId8" Type="http://schemas.openxmlformats.org/officeDocument/2006/relationships/image" Target="../media/image210.png"/><Relationship Id="rId3" Type="http://schemas.openxmlformats.org/officeDocument/2006/relationships/image" Target="../media/image373.svg"/><Relationship Id="rId7" Type="http://schemas.openxmlformats.org/officeDocument/2006/relationships/image" Target="../media/image119.svg"/><Relationship Id="rId2" Type="http://schemas.openxmlformats.org/officeDocument/2006/relationships/image" Target="../media/image209.png"/><Relationship Id="rId1" Type="http://schemas.openxmlformats.org/officeDocument/2006/relationships/slideLayout" Target="../slideLayouts/slideLayout7.xml"/><Relationship Id="rId6" Type="http://schemas.openxmlformats.org/officeDocument/2006/relationships/image" Target="../media/image67.png"/><Relationship Id="rId5" Type="http://schemas.openxmlformats.org/officeDocument/2006/relationships/image" Target="../media/image135.svg"/><Relationship Id="rId4" Type="http://schemas.openxmlformats.org/officeDocument/2006/relationships/image" Target="../media/image76.png"/><Relationship Id="rId9" Type="http://schemas.openxmlformats.org/officeDocument/2006/relationships/image" Target="../media/image375.svg"/></Relationships>
</file>

<file path=ppt/slides/_rels/slide122.xml.rels><?xml version="1.0" encoding="UTF-8" standalone="yes"?>
<Relationships xmlns="http://schemas.openxmlformats.org/package/2006/relationships"><Relationship Id="rId3" Type="http://schemas.openxmlformats.org/officeDocument/2006/relationships/image" Target="../media/image373.svg"/><Relationship Id="rId2" Type="http://schemas.openxmlformats.org/officeDocument/2006/relationships/image" Target="../media/image209.png"/><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3" Type="http://schemas.openxmlformats.org/officeDocument/2006/relationships/image" Target="../media/image373.svg"/><Relationship Id="rId2" Type="http://schemas.openxmlformats.org/officeDocument/2006/relationships/image" Target="../media/image209.png"/><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3" Type="http://schemas.openxmlformats.org/officeDocument/2006/relationships/image" Target="../media/image373.svg"/><Relationship Id="rId2" Type="http://schemas.openxmlformats.org/officeDocument/2006/relationships/image" Target="../media/image209.png"/><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3" Type="http://schemas.openxmlformats.org/officeDocument/2006/relationships/image" Target="../media/image373.svg"/><Relationship Id="rId2" Type="http://schemas.openxmlformats.org/officeDocument/2006/relationships/image" Target="../media/image209.png"/><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8" Type="http://schemas.openxmlformats.org/officeDocument/2006/relationships/hyperlink" Target="https://vimeo.com/1126001803?share=copy" TargetMode="External"/><Relationship Id="rId3" Type="http://schemas.openxmlformats.org/officeDocument/2006/relationships/image" Target="../media/image76.png"/><Relationship Id="rId7" Type="http://schemas.openxmlformats.org/officeDocument/2006/relationships/hyperlink" Target="https://www.respectme.org.uk/resources-abw-25/" TargetMode="External"/><Relationship Id="rId2" Type="http://schemas.openxmlformats.org/officeDocument/2006/relationships/image" Target="../media/image47.png"/><Relationship Id="rId1" Type="http://schemas.openxmlformats.org/officeDocument/2006/relationships/slideLayout" Target="../slideLayouts/slideLayout7.xml"/><Relationship Id="rId6" Type="http://schemas.openxmlformats.org/officeDocument/2006/relationships/image" Target="../media/image293.svg"/><Relationship Id="rId5" Type="http://schemas.openxmlformats.org/officeDocument/2006/relationships/image" Target="../media/image165.png"/><Relationship Id="rId10" Type="http://schemas.openxmlformats.org/officeDocument/2006/relationships/image" Target="../media/image93.svg"/><Relationship Id="rId4" Type="http://schemas.openxmlformats.org/officeDocument/2006/relationships/image" Target="../media/image135.svg"/><Relationship Id="rId9" Type="http://schemas.openxmlformats.org/officeDocument/2006/relationships/image" Target="../media/image53.png"/></Relationships>
</file>

<file path=ppt/slides/_rels/slide127.xml.rels><?xml version="1.0" encoding="UTF-8" standalone="yes"?>
<Relationships xmlns="http://schemas.openxmlformats.org/package/2006/relationships"><Relationship Id="rId3" Type="http://schemas.openxmlformats.org/officeDocument/2006/relationships/image" Target="../media/image308.svg"/><Relationship Id="rId2" Type="http://schemas.openxmlformats.org/officeDocument/2006/relationships/image" Target="../media/image174.png"/><Relationship Id="rId1" Type="http://schemas.openxmlformats.org/officeDocument/2006/relationships/slideLayout" Target="../slideLayouts/slideLayout7.xml"/><Relationship Id="rId5" Type="http://schemas.openxmlformats.org/officeDocument/2006/relationships/image" Target="../media/image119.svg"/><Relationship Id="rId4" Type="http://schemas.openxmlformats.org/officeDocument/2006/relationships/image" Target="../media/image67.png"/></Relationships>
</file>

<file path=ppt/slides/_rels/slide128.xml.rels><?xml version="1.0" encoding="UTF-8" standalone="yes"?>
<Relationships xmlns="http://schemas.openxmlformats.org/package/2006/relationships"><Relationship Id="rId8" Type="http://schemas.openxmlformats.org/officeDocument/2006/relationships/image" Target="../media/image108.svg"/><Relationship Id="rId13" Type="http://schemas.openxmlformats.org/officeDocument/2006/relationships/image" Target="../media/image118.png"/><Relationship Id="rId3" Type="http://schemas.openxmlformats.org/officeDocument/2006/relationships/image" Target="../media/image59.png"/><Relationship Id="rId7" Type="http://schemas.openxmlformats.org/officeDocument/2006/relationships/image" Target="../media/image61.png"/><Relationship Id="rId12" Type="http://schemas.openxmlformats.org/officeDocument/2006/relationships/image" Target="../media/image293.svg"/><Relationship Id="rId2" Type="http://schemas.openxmlformats.org/officeDocument/2006/relationships/image" Target="../media/image58.png"/><Relationship Id="rId1" Type="http://schemas.openxmlformats.org/officeDocument/2006/relationships/slideLayout" Target="../slideLayouts/slideLayout7.xml"/><Relationship Id="rId6" Type="http://schemas.openxmlformats.org/officeDocument/2006/relationships/image" Target="../media/image377.svg"/><Relationship Id="rId11" Type="http://schemas.openxmlformats.org/officeDocument/2006/relationships/image" Target="../media/image165.png"/><Relationship Id="rId5" Type="http://schemas.openxmlformats.org/officeDocument/2006/relationships/image" Target="../media/image211.png"/><Relationship Id="rId10" Type="http://schemas.openxmlformats.org/officeDocument/2006/relationships/image" Target="../media/image135.svg"/><Relationship Id="rId4" Type="http://schemas.openxmlformats.org/officeDocument/2006/relationships/image" Target="../media/image104.svg"/><Relationship Id="rId9" Type="http://schemas.openxmlformats.org/officeDocument/2006/relationships/image" Target="../media/image76.png"/><Relationship Id="rId14" Type="http://schemas.openxmlformats.org/officeDocument/2006/relationships/image" Target="../media/image206.svg"/></Relationships>
</file>

<file path=ppt/slides/_rels/slide12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7.xml"/><Relationship Id="rId6" Type="http://schemas.openxmlformats.org/officeDocument/2006/relationships/image" Target="../media/image379.svg"/><Relationship Id="rId5" Type="http://schemas.openxmlformats.org/officeDocument/2006/relationships/image" Target="../media/image212.png"/><Relationship Id="rId4" Type="http://schemas.openxmlformats.org/officeDocument/2006/relationships/image" Target="../media/image104.svg"/></Relationships>
</file>

<file path=ppt/slides/_rels/slide13.xml.rels><?xml version="1.0" encoding="UTF-8" standalone="yes"?>
<Relationships xmlns="http://schemas.openxmlformats.org/package/2006/relationships"><Relationship Id="rId8" Type="http://schemas.openxmlformats.org/officeDocument/2006/relationships/image" Target="../media/image81.svg"/><Relationship Id="rId3" Type="http://schemas.openxmlformats.org/officeDocument/2006/relationships/image" Target="../media/image76.svg"/><Relationship Id="rId7" Type="http://schemas.openxmlformats.org/officeDocument/2006/relationships/image" Target="../media/image46.png"/><Relationship Id="rId2" Type="http://schemas.openxmlformats.org/officeDocument/2006/relationships/image" Target="../media/image43.png"/><Relationship Id="rId1" Type="http://schemas.openxmlformats.org/officeDocument/2006/relationships/slideLayout" Target="../slideLayouts/slideLayout7.xml"/><Relationship Id="rId6" Type="http://schemas.openxmlformats.org/officeDocument/2006/relationships/image" Target="../media/image79.svg"/><Relationship Id="rId5" Type="http://schemas.openxmlformats.org/officeDocument/2006/relationships/image" Target="../media/image45.png"/><Relationship Id="rId4" Type="http://schemas.openxmlformats.org/officeDocument/2006/relationships/image" Target="../media/image44.jpeg"/></Relationships>
</file>

<file path=ppt/slides/_rels/slide13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58.png"/><Relationship Id="rId1" Type="http://schemas.openxmlformats.org/officeDocument/2006/relationships/slideLayout" Target="../slideLayouts/slideLayout7.xml"/><Relationship Id="rId6" Type="http://schemas.openxmlformats.org/officeDocument/2006/relationships/image" Target="../media/image112.svg"/><Relationship Id="rId5" Type="http://schemas.openxmlformats.org/officeDocument/2006/relationships/image" Target="../media/image63.png"/><Relationship Id="rId4" Type="http://schemas.openxmlformats.org/officeDocument/2006/relationships/image" Target="../media/image110.svg"/></Relationships>
</file>

<file path=ppt/slides/_rels/slide13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58.png"/><Relationship Id="rId1" Type="http://schemas.openxmlformats.org/officeDocument/2006/relationships/slideLayout" Target="../slideLayouts/slideLayout7.xml"/><Relationship Id="rId4" Type="http://schemas.openxmlformats.org/officeDocument/2006/relationships/image" Target="../media/image112.svg"/></Relationships>
</file>

<file path=ppt/slides/_rels/slide132.xml.rels><?xml version="1.0" encoding="UTF-8" standalone="yes"?>
<Relationships xmlns="http://schemas.openxmlformats.org/package/2006/relationships"><Relationship Id="rId8" Type="http://schemas.openxmlformats.org/officeDocument/2006/relationships/image" Target="../media/image216.png"/><Relationship Id="rId3" Type="http://schemas.openxmlformats.org/officeDocument/2006/relationships/image" Target="../media/image381.svg"/><Relationship Id="rId7" Type="http://schemas.openxmlformats.org/officeDocument/2006/relationships/image" Target="../media/image385.svg"/><Relationship Id="rId2" Type="http://schemas.openxmlformats.org/officeDocument/2006/relationships/image" Target="../media/image213.png"/><Relationship Id="rId1" Type="http://schemas.openxmlformats.org/officeDocument/2006/relationships/slideLayout" Target="../slideLayouts/slideLayout7.xml"/><Relationship Id="rId6" Type="http://schemas.openxmlformats.org/officeDocument/2006/relationships/image" Target="../media/image215.png"/><Relationship Id="rId5" Type="http://schemas.openxmlformats.org/officeDocument/2006/relationships/image" Target="../media/image383.svg"/><Relationship Id="rId4" Type="http://schemas.openxmlformats.org/officeDocument/2006/relationships/image" Target="../media/image214.png"/><Relationship Id="rId9" Type="http://schemas.openxmlformats.org/officeDocument/2006/relationships/image" Target="../media/image387.svg"/></Relationships>
</file>

<file path=ppt/slides/_rels/slide133.xml.rels><?xml version="1.0" encoding="UTF-8" standalone="yes"?>
<Relationships xmlns="http://schemas.openxmlformats.org/package/2006/relationships"><Relationship Id="rId8" Type="http://schemas.openxmlformats.org/officeDocument/2006/relationships/image" Target="../media/image217.png"/><Relationship Id="rId3" Type="http://schemas.openxmlformats.org/officeDocument/2006/relationships/image" Target="../media/image135.svg"/><Relationship Id="rId7" Type="http://schemas.openxmlformats.org/officeDocument/2006/relationships/image" Target="../media/image119.svg"/><Relationship Id="rId2" Type="http://schemas.openxmlformats.org/officeDocument/2006/relationships/image" Target="../media/image76.png"/><Relationship Id="rId1" Type="http://schemas.openxmlformats.org/officeDocument/2006/relationships/slideLayout" Target="../slideLayouts/slideLayout7.xml"/><Relationship Id="rId6" Type="http://schemas.openxmlformats.org/officeDocument/2006/relationships/image" Target="../media/image67.png"/><Relationship Id="rId5" Type="http://schemas.openxmlformats.org/officeDocument/2006/relationships/image" Target="../media/image86.svg"/><Relationship Id="rId10" Type="http://schemas.openxmlformats.org/officeDocument/2006/relationships/image" Target="../media/image218.png"/><Relationship Id="rId4" Type="http://schemas.openxmlformats.org/officeDocument/2006/relationships/image" Target="../media/image49.png"/><Relationship Id="rId9" Type="http://schemas.openxmlformats.org/officeDocument/2006/relationships/image" Target="../media/image389.svg"/></Relationships>
</file>

<file path=ppt/slides/_rels/slide134.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392.svg"/><Relationship Id="rId7" Type="http://schemas.openxmlformats.org/officeDocument/2006/relationships/image" Target="../media/image396.svg"/><Relationship Id="rId2" Type="http://schemas.openxmlformats.org/officeDocument/2006/relationships/image" Target="../media/image219.png"/><Relationship Id="rId1" Type="http://schemas.openxmlformats.org/officeDocument/2006/relationships/slideLayout" Target="../slideLayouts/slideLayout7.xml"/><Relationship Id="rId6" Type="http://schemas.openxmlformats.org/officeDocument/2006/relationships/image" Target="../media/image221.png"/><Relationship Id="rId11" Type="http://schemas.openxmlformats.org/officeDocument/2006/relationships/image" Target="../media/image398.svg"/><Relationship Id="rId5" Type="http://schemas.openxmlformats.org/officeDocument/2006/relationships/image" Target="../media/image394.svg"/><Relationship Id="rId10" Type="http://schemas.openxmlformats.org/officeDocument/2006/relationships/image" Target="../media/image222.png"/><Relationship Id="rId4" Type="http://schemas.openxmlformats.org/officeDocument/2006/relationships/image" Target="../media/image220.png"/><Relationship Id="rId9" Type="http://schemas.openxmlformats.org/officeDocument/2006/relationships/image" Target="../media/image119.svg"/></Relationships>
</file>

<file path=ppt/slides/_rels/slide135.xml.rels><?xml version="1.0" encoding="UTF-8" standalone="yes"?>
<Relationships xmlns="http://schemas.openxmlformats.org/package/2006/relationships"><Relationship Id="rId3" Type="http://schemas.openxmlformats.org/officeDocument/2006/relationships/image" Target="../media/image119.svg"/><Relationship Id="rId2" Type="http://schemas.openxmlformats.org/officeDocument/2006/relationships/image" Target="../media/image67.png"/><Relationship Id="rId1" Type="http://schemas.openxmlformats.org/officeDocument/2006/relationships/slideLayout" Target="../slideLayouts/slideLayout7.xml"/><Relationship Id="rId4" Type="http://schemas.openxmlformats.org/officeDocument/2006/relationships/image" Target="../media/image223.png"/></Relationships>
</file>

<file path=ppt/slides/_rels/slide136.xml.rels><?xml version="1.0" encoding="UTF-8" standalone="yes"?>
<Relationships xmlns="http://schemas.openxmlformats.org/package/2006/relationships"><Relationship Id="rId8" Type="http://schemas.openxmlformats.org/officeDocument/2006/relationships/image" Target="../media/image224.png"/><Relationship Id="rId3" Type="http://schemas.openxmlformats.org/officeDocument/2006/relationships/image" Target="../media/image392.svg"/><Relationship Id="rId7" Type="http://schemas.openxmlformats.org/officeDocument/2006/relationships/image" Target="../media/image396.svg"/><Relationship Id="rId2" Type="http://schemas.openxmlformats.org/officeDocument/2006/relationships/image" Target="../media/image219.png"/><Relationship Id="rId1" Type="http://schemas.openxmlformats.org/officeDocument/2006/relationships/slideLayout" Target="../slideLayouts/slideLayout7.xml"/><Relationship Id="rId6" Type="http://schemas.openxmlformats.org/officeDocument/2006/relationships/image" Target="../media/image221.png"/><Relationship Id="rId5" Type="http://schemas.openxmlformats.org/officeDocument/2006/relationships/image" Target="../media/image394.svg"/><Relationship Id="rId4" Type="http://schemas.openxmlformats.org/officeDocument/2006/relationships/image" Target="../media/image220.png"/><Relationship Id="rId9" Type="http://schemas.openxmlformats.org/officeDocument/2006/relationships/image" Target="../media/image401.svg"/></Relationships>
</file>

<file path=ppt/slides/_rels/slide137.xml.rels><?xml version="1.0" encoding="UTF-8" standalone="yes"?>
<Relationships xmlns="http://schemas.openxmlformats.org/package/2006/relationships"><Relationship Id="rId3" Type="http://schemas.openxmlformats.org/officeDocument/2006/relationships/image" Target="../media/image171.png"/><Relationship Id="rId2" Type="http://schemas.openxmlformats.org/officeDocument/2006/relationships/image" Target="../media/image225.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38.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68.svg"/><Relationship Id="rId7" Type="http://schemas.openxmlformats.org/officeDocument/2006/relationships/image" Target="../media/image135.svg"/><Relationship Id="rId2" Type="http://schemas.openxmlformats.org/officeDocument/2006/relationships/image" Target="../media/image38.png"/><Relationship Id="rId1" Type="http://schemas.openxmlformats.org/officeDocument/2006/relationships/slideLayout" Target="../slideLayouts/slideLayout7.xml"/><Relationship Id="rId6" Type="http://schemas.openxmlformats.org/officeDocument/2006/relationships/image" Target="../media/image76.png"/><Relationship Id="rId5" Type="http://schemas.openxmlformats.org/officeDocument/2006/relationships/image" Target="../media/image404.svg"/><Relationship Id="rId4" Type="http://schemas.openxmlformats.org/officeDocument/2006/relationships/image" Target="../media/image226.png"/><Relationship Id="rId9" Type="http://schemas.openxmlformats.org/officeDocument/2006/relationships/image" Target="../media/image204.svg"/></Relationships>
</file>

<file path=ppt/slides/_rels/slide139.xml.rels><?xml version="1.0" encoding="UTF-8" standalone="yes"?>
<Relationships xmlns="http://schemas.openxmlformats.org/package/2006/relationships"><Relationship Id="rId3" Type="http://schemas.openxmlformats.org/officeDocument/2006/relationships/image" Target="../media/image226.png"/><Relationship Id="rId2" Type="http://schemas.openxmlformats.org/officeDocument/2006/relationships/image" Target="../media/image227.png"/><Relationship Id="rId1" Type="http://schemas.openxmlformats.org/officeDocument/2006/relationships/slideLayout" Target="../slideLayouts/slideLayout7.xml"/><Relationship Id="rId4" Type="http://schemas.openxmlformats.org/officeDocument/2006/relationships/image" Target="../media/image404.svg"/></Relationships>
</file>

<file path=ppt/slides/_rels/slide14.xml.rels><?xml version="1.0" encoding="UTF-8" standalone="yes"?>
<Relationships xmlns="http://schemas.openxmlformats.org/package/2006/relationships"><Relationship Id="rId8" Type="http://schemas.openxmlformats.org/officeDocument/2006/relationships/image" Target="../media/image86.svg"/><Relationship Id="rId13" Type="http://schemas.openxmlformats.org/officeDocument/2006/relationships/image" Target="../media/image91.svg"/><Relationship Id="rId3" Type="http://schemas.openxmlformats.org/officeDocument/2006/relationships/slideLayout" Target="../slideLayouts/slideLayout7.xml"/><Relationship Id="rId7" Type="http://schemas.openxmlformats.org/officeDocument/2006/relationships/image" Target="../media/image49.png"/><Relationship Id="rId12" Type="http://schemas.openxmlformats.org/officeDocument/2006/relationships/image" Target="../media/image52.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84.svg"/><Relationship Id="rId11" Type="http://schemas.openxmlformats.org/officeDocument/2006/relationships/image" Target="../media/image89.svg"/><Relationship Id="rId5" Type="http://schemas.openxmlformats.org/officeDocument/2006/relationships/image" Target="../media/image48.png"/><Relationship Id="rId10" Type="http://schemas.openxmlformats.org/officeDocument/2006/relationships/image" Target="../media/image51.png"/><Relationship Id="rId4" Type="http://schemas.openxmlformats.org/officeDocument/2006/relationships/image" Target="../media/image47.png"/><Relationship Id="rId9" Type="http://schemas.openxmlformats.org/officeDocument/2006/relationships/image" Target="../media/image50.jpeg"/></Relationships>
</file>

<file path=ppt/slides/_rels/slide15.xml.rels><?xml version="1.0" encoding="UTF-8" standalone="yes"?>
<Relationships xmlns="http://schemas.openxmlformats.org/package/2006/relationships"><Relationship Id="rId3" Type="http://schemas.openxmlformats.org/officeDocument/2006/relationships/hyperlink" Target="https://vimeo.com/1125906773?share=copy" TargetMode="External"/><Relationship Id="rId2" Type="http://schemas.openxmlformats.org/officeDocument/2006/relationships/image" Target="../media/image47.png"/><Relationship Id="rId1" Type="http://schemas.openxmlformats.org/officeDocument/2006/relationships/slideLayout" Target="../slideLayouts/slideLayout7.xml"/><Relationship Id="rId6" Type="http://schemas.openxmlformats.org/officeDocument/2006/relationships/hyperlink" Target="https://www.respectme.org.uk/resources-abw-25/" TargetMode="External"/><Relationship Id="rId5" Type="http://schemas.openxmlformats.org/officeDocument/2006/relationships/image" Target="../media/image93.svg"/><Relationship Id="rId4" Type="http://schemas.openxmlformats.org/officeDocument/2006/relationships/image" Target="../media/image53.png"/></Relationships>
</file>

<file path=ppt/slides/_rels/slide16.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95.svg"/><Relationship Id="rId7" Type="http://schemas.openxmlformats.org/officeDocument/2006/relationships/image" Target="../media/image99.svg"/><Relationship Id="rId2" Type="http://schemas.openxmlformats.org/officeDocument/2006/relationships/image" Target="../media/image54.png"/><Relationship Id="rId1" Type="http://schemas.openxmlformats.org/officeDocument/2006/relationships/slideLayout" Target="../slideLayouts/slideLayout7.xml"/><Relationship Id="rId6" Type="http://schemas.openxmlformats.org/officeDocument/2006/relationships/image" Target="../media/image56.png"/><Relationship Id="rId5" Type="http://schemas.openxmlformats.org/officeDocument/2006/relationships/image" Target="../media/image97.svg"/><Relationship Id="rId4" Type="http://schemas.openxmlformats.org/officeDocument/2006/relationships/image" Target="../media/image55.png"/><Relationship Id="rId9" Type="http://schemas.openxmlformats.org/officeDocument/2006/relationships/image" Target="../media/image101.svg"/></Relationships>
</file>

<file path=ppt/slides/_rels/slide17.xml.rels><?xml version="1.0" encoding="UTF-8" standalone="yes"?>
<Relationships xmlns="http://schemas.openxmlformats.org/package/2006/relationships"><Relationship Id="rId8" Type="http://schemas.openxmlformats.org/officeDocument/2006/relationships/image" Target="../media/image108.svg"/><Relationship Id="rId3" Type="http://schemas.openxmlformats.org/officeDocument/2006/relationships/image" Target="../media/image59.png"/><Relationship Id="rId7" Type="http://schemas.openxmlformats.org/officeDocument/2006/relationships/image" Target="../media/image61.png"/><Relationship Id="rId2" Type="http://schemas.openxmlformats.org/officeDocument/2006/relationships/image" Target="../media/image58.png"/><Relationship Id="rId1" Type="http://schemas.openxmlformats.org/officeDocument/2006/relationships/slideLayout" Target="../slideLayouts/slideLayout7.xml"/><Relationship Id="rId6" Type="http://schemas.openxmlformats.org/officeDocument/2006/relationships/image" Target="../media/image106.svg"/><Relationship Id="rId5" Type="http://schemas.openxmlformats.org/officeDocument/2006/relationships/image" Target="../media/image60.png"/><Relationship Id="rId4" Type="http://schemas.openxmlformats.org/officeDocument/2006/relationships/image" Target="../media/image104.svg"/></Relationships>
</file>

<file path=ppt/slides/_rels/slide1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7.xml"/><Relationship Id="rId4" Type="http://schemas.openxmlformats.org/officeDocument/2006/relationships/image" Target="../media/image104.svg"/></Relationships>
</file>

<file path=ppt/slides/_rels/slide1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58.png"/><Relationship Id="rId1" Type="http://schemas.openxmlformats.org/officeDocument/2006/relationships/slideLayout" Target="../slideLayouts/slideLayout7.xml"/><Relationship Id="rId6" Type="http://schemas.openxmlformats.org/officeDocument/2006/relationships/image" Target="../media/image112.svg"/><Relationship Id="rId5" Type="http://schemas.openxmlformats.org/officeDocument/2006/relationships/image" Target="../media/image63.png"/><Relationship Id="rId4" Type="http://schemas.openxmlformats.org/officeDocument/2006/relationships/image" Target="../media/image110.svg"/></Relationships>
</file>

<file path=ppt/slides/_rels/slide2.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image" Target="../media/image11.svg"/><Relationship Id="rId7" Type="http://schemas.openxmlformats.org/officeDocument/2006/relationships/image" Target="../media/image15.svg"/><Relationship Id="rId12" Type="http://schemas.openxmlformats.org/officeDocument/2006/relationships/image" Target="../media/image19.sv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9.png"/><Relationship Id="rId11" Type="http://schemas.openxmlformats.org/officeDocument/2006/relationships/image" Target="../media/image11.png"/><Relationship Id="rId5" Type="http://schemas.openxmlformats.org/officeDocument/2006/relationships/image" Target="../media/image13.svg"/><Relationship Id="rId10" Type="http://schemas.openxmlformats.org/officeDocument/2006/relationships/image" Target="../media/image17.svg"/><Relationship Id="rId4" Type="http://schemas.openxmlformats.org/officeDocument/2006/relationships/image" Target="../media/image8.png"/><Relationship Id="rId9"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58.png"/><Relationship Id="rId1" Type="http://schemas.openxmlformats.org/officeDocument/2006/relationships/slideLayout" Target="../slideLayouts/slideLayout7.xml"/><Relationship Id="rId6" Type="http://schemas.openxmlformats.org/officeDocument/2006/relationships/image" Target="../media/image112.svg"/><Relationship Id="rId5" Type="http://schemas.openxmlformats.org/officeDocument/2006/relationships/image" Target="../media/image63.png"/><Relationship Id="rId4" Type="http://schemas.openxmlformats.org/officeDocument/2006/relationships/image" Target="../media/image110.svg"/></Relationships>
</file>

<file path=ppt/slides/_rels/slide2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7.xml"/><Relationship Id="rId4" Type="http://schemas.openxmlformats.org/officeDocument/2006/relationships/image" Target="../media/image104.svg"/></Relationships>
</file>

<file path=ppt/slides/_rels/slide2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58.png"/><Relationship Id="rId1" Type="http://schemas.openxmlformats.org/officeDocument/2006/relationships/slideLayout" Target="../slideLayouts/slideLayout7.xml"/><Relationship Id="rId6" Type="http://schemas.openxmlformats.org/officeDocument/2006/relationships/image" Target="../media/image112.svg"/><Relationship Id="rId5" Type="http://schemas.openxmlformats.org/officeDocument/2006/relationships/image" Target="../media/image63.png"/><Relationship Id="rId4" Type="http://schemas.openxmlformats.org/officeDocument/2006/relationships/image" Target="../media/image110.svg"/></Relationships>
</file>

<file path=ppt/slides/_rels/slide2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58.png"/><Relationship Id="rId1" Type="http://schemas.openxmlformats.org/officeDocument/2006/relationships/slideLayout" Target="../slideLayouts/slideLayout7.xml"/><Relationship Id="rId6" Type="http://schemas.openxmlformats.org/officeDocument/2006/relationships/image" Target="../media/image112.svg"/><Relationship Id="rId5" Type="http://schemas.openxmlformats.org/officeDocument/2006/relationships/image" Target="../media/image63.png"/><Relationship Id="rId4" Type="http://schemas.openxmlformats.org/officeDocument/2006/relationships/image" Target="../media/image110.svg"/></Relationships>
</file>

<file path=ppt/slides/_rels/slide24.xml.rels><?xml version="1.0" encoding="UTF-8" standalone="yes"?>
<Relationships xmlns="http://schemas.openxmlformats.org/package/2006/relationships"><Relationship Id="rId8" Type="http://schemas.openxmlformats.org/officeDocument/2006/relationships/image" Target="../media/image119.svg"/><Relationship Id="rId3" Type="http://schemas.openxmlformats.org/officeDocument/2006/relationships/image" Target="../media/image65.png"/><Relationship Id="rId7" Type="http://schemas.openxmlformats.org/officeDocument/2006/relationships/image" Target="../media/image67.png"/><Relationship Id="rId2" Type="http://schemas.openxmlformats.org/officeDocument/2006/relationships/image" Target="../media/image64.jpeg"/><Relationship Id="rId1" Type="http://schemas.openxmlformats.org/officeDocument/2006/relationships/slideLayout" Target="../slideLayouts/slideLayout7.xml"/><Relationship Id="rId6" Type="http://schemas.openxmlformats.org/officeDocument/2006/relationships/image" Target="../media/image117.svg"/><Relationship Id="rId5" Type="http://schemas.openxmlformats.org/officeDocument/2006/relationships/image" Target="../media/image66.png"/><Relationship Id="rId10" Type="http://schemas.openxmlformats.org/officeDocument/2006/relationships/image" Target="../media/image121.svg"/><Relationship Id="rId4" Type="http://schemas.openxmlformats.org/officeDocument/2006/relationships/image" Target="../media/image115.svg"/><Relationship Id="rId9" Type="http://schemas.openxmlformats.org/officeDocument/2006/relationships/image" Target="../media/image68.png"/></Relationships>
</file>

<file path=ppt/slides/_rels/slide2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4.jpeg"/><Relationship Id="rId1" Type="http://schemas.openxmlformats.org/officeDocument/2006/relationships/slideLayout" Target="../slideLayouts/slideLayout7.xml"/><Relationship Id="rId4" Type="http://schemas.openxmlformats.org/officeDocument/2006/relationships/image" Target="../media/image117.svg"/></Relationships>
</file>

<file path=ppt/slides/_rels/slide26.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4.jpeg"/><Relationship Id="rId1" Type="http://schemas.openxmlformats.org/officeDocument/2006/relationships/slideLayout" Target="../slideLayouts/slideLayout7.xml"/><Relationship Id="rId6" Type="http://schemas.openxmlformats.org/officeDocument/2006/relationships/image" Target="../media/image125.svg"/><Relationship Id="rId5" Type="http://schemas.openxmlformats.org/officeDocument/2006/relationships/image" Target="../media/image70.png"/><Relationship Id="rId4" Type="http://schemas.openxmlformats.org/officeDocument/2006/relationships/image" Target="../media/image123.svg"/></Relationships>
</file>

<file path=ppt/slides/_rels/slide2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4.jpeg"/><Relationship Id="rId1" Type="http://schemas.openxmlformats.org/officeDocument/2006/relationships/slideLayout" Target="../slideLayouts/slideLayout7.xml"/><Relationship Id="rId4" Type="http://schemas.openxmlformats.org/officeDocument/2006/relationships/image" Target="../media/image117.svg"/></Relationships>
</file>

<file path=ppt/slides/_rels/slide28.xml.rels><?xml version="1.0" encoding="UTF-8" standalone="yes"?>
<Relationships xmlns="http://schemas.openxmlformats.org/package/2006/relationships"><Relationship Id="rId3" Type="http://schemas.openxmlformats.org/officeDocument/2006/relationships/image" Target="../media/image127.svg"/><Relationship Id="rId2" Type="http://schemas.openxmlformats.org/officeDocument/2006/relationships/image" Target="../media/image71.png"/><Relationship Id="rId1" Type="http://schemas.openxmlformats.org/officeDocument/2006/relationships/slideLayout" Target="../slideLayouts/slideLayout7.xml"/><Relationship Id="rId6" Type="http://schemas.openxmlformats.org/officeDocument/2006/relationships/image" Target="../media/image73.png"/><Relationship Id="rId5" Type="http://schemas.openxmlformats.org/officeDocument/2006/relationships/image" Target="../media/image129.svg"/><Relationship Id="rId4" Type="http://schemas.openxmlformats.org/officeDocument/2006/relationships/image" Target="../media/image7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21.svg"/><Relationship Id="rId7" Type="http://schemas.openxmlformats.org/officeDocument/2006/relationships/image" Target="../media/image25.sv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23.svg"/><Relationship Id="rId4" Type="http://schemas.openxmlformats.org/officeDocument/2006/relationships/image" Target="../media/image13.png"/><Relationship Id="rId9" Type="http://schemas.openxmlformats.org/officeDocument/2006/relationships/image" Target="../media/image27.svg"/></Relationships>
</file>

<file path=ppt/slides/_rels/slide30.xml.rels><?xml version="1.0" encoding="UTF-8" standalone="yes"?>
<Relationships xmlns="http://schemas.openxmlformats.org/package/2006/relationships"><Relationship Id="rId8" Type="http://schemas.openxmlformats.org/officeDocument/2006/relationships/image" Target="../media/image137.svg"/><Relationship Id="rId3" Type="http://schemas.openxmlformats.org/officeDocument/2006/relationships/image" Target="../media/image132.svg"/><Relationship Id="rId7" Type="http://schemas.openxmlformats.org/officeDocument/2006/relationships/image" Target="../media/image77.png"/><Relationship Id="rId2" Type="http://schemas.openxmlformats.org/officeDocument/2006/relationships/image" Target="../media/image74.png"/><Relationship Id="rId1" Type="http://schemas.openxmlformats.org/officeDocument/2006/relationships/slideLayout" Target="../slideLayouts/slideLayout7.xml"/><Relationship Id="rId6" Type="http://schemas.openxmlformats.org/officeDocument/2006/relationships/image" Target="../media/image135.svg"/><Relationship Id="rId11" Type="http://schemas.openxmlformats.org/officeDocument/2006/relationships/image" Target="../media/image79.png"/><Relationship Id="rId5" Type="http://schemas.openxmlformats.org/officeDocument/2006/relationships/image" Target="../media/image76.png"/><Relationship Id="rId10" Type="http://schemas.openxmlformats.org/officeDocument/2006/relationships/image" Target="../media/image139.svg"/><Relationship Id="rId4" Type="http://schemas.openxmlformats.org/officeDocument/2006/relationships/image" Target="../media/image75.png"/><Relationship Id="rId9" Type="http://schemas.openxmlformats.org/officeDocument/2006/relationships/image" Target="../media/image78.png"/></Relationships>
</file>

<file path=ppt/slides/_rels/slide31.xml.rels><?xml version="1.0" encoding="UTF-8" standalone="yes"?>
<Relationships xmlns="http://schemas.openxmlformats.org/package/2006/relationships"><Relationship Id="rId8" Type="http://schemas.openxmlformats.org/officeDocument/2006/relationships/image" Target="../media/image137.svg"/><Relationship Id="rId3" Type="http://schemas.openxmlformats.org/officeDocument/2006/relationships/image" Target="../media/image132.svg"/><Relationship Id="rId7" Type="http://schemas.openxmlformats.org/officeDocument/2006/relationships/image" Target="../media/image77.png"/><Relationship Id="rId2" Type="http://schemas.openxmlformats.org/officeDocument/2006/relationships/image" Target="../media/image74.png"/><Relationship Id="rId1" Type="http://schemas.openxmlformats.org/officeDocument/2006/relationships/slideLayout" Target="../slideLayouts/slideLayout7.xml"/><Relationship Id="rId6" Type="http://schemas.openxmlformats.org/officeDocument/2006/relationships/image" Target="../media/image135.svg"/><Relationship Id="rId11" Type="http://schemas.openxmlformats.org/officeDocument/2006/relationships/image" Target="../media/image80.png"/><Relationship Id="rId5" Type="http://schemas.openxmlformats.org/officeDocument/2006/relationships/image" Target="../media/image76.png"/><Relationship Id="rId10" Type="http://schemas.openxmlformats.org/officeDocument/2006/relationships/image" Target="../media/image139.svg"/><Relationship Id="rId4" Type="http://schemas.openxmlformats.org/officeDocument/2006/relationships/image" Target="../media/image75.png"/><Relationship Id="rId9" Type="http://schemas.openxmlformats.org/officeDocument/2006/relationships/image" Target="../media/image78.png"/></Relationships>
</file>

<file path=ppt/slides/_rels/slide32.xml.rels><?xml version="1.0" encoding="UTF-8" standalone="yes"?>
<Relationships xmlns="http://schemas.openxmlformats.org/package/2006/relationships"><Relationship Id="rId8" Type="http://schemas.openxmlformats.org/officeDocument/2006/relationships/image" Target="../media/image137.svg"/><Relationship Id="rId3" Type="http://schemas.openxmlformats.org/officeDocument/2006/relationships/image" Target="../media/image132.svg"/><Relationship Id="rId7" Type="http://schemas.openxmlformats.org/officeDocument/2006/relationships/image" Target="../media/image77.png"/><Relationship Id="rId2" Type="http://schemas.openxmlformats.org/officeDocument/2006/relationships/image" Target="../media/image74.png"/><Relationship Id="rId1" Type="http://schemas.openxmlformats.org/officeDocument/2006/relationships/slideLayout" Target="../slideLayouts/slideLayout7.xml"/><Relationship Id="rId6" Type="http://schemas.openxmlformats.org/officeDocument/2006/relationships/image" Target="../media/image135.svg"/><Relationship Id="rId11" Type="http://schemas.openxmlformats.org/officeDocument/2006/relationships/image" Target="../media/image81.png"/><Relationship Id="rId5" Type="http://schemas.openxmlformats.org/officeDocument/2006/relationships/image" Target="../media/image76.png"/><Relationship Id="rId10" Type="http://schemas.openxmlformats.org/officeDocument/2006/relationships/image" Target="../media/image139.svg"/><Relationship Id="rId4" Type="http://schemas.openxmlformats.org/officeDocument/2006/relationships/image" Target="../media/image75.png"/><Relationship Id="rId9" Type="http://schemas.openxmlformats.org/officeDocument/2006/relationships/image" Target="../media/image78.png"/></Relationships>
</file>

<file path=ppt/slides/_rels/slide33.xml.rels><?xml version="1.0" encoding="UTF-8" standalone="yes"?>
<Relationships xmlns="http://schemas.openxmlformats.org/package/2006/relationships"><Relationship Id="rId3" Type="http://schemas.openxmlformats.org/officeDocument/2006/relationships/image" Target="../media/image83.png"/><Relationship Id="rId7" Type="http://schemas.openxmlformats.org/officeDocument/2006/relationships/image" Target="../media/image85.png"/><Relationship Id="rId2" Type="http://schemas.openxmlformats.org/officeDocument/2006/relationships/image" Target="../media/image82.png"/><Relationship Id="rId1" Type="http://schemas.openxmlformats.org/officeDocument/2006/relationships/slideLayout" Target="../slideLayouts/slideLayout7.xml"/><Relationship Id="rId6" Type="http://schemas.openxmlformats.org/officeDocument/2006/relationships/image" Target="../media/image147.svg"/><Relationship Id="rId5" Type="http://schemas.openxmlformats.org/officeDocument/2006/relationships/image" Target="../media/image84.png"/><Relationship Id="rId4" Type="http://schemas.openxmlformats.org/officeDocument/2006/relationships/image" Target="../media/image145.svg"/></Relationships>
</file>

<file path=ppt/slides/_rels/slide34.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7.xml"/><Relationship Id="rId4" Type="http://schemas.openxmlformats.org/officeDocument/2006/relationships/image" Target="../media/image151.svg"/></Relationships>
</file>

<file path=ppt/slides/_rels/slide3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png"/><Relationship Id="rId7" Type="http://schemas.openxmlformats.org/officeDocument/2006/relationships/image" Target="../media/image6.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153.svg"/><Relationship Id="rId4" Type="http://schemas.openxmlformats.org/officeDocument/2006/relationships/image" Target="../media/image3.svg"/><Relationship Id="rId9" Type="http://schemas.openxmlformats.org/officeDocument/2006/relationships/image" Target="../media/image88.png"/></Relationships>
</file>

<file path=ppt/slides/_rels/slide36.xml.rels><?xml version="1.0" encoding="UTF-8" standalone="yes"?>
<Relationships xmlns="http://schemas.openxmlformats.org/package/2006/relationships"><Relationship Id="rId8" Type="http://schemas.openxmlformats.org/officeDocument/2006/relationships/image" Target="../media/image91.png"/><Relationship Id="rId3" Type="http://schemas.openxmlformats.org/officeDocument/2006/relationships/image" Target="../media/image38.png"/><Relationship Id="rId7" Type="http://schemas.openxmlformats.org/officeDocument/2006/relationships/image" Target="../media/image13.svg"/><Relationship Id="rId2" Type="http://schemas.openxmlformats.org/officeDocument/2006/relationships/image" Target="../media/image89.png"/><Relationship Id="rId1" Type="http://schemas.openxmlformats.org/officeDocument/2006/relationships/slideLayout" Target="../slideLayouts/slideLayout7.xml"/><Relationship Id="rId6" Type="http://schemas.openxmlformats.org/officeDocument/2006/relationships/image" Target="../media/image8.png"/><Relationship Id="rId11" Type="http://schemas.openxmlformats.org/officeDocument/2006/relationships/image" Target="../media/image15.svg"/><Relationship Id="rId5" Type="http://schemas.openxmlformats.org/officeDocument/2006/relationships/image" Target="../media/image90.png"/><Relationship Id="rId10" Type="http://schemas.openxmlformats.org/officeDocument/2006/relationships/image" Target="../media/image9.png"/><Relationship Id="rId4" Type="http://schemas.openxmlformats.org/officeDocument/2006/relationships/image" Target="../media/image68.svg"/><Relationship Id="rId9" Type="http://schemas.openxmlformats.org/officeDocument/2006/relationships/image" Target="../media/image157.svg"/></Relationships>
</file>

<file path=ppt/slides/_rels/slide37.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89.png"/><Relationship Id="rId1" Type="http://schemas.openxmlformats.org/officeDocument/2006/relationships/slideLayout" Target="../slideLayouts/slideLayout7.xml"/><Relationship Id="rId4" Type="http://schemas.openxmlformats.org/officeDocument/2006/relationships/image" Target="../media/image159.svg"/></Relationships>
</file>

<file path=ppt/slides/_rels/slide38.xml.rels><?xml version="1.0" encoding="UTF-8" standalone="yes"?>
<Relationships xmlns="http://schemas.openxmlformats.org/package/2006/relationships"><Relationship Id="rId8" Type="http://schemas.openxmlformats.org/officeDocument/2006/relationships/image" Target="../media/image166.svg"/><Relationship Id="rId3" Type="http://schemas.openxmlformats.org/officeDocument/2006/relationships/image" Target="../media/image94.png"/><Relationship Id="rId7" Type="http://schemas.openxmlformats.org/officeDocument/2006/relationships/image" Target="../media/image96.png"/><Relationship Id="rId2" Type="http://schemas.openxmlformats.org/officeDocument/2006/relationships/image" Target="../media/image93.png"/><Relationship Id="rId1" Type="http://schemas.openxmlformats.org/officeDocument/2006/relationships/slideLayout" Target="../slideLayouts/slideLayout7.xml"/><Relationship Id="rId6" Type="http://schemas.openxmlformats.org/officeDocument/2006/relationships/image" Target="../media/image164.svg"/><Relationship Id="rId5" Type="http://schemas.openxmlformats.org/officeDocument/2006/relationships/image" Target="../media/image95.png"/><Relationship Id="rId4" Type="http://schemas.openxmlformats.org/officeDocument/2006/relationships/image" Target="../media/image162.svg"/></Relationships>
</file>

<file path=ppt/slides/_rels/slide39.xml.rels><?xml version="1.0" encoding="UTF-8" standalone="yes"?>
<Relationships xmlns="http://schemas.openxmlformats.org/package/2006/relationships"><Relationship Id="rId3" Type="http://schemas.openxmlformats.org/officeDocument/2006/relationships/image" Target="../media/image168.svg"/><Relationship Id="rId2" Type="http://schemas.openxmlformats.org/officeDocument/2006/relationships/image" Target="../media/image97.png"/><Relationship Id="rId1" Type="http://schemas.openxmlformats.org/officeDocument/2006/relationships/slideLayout" Target="../slideLayouts/slideLayout7.xml"/><Relationship Id="rId5" Type="http://schemas.openxmlformats.org/officeDocument/2006/relationships/image" Target="../media/image170.svg"/><Relationship Id="rId4" Type="http://schemas.openxmlformats.org/officeDocument/2006/relationships/image" Target="../media/image98.png"/></Relationships>
</file>

<file path=ppt/slides/_rels/slide4.xml.rels><?xml version="1.0" encoding="UTF-8" standalone="yes"?>
<Relationships xmlns="http://schemas.openxmlformats.org/package/2006/relationships"><Relationship Id="rId8" Type="http://schemas.openxmlformats.org/officeDocument/2006/relationships/image" Target="../media/image34.svg"/><Relationship Id="rId13" Type="http://schemas.openxmlformats.org/officeDocument/2006/relationships/image" Target="../media/image21.png"/><Relationship Id="rId3" Type="http://schemas.openxmlformats.org/officeDocument/2006/relationships/image" Target="../media/image17.png"/><Relationship Id="rId7" Type="http://schemas.openxmlformats.org/officeDocument/2006/relationships/image" Target="../media/image19.png"/><Relationship Id="rId12" Type="http://schemas.openxmlformats.org/officeDocument/2006/relationships/image" Target="../media/image13.sv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32.svg"/><Relationship Id="rId11" Type="http://schemas.openxmlformats.org/officeDocument/2006/relationships/image" Target="../media/image8.png"/><Relationship Id="rId5" Type="http://schemas.openxmlformats.org/officeDocument/2006/relationships/image" Target="../media/image18.png"/><Relationship Id="rId10" Type="http://schemas.openxmlformats.org/officeDocument/2006/relationships/image" Target="../media/image36.svg"/><Relationship Id="rId4" Type="http://schemas.openxmlformats.org/officeDocument/2006/relationships/image" Target="../media/image30.svg"/><Relationship Id="rId9" Type="http://schemas.openxmlformats.org/officeDocument/2006/relationships/image" Target="../media/image20.png"/><Relationship Id="rId14" Type="http://schemas.openxmlformats.org/officeDocument/2006/relationships/image" Target="../media/image38.svg"/></Relationships>
</file>

<file path=ppt/slides/_rels/slide40.xml.rels><?xml version="1.0" encoding="UTF-8" standalone="yes"?>
<Relationships xmlns="http://schemas.openxmlformats.org/package/2006/relationships"><Relationship Id="rId3" Type="http://schemas.openxmlformats.org/officeDocument/2006/relationships/image" Target="../media/image170.svg"/><Relationship Id="rId2" Type="http://schemas.openxmlformats.org/officeDocument/2006/relationships/image" Target="../media/image98.png"/><Relationship Id="rId1" Type="http://schemas.openxmlformats.org/officeDocument/2006/relationships/slideLayout" Target="../slideLayouts/slideLayout7.xml"/><Relationship Id="rId5" Type="http://schemas.openxmlformats.org/officeDocument/2006/relationships/image" Target="../media/image172.svg"/><Relationship Id="rId4" Type="http://schemas.openxmlformats.org/officeDocument/2006/relationships/image" Target="../media/image99.png"/></Relationships>
</file>

<file path=ppt/slides/_rels/slide41.xml.rels><?xml version="1.0" encoding="UTF-8" standalone="yes"?>
<Relationships xmlns="http://schemas.openxmlformats.org/package/2006/relationships"><Relationship Id="rId3" Type="http://schemas.openxmlformats.org/officeDocument/2006/relationships/image" Target="../media/image174.svg"/><Relationship Id="rId2" Type="http://schemas.openxmlformats.org/officeDocument/2006/relationships/image" Target="../media/image100.png"/><Relationship Id="rId1" Type="http://schemas.openxmlformats.org/officeDocument/2006/relationships/slideLayout" Target="../slideLayouts/slideLayout7.xml"/><Relationship Id="rId5" Type="http://schemas.openxmlformats.org/officeDocument/2006/relationships/image" Target="../media/image176.svg"/><Relationship Id="rId4" Type="http://schemas.openxmlformats.org/officeDocument/2006/relationships/image" Target="../media/image101.png"/></Relationships>
</file>

<file path=ppt/slides/_rels/slide42.xml.rels><?xml version="1.0" encoding="UTF-8" standalone="yes"?>
<Relationships xmlns="http://schemas.openxmlformats.org/package/2006/relationships"><Relationship Id="rId8" Type="http://schemas.openxmlformats.org/officeDocument/2006/relationships/image" Target="../media/image105.png"/><Relationship Id="rId13" Type="http://schemas.openxmlformats.org/officeDocument/2006/relationships/image" Target="../media/image186.svg"/><Relationship Id="rId3" Type="http://schemas.openxmlformats.org/officeDocument/2006/relationships/image" Target="../media/image178.svg"/><Relationship Id="rId7" Type="http://schemas.openxmlformats.org/officeDocument/2006/relationships/image" Target="../media/image182.svg"/><Relationship Id="rId12" Type="http://schemas.openxmlformats.org/officeDocument/2006/relationships/image" Target="../media/image106.png"/><Relationship Id="rId2" Type="http://schemas.openxmlformats.org/officeDocument/2006/relationships/image" Target="../media/image102.png"/><Relationship Id="rId1" Type="http://schemas.openxmlformats.org/officeDocument/2006/relationships/slideLayout" Target="../slideLayouts/slideLayout7.xml"/><Relationship Id="rId6" Type="http://schemas.openxmlformats.org/officeDocument/2006/relationships/image" Target="../media/image104.png"/><Relationship Id="rId11" Type="http://schemas.openxmlformats.org/officeDocument/2006/relationships/image" Target="../media/image139.svg"/><Relationship Id="rId5" Type="http://schemas.openxmlformats.org/officeDocument/2006/relationships/image" Target="../media/image180.svg"/><Relationship Id="rId10" Type="http://schemas.openxmlformats.org/officeDocument/2006/relationships/image" Target="../media/image78.png"/><Relationship Id="rId4" Type="http://schemas.openxmlformats.org/officeDocument/2006/relationships/image" Target="../media/image103.png"/><Relationship Id="rId9" Type="http://schemas.openxmlformats.org/officeDocument/2006/relationships/image" Target="../media/image184.svg"/></Relationships>
</file>

<file path=ppt/slides/_rels/slide43.xml.rels><?xml version="1.0" encoding="UTF-8" standalone="yes"?>
<Relationships xmlns="http://schemas.openxmlformats.org/package/2006/relationships"><Relationship Id="rId3" Type="http://schemas.openxmlformats.org/officeDocument/2006/relationships/image" Target="../media/image186.svg"/><Relationship Id="rId2" Type="http://schemas.openxmlformats.org/officeDocument/2006/relationships/image" Target="../media/image106.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png"/><Relationship Id="rId1" Type="http://schemas.openxmlformats.org/officeDocument/2006/relationships/slideLayout" Target="../slideLayouts/slideLayout7.xml"/><Relationship Id="rId6" Type="http://schemas.openxmlformats.org/officeDocument/2006/relationships/image" Target="../media/image191.svg"/><Relationship Id="rId5" Type="http://schemas.openxmlformats.org/officeDocument/2006/relationships/image" Target="../media/image109.png"/><Relationship Id="rId4" Type="http://schemas.openxmlformats.org/officeDocument/2006/relationships/image" Target="../media/image189.svg"/></Relationships>
</file>

<file path=ppt/slides/_rels/slide45.xml.rels><?xml version="1.0" encoding="UTF-8" standalone="yes"?>
<Relationships xmlns="http://schemas.openxmlformats.org/package/2006/relationships"><Relationship Id="rId3" Type="http://schemas.openxmlformats.org/officeDocument/2006/relationships/image" Target="../media/image193.svg"/><Relationship Id="rId2" Type="http://schemas.openxmlformats.org/officeDocument/2006/relationships/image" Target="../media/image110.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193.svg"/><Relationship Id="rId2" Type="http://schemas.openxmlformats.org/officeDocument/2006/relationships/image" Target="../media/image110.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193.svg"/><Relationship Id="rId2" Type="http://schemas.openxmlformats.org/officeDocument/2006/relationships/image" Target="../media/image110.png"/><Relationship Id="rId1" Type="http://schemas.openxmlformats.org/officeDocument/2006/relationships/slideLayout" Target="../slideLayouts/slideLayout7.xml"/><Relationship Id="rId5" Type="http://schemas.openxmlformats.org/officeDocument/2006/relationships/image" Target="../media/image195.svg"/><Relationship Id="rId4" Type="http://schemas.openxmlformats.org/officeDocument/2006/relationships/image" Target="../media/image111.png"/></Relationships>
</file>

<file path=ppt/slides/_rels/slide48.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jpeg"/><Relationship Id="rId1" Type="http://schemas.openxmlformats.org/officeDocument/2006/relationships/slideLayout" Target="../slideLayouts/slideLayout7.xml"/><Relationship Id="rId6" Type="http://schemas.openxmlformats.org/officeDocument/2006/relationships/image" Target="../media/image200.svg"/><Relationship Id="rId5" Type="http://schemas.openxmlformats.org/officeDocument/2006/relationships/image" Target="../media/image115.png"/><Relationship Id="rId4" Type="http://schemas.openxmlformats.org/officeDocument/2006/relationships/image" Target="../media/image114.jpeg"/></Relationships>
</file>

<file path=ppt/slides/_rels/slide49.xml.rels><?xml version="1.0" encoding="UTF-8" standalone="yes"?>
<Relationships xmlns="http://schemas.openxmlformats.org/package/2006/relationships"><Relationship Id="rId8" Type="http://schemas.openxmlformats.org/officeDocument/2006/relationships/hyperlink" Target="https://vimeo.com/1125917893?share=copy" TargetMode="External"/><Relationship Id="rId3" Type="http://schemas.openxmlformats.org/officeDocument/2006/relationships/image" Target="../media/image76.png"/><Relationship Id="rId7" Type="http://schemas.openxmlformats.org/officeDocument/2006/relationships/hyperlink" Target="https://www.respectme.org.uk/resources-abw-25/" TargetMode="External"/><Relationship Id="rId2" Type="http://schemas.openxmlformats.org/officeDocument/2006/relationships/image" Target="../media/image47.png"/><Relationship Id="rId1" Type="http://schemas.openxmlformats.org/officeDocument/2006/relationships/slideLayout" Target="../slideLayouts/slideLayout7.xml"/><Relationship Id="rId6" Type="http://schemas.openxmlformats.org/officeDocument/2006/relationships/image" Target="../media/image202.svg"/><Relationship Id="rId5" Type="http://schemas.openxmlformats.org/officeDocument/2006/relationships/image" Target="../media/image116.png"/><Relationship Id="rId10" Type="http://schemas.openxmlformats.org/officeDocument/2006/relationships/image" Target="../media/image93.svg"/><Relationship Id="rId4" Type="http://schemas.openxmlformats.org/officeDocument/2006/relationships/image" Target="../media/image135.svg"/><Relationship Id="rId9" Type="http://schemas.openxmlformats.org/officeDocument/2006/relationships/image" Target="../media/image53.png"/></Relationships>
</file>

<file path=ppt/slides/_rels/slide5.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image" Target="../media/image22.png"/><Relationship Id="rId7" Type="http://schemas.openxmlformats.org/officeDocument/2006/relationships/image" Target="../media/image24.pn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42.svg"/><Relationship Id="rId5" Type="http://schemas.openxmlformats.org/officeDocument/2006/relationships/image" Target="../media/image23.png"/><Relationship Id="rId4" Type="http://schemas.openxmlformats.org/officeDocument/2006/relationships/image" Target="../media/image40.svg"/><Relationship Id="rId9" Type="http://schemas.openxmlformats.org/officeDocument/2006/relationships/image" Target="../media/image25.gif"/></Relationships>
</file>

<file path=ppt/slides/_rels/slide50.xml.rels><?xml version="1.0" encoding="UTF-8" standalone="yes"?>
<Relationships xmlns="http://schemas.openxmlformats.org/package/2006/relationships"><Relationship Id="rId3" Type="http://schemas.openxmlformats.org/officeDocument/2006/relationships/image" Target="../media/image119.svg"/><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8" Type="http://schemas.openxmlformats.org/officeDocument/2006/relationships/image" Target="../media/image108.svg"/><Relationship Id="rId13" Type="http://schemas.openxmlformats.org/officeDocument/2006/relationships/image" Target="../media/image118.png"/><Relationship Id="rId3" Type="http://schemas.openxmlformats.org/officeDocument/2006/relationships/image" Target="../media/image59.png"/><Relationship Id="rId7" Type="http://schemas.openxmlformats.org/officeDocument/2006/relationships/image" Target="../media/image61.png"/><Relationship Id="rId12" Type="http://schemas.openxmlformats.org/officeDocument/2006/relationships/image" Target="../media/image204.svg"/><Relationship Id="rId2" Type="http://schemas.openxmlformats.org/officeDocument/2006/relationships/image" Target="../media/image58.png"/><Relationship Id="rId1" Type="http://schemas.openxmlformats.org/officeDocument/2006/relationships/slideLayout" Target="../slideLayouts/slideLayout7.xml"/><Relationship Id="rId6" Type="http://schemas.openxmlformats.org/officeDocument/2006/relationships/image" Target="../media/image176.svg"/><Relationship Id="rId11" Type="http://schemas.openxmlformats.org/officeDocument/2006/relationships/image" Target="../media/image117.png"/><Relationship Id="rId5" Type="http://schemas.openxmlformats.org/officeDocument/2006/relationships/image" Target="../media/image101.png"/><Relationship Id="rId10" Type="http://schemas.openxmlformats.org/officeDocument/2006/relationships/image" Target="../media/image135.svg"/><Relationship Id="rId4" Type="http://schemas.openxmlformats.org/officeDocument/2006/relationships/image" Target="../media/image104.svg"/><Relationship Id="rId9" Type="http://schemas.openxmlformats.org/officeDocument/2006/relationships/image" Target="../media/image76.png"/><Relationship Id="rId14" Type="http://schemas.openxmlformats.org/officeDocument/2006/relationships/image" Target="../media/image206.svg"/></Relationships>
</file>

<file path=ppt/slides/_rels/slide5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7.xml"/><Relationship Id="rId4" Type="http://schemas.openxmlformats.org/officeDocument/2006/relationships/image" Target="../media/image104.svg"/></Relationships>
</file>

<file path=ppt/slides/_rels/slide5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58.png"/><Relationship Id="rId1" Type="http://schemas.openxmlformats.org/officeDocument/2006/relationships/slideLayout" Target="../slideLayouts/slideLayout7.xml"/><Relationship Id="rId6" Type="http://schemas.openxmlformats.org/officeDocument/2006/relationships/image" Target="../media/image112.svg"/><Relationship Id="rId5" Type="http://schemas.openxmlformats.org/officeDocument/2006/relationships/image" Target="../media/image63.png"/><Relationship Id="rId4" Type="http://schemas.openxmlformats.org/officeDocument/2006/relationships/image" Target="../media/image110.svg"/></Relationships>
</file>

<file path=ppt/slides/_rels/slide5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58.png"/><Relationship Id="rId1" Type="http://schemas.openxmlformats.org/officeDocument/2006/relationships/slideLayout" Target="../slideLayouts/slideLayout7.xml"/><Relationship Id="rId6" Type="http://schemas.openxmlformats.org/officeDocument/2006/relationships/image" Target="../media/image112.svg"/><Relationship Id="rId5" Type="http://schemas.openxmlformats.org/officeDocument/2006/relationships/image" Target="../media/image63.png"/><Relationship Id="rId4" Type="http://schemas.openxmlformats.org/officeDocument/2006/relationships/image" Target="../media/image110.svg"/></Relationships>
</file>

<file path=ppt/slides/_rels/slide5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7.xml"/><Relationship Id="rId4" Type="http://schemas.openxmlformats.org/officeDocument/2006/relationships/image" Target="../media/image104.svg"/></Relationships>
</file>

<file path=ppt/slides/_rels/slide5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58.png"/><Relationship Id="rId1" Type="http://schemas.openxmlformats.org/officeDocument/2006/relationships/slideLayout" Target="../slideLayouts/slideLayout7.xml"/><Relationship Id="rId6" Type="http://schemas.openxmlformats.org/officeDocument/2006/relationships/image" Target="../media/image112.svg"/><Relationship Id="rId5" Type="http://schemas.openxmlformats.org/officeDocument/2006/relationships/image" Target="../media/image63.png"/><Relationship Id="rId4" Type="http://schemas.openxmlformats.org/officeDocument/2006/relationships/image" Target="../media/image110.svg"/></Relationships>
</file>

<file path=ppt/slides/_rels/slide5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58.png"/><Relationship Id="rId1" Type="http://schemas.openxmlformats.org/officeDocument/2006/relationships/slideLayout" Target="../slideLayouts/slideLayout7.xml"/><Relationship Id="rId6" Type="http://schemas.openxmlformats.org/officeDocument/2006/relationships/image" Target="../media/image110.svg"/><Relationship Id="rId5" Type="http://schemas.openxmlformats.org/officeDocument/2006/relationships/image" Target="../media/image62.png"/><Relationship Id="rId4" Type="http://schemas.openxmlformats.org/officeDocument/2006/relationships/image" Target="../media/image112.svg"/></Relationships>
</file>

<file path=ppt/slides/_rels/slide5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7.xml"/><Relationship Id="rId4" Type="http://schemas.openxmlformats.org/officeDocument/2006/relationships/image" Target="../media/image104.svg"/></Relationships>
</file>

<file path=ppt/slides/_rels/slide5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58.png"/><Relationship Id="rId1" Type="http://schemas.openxmlformats.org/officeDocument/2006/relationships/slideLayout" Target="../slideLayouts/slideLayout7.xml"/><Relationship Id="rId6" Type="http://schemas.openxmlformats.org/officeDocument/2006/relationships/image" Target="../media/image208.svg"/><Relationship Id="rId5" Type="http://schemas.openxmlformats.org/officeDocument/2006/relationships/image" Target="../media/image119.png"/><Relationship Id="rId4" Type="http://schemas.openxmlformats.org/officeDocument/2006/relationships/image" Target="../media/image112.svg"/></Relationships>
</file>

<file path=ppt/slides/_rels/slide6.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image" Target="../media/image26.png"/><Relationship Id="rId7" Type="http://schemas.openxmlformats.org/officeDocument/2006/relationships/image" Target="../media/image24.pn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49.svg"/><Relationship Id="rId5" Type="http://schemas.openxmlformats.org/officeDocument/2006/relationships/image" Target="../media/image27.png"/><Relationship Id="rId4" Type="http://schemas.openxmlformats.org/officeDocument/2006/relationships/image" Target="../media/image47.svg"/><Relationship Id="rId9" Type="http://schemas.openxmlformats.org/officeDocument/2006/relationships/image" Target="../media/image25.gif"/></Relationships>
</file>

<file path=ppt/slides/_rels/slide6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58.png"/><Relationship Id="rId1" Type="http://schemas.openxmlformats.org/officeDocument/2006/relationships/slideLayout" Target="../slideLayouts/slideLayout7.xml"/><Relationship Id="rId6" Type="http://schemas.openxmlformats.org/officeDocument/2006/relationships/image" Target="../media/image208.svg"/><Relationship Id="rId5" Type="http://schemas.openxmlformats.org/officeDocument/2006/relationships/image" Target="../media/image119.png"/><Relationship Id="rId4" Type="http://schemas.openxmlformats.org/officeDocument/2006/relationships/image" Target="../media/image112.svg"/></Relationships>
</file>

<file path=ppt/slides/_rels/slide61.xml.rels><?xml version="1.0" encoding="UTF-8" standalone="yes"?>
<Relationships xmlns="http://schemas.openxmlformats.org/package/2006/relationships"><Relationship Id="rId8" Type="http://schemas.openxmlformats.org/officeDocument/2006/relationships/image" Target="../media/image67.png"/><Relationship Id="rId13" Type="http://schemas.openxmlformats.org/officeDocument/2006/relationships/image" Target="../media/image204.svg"/><Relationship Id="rId3" Type="http://schemas.openxmlformats.org/officeDocument/2006/relationships/image" Target="../media/image193.svg"/><Relationship Id="rId7" Type="http://schemas.openxmlformats.org/officeDocument/2006/relationships/image" Target="../media/image135.svg"/><Relationship Id="rId12" Type="http://schemas.openxmlformats.org/officeDocument/2006/relationships/image" Target="../media/image117.png"/><Relationship Id="rId2" Type="http://schemas.openxmlformats.org/officeDocument/2006/relationships/image" Target="../media/image110.png"/><Relationship Id="rId1" Type="http://schemas.openxmlformats.org/officeDocument/2006/relationships/slideLayout" Target="../slideLayouts/slideLayout7.xml"/><Relationship Id="rId6" Type="http://schemas.openxmlformats.org/officeDocument/2006/relationships/image" Target="../media/image76.png"/><Relationship Id="rId11" Type="http://schemas.openxmlformats.org/officeDocument/2006/relationships/image" Target="../media/image212.svg"/><Relationship Id="rId5" Type="http://schemas.openxmlformats.org/officeDocument/2006/relationships/image" Target="../media/image210.svg"/><Relationship Id="rId10" Type="http://schemas.openxmlformats.org/officeDocument/2006/relationships/image" Target="../media/image121.png"/><Relationship Id="rId4" Type="http://schemas.openxmlformats.org/officeDocument/2006/relationships/image" Target="../media/image120.png"/><Relationship Id="rId9" Type="http://schemas.openxmlformats.org/officeDocument/2006/relationships/image" Target="../media/image119.svg"/></Relationships>
</file>

<file path=ppt/slides/_rels/slide62.xml.rels><?xml version="1.0" encoding="UTF-8" standalone="yes"?>
<Relationships xmlns="http://schemas.openxmlformats.org/package/2006/relationships"><Relationship Id="rId3" Type="http://schemas.openxmlformats.org/officeDocument/2006/relationships/image" Target="../media/image214.svg"/><Relationship Id="rId2" Type="http://schemas.openxmlformats.org/officeDocument/2006/relationships/image" Target="../media/image122.png"/><Relationship Id="rId1" Type="http://schemas.openxmlformats.org/officeDocument/2006/relationships/slideLayout" Target="../slideLayouts/slideLayout7.xml"/><Relationship Id="rId5" Type="http://schemas.openxmlformats.org/officeDocument/2006/relationships/image" Target="../media/image216.svg"/><Relationship Id="rId4" Type="http://schemas.openxmlformats.org/officeDocument/2006/relationships/image" Target="../media/image123.png"/></Relationships>
</file>

<file path=ppt/slides/_rels/slide63.xml.rels><?xml version="1.0" encoding="UTF-8" standalone="yes"?>
<Relationships xmlns="http://schemas.openxmlformats.org/package/2006/relationships"><Relationship Id="rId3" Type="http://schemas.openxmlformats.org/officeDocument/2006/relationships/image" Target="../media/image218.svg"/><Relationship Id="rId2" Type="http://schemas.openxmlformats.org/officeDocument/2006/relationships/image" Target="../media/image124.png"/><Relationship Id="rId1" Type="http://schemas.openxmlformats.org/officeDocument/2006/relationships/slideLayout" Target="../slideLayouts/slideLayout7.xml"/><Relationship Id="rId5" Type="http://schemas.openxmlformats.org/officeDocument/2006/relationships/image" Target="../media/image216.svg"/><Relationship Id="rId4" Type="http://schemas.openxmlformats.org/officeDocument/2006/relationships/image" Target="../media/image123.png"/></Relationships>
</file>

<file path=ppt/slides/_rels/slide64.xml.rels><?xml version="1.0" encoding="UTF-8" standalone="yes"?>
<Relationships xmlns="http://schemas.openxmlformats.org/package/2006/relationships"><Relationship Id="rId8" Type="http://schemas.openxmlformats.org/officeDocument/2006/relationships/image" Target="../media/image128.png"/><Relationship Id="rId3" Type="http://schemas.openxmlformats.org/officeDocument/2006/relationships/image" Target="../media/image220.svg"/><Relationship Id="rId7" Type="http://schemas.openxmlformats.org/officeDocument/2006/relationships/image" Target="../media/image224.svg"/><Relationship Id="rId2" Type="http://schemas.openxmlformats.org/officeDocument/2006/relationships/image" Target="../media/image125.png"/><Relationship Id="rId1" Type="http://schemas.openxmlformats.org/officeDocument/2006/relationships/slideLayout" Target="../slideLayouts/slideLayout7.xml"/><Relationship Id="rId6" Type="http://schemas.openxmlformats.org/officeDocument/2006/relationships/image" Target="../media/image127.png"/><Relationship Id="rId11" Type="http://schemas.openxmlformats.org/officeDocument/2006/relationships/image" Target="../media/image228.svg"/><Relationship Id="rId5" Type="http://schemas.openxmlformats.org/officeDocument/2006/relationships/image" Target="../media/image222.svg"/><Relationship Id="rId10" Type="http://schemas.openxmlformats.org/officeDocument/2006/relationships/image" Target="../media/image129.png"/><Relationship Id="rId4" Type="http://schemas.openxmlformats.org/officeDocument/2006/relationships/image" Target="../media/image126.png"/><Relationship Id="rId9" Type="http://schemas.openxmlformats.org/officeDocument/2006/relationships/image" Target="../media/image226.svg"/></Relationships>
</file>

<file path=ppt/slides/_rels/slide65.xml.rels><?xml version="1.0" encoding="UTF-8" standalone="yes"?>
<Relationships xmlns="http://schemas.openxmlformats.org/package/2006/relationships"><Relationship Id="rId3" Type="http://schemas.openxmlformats.org/officeDocument/2006/relationships/image" Target="../media/image222.svg"/><Relationship Id="rId2" Type="http://schemas.openxmlformats.org/officeDocument/2006/relationships/image" Target="../media/image126.png"/><Relationship Id="rId1" Type="http://schemas.openxmlformats.org/officeDocument/2006/relationships/slideLayout" Target="../slideLayouts/slideLayout7.xml"/><Relationship Id="rId5" Type="http://schemas.openxmlformats.org/officeDocument/2006/relationships/image" Target="../media/image230.svg"/><Relationship Id="rId4" Type="http://schemas.openxmlformats.org/officeDocument/2006/relationships/image" Target="../media/image130.png"/></Relationships>
</file>

<file path=ppt/slides/_rels/slide66.xml.rels><?xml version="1.0" encoding="UTF-8" standalone="yes"?>
<Relationships xmlns="http://schemas.openxmlformats.org/package/2006/relationships"><Relationship Id="rId3" Type="http://schemas.openxmlformats.org/officeDocument/2006/relationships/image" Target="../media/image222.svg"/><Relationship Id="rId2" Type="http://schemas.openxmlformats.org/officeDocument/2006/relationships/image" Target="../media/image126.png"/><Relationship Id="rId1" Type="http://schemas.openxmlformats.org/officeDocument/2006/relationships/slideLayout" Target="../slideLayouts/slideLayout7.xml"/><Relationship Id="rId5" Type="http://schemas.openxmlformats.org/officeDocument/2006/relationships/image" Target="../media/image230.svg"/><Relationship Id="rId4" Type="http://schemas.openxmlformats.org/officeDocument/2006/relationships/image" Target="../media/image130.png"/></Relationships>
</file>

<file path=ppt/slides/_rels/slide67.xml.rels><?xml version="1.0" encoding="UTF-8" standalone="yes"?>
<Relationships xmlns="http://schemas.openxmlformats.org/package/2006/relationships"><Relationship Id="rId3" Type="http://schemas.openxmlformats.org/officeDocument/2006/relationships/image" Target="../media/image222.svg"/><Relationship Id="rId2" Type="http://schemas.openxmlformats.org/officeDocument/2006/relationships/image" Target="../media/image126.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8" Type="http://schemas.openxmlformats.org/officeDocument/2006/relationships/image" Target="../media/image134.png"/><Relationship Id="rId3" Type="http://schemas.openxmlformats.org/officeDocument/2006/relationships/image" Target="../media/image232.svg"/><Relationship Id="rId7" Type="http://schemas.openxmlformats.org/officeDocument/2006/relationships/image" Target="../media/image236.svg"/><Relationship Id="rId2" Type="http://schemas.openxmlformats.org/officeDocument/2006/relationships/image" Target="../media/image131.png"/><Relationship Id="rId1" Type="http://schemas.openxmlformats.org/officeDocument/2006/relationships/slideLayout" Target="../slideLayouts/slideLayout7.xml"/><Relationship Id="rId6" Type="http://schemas.openxmlformats.org/officeDocument/2006/relationships/image" Target="../media/image133.png"/><Relationship Id="rId5" Type="http://schemas.openxmlformats.org/officeDocument/2006/relationships/image" Target="../media/image234.svg"/><Relationship Id="rId4" Type="http://schemas.openxmlformats.org/officeDocument/2006/relationships/image" Target="../media/image132.png"/><Relationship Id="rId9" Type="http://schemas.openxmlformats.org/officeDocument/2006/relationships/image" Target="../media/image238.svg"/></Relationships>
</file>

<file path=ppt/slides/_rels/slide69.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image" Target="../media/image135.jpeg"/><Relationship Id="rId1" Type="http://schemas.openxmlformats.org/officeDocument/2006/relationships/slideLayout" Target="../slideLayouts/slideLayout7.xml"/><Relationship Id="rId6" Type="http://schemas.openxmlformats.org/officeDocument/2006/relationships/image" Target="../media/image243.svg"/><Relationship Id="rId5" Type="http://schemas.openxmlformats.org/officeDocument/2006/relationships/image" Target="../media/image137.png"/><Relationship Id="rId4" Type="http://schemas.openxmlformats.org/officeDocument/2006/relationships/image" Target="../media/image241.svg"/></Relationships>
</file>

<file path=ppt/slides/_rels/slide7.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image" Target="../media/image28.png"/><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70.xml.rels><?xml version="1.0" encoding="UTF-8" standalone="yes"?>
<Relationships xmlns="http://schemas.openxmlformats.org/package/2006/relationships"><Relationship Id="rId3" Type="http://schemas.openxmlformats.org/officeDocument/2006/relationships/image" Target="../media/image245.svg"/><Relationship Id="rId2" Type="http://schemas.openxmlformats.org/officeDocument/2006/relationships/image" Target="../media/image138.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8" Type="http://schemas.openxmlformats.org/officeDocument/2006/relationships/image" Target="../media/image248.svg"/><Relationship Id="rId3" Type="http://schemas.openxmlformats.org/officeDocument/2006/relationships/slideLayout" Target="../slideLayouts/slideLayout7.xml"/><Relationship Id="rId7" Type="http://schemas.openxmlformats.org/officeDocument/2006/relationships/image" Target="../media/image140.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13.svg"/><Relationship Id="rId5" Type="http://schemas.openxmlformats.org/officeDocument/2006/relationships/image" Target="../media/image8.png"/><Relationship Id="rId10" Type="http://schemas.openxmlformats.org/officeDocument/2006/relationships/image" Target="../media/image119.svg"/><Relationship Id="rId4" Type="http://schemas.openxmlformats.org/officeDocument/2006/relationships/image" Target="../media/image139.jpeg"/><Relationship Id="rId9" Type="http://schemas.openxmlformats.org/officeDocument/2006/relationships/image" Target="../media/image67.png"/></Relationships>
</file>

<file path=ppt/slides/_rels/slide72.xml.rels><?xml version="1.0" encoding="UTF-8" standalone="yes"?>
<Relationships xmlns="http://schemas.openxmlformats.org/package/2006/relationships"><Relationship Id="rId3" Type="http://schemas.openxmlformats.org/officeDocument/2006/relationships/image" Target="../media/image250.svg"/><Relationship Id="rId2" Type="http://schemas.openxmlformats.org/officeDocument/2006/relationships/image" Target="../media/image141.png"/><Relationship Id="rId1" Type="http://schemas.openxmlformats.org/officeDocument/2006/relationships/slideLayout" Target="../slideLayouts/slideLayout7.xml"/><Relationship Id="rId6" Type="http://schemas.openxmlformats.org/officeDocument/2006/relationships/image" Target="../media/image253.svg"/><Relationship Id="rId5" Type="http://schemas.openxmlformats.org/officeDocument/2006/relationships/image" Target="../media/image143.png"/><Relationship Id="rId4" Type="http://schemas.openxmlformats.org/officeDocument/2006/relationships/image" Target="../media/image142.png"/></Relationships>
</file>

<file path=ppt/slides/_rels/slide73.xml.rels><?xml version="1.0" encoding="UTF-8" standalone="yes"?>
<Relationships xmlns="http://schemas.openxmlformats.org/package/2006/relationships"><Relationship Id="rId3" Type="http://schemas.openxmlformats.org/officeDocument/2006/relationships/image" Target="../media/image255.svg"/><Relationship Id="rId2" Type="http://schemas.openxmlformats.org/officeDocument/2006/relationships/image" Target="../media/image144.png"/><Relationship Id="rId1" Type="http://schemas.openxmlformats.org/officeDocument/2006/relationships/slideLayout" Target="../slideLayouts/slideLayout7.xml"/><Relationship Id="rId5" Type="http://schemas.openxmlformats.org/officeDocument/2006/relationships/image" Target="../media/image250.svg"/><Relationship Id="rId4" Type="http://schemas.openxmlformats.org/officeDocument/2006/relationships/image" Target="../media/image141.png"/></Relationships>
</file>

<file path=ppt/slides/_rels/slide74.xml.rels><?xml version="1.0" encoding="UTF-8" standalone="yes"?>
<Relationships xmlns="http://schemas.openxmlformats.org/package/2006/relationships"><Relationship Id="rId8" Type="http://schemas.openxmlformats.org/officeDocument/2006/relationships/image" Target="../media/image146.png"/><Relationship Id="rId3" Type="http://schemas.openxmlformats.org/officeDocument/2006/relationships/image" Target="../media/image139.svg"/><Relationship Id="rId7" Type="http://schemas.openxmlformats.org/officeDocument/2006/relationships/image" Target="../media/image257.svg"/><Relationship Id="rId2" Type="http://schemas.openxmlformats.org/officeDocument/2006/relationships/image" Target="../media/image78.png"/><Relationship Id="rId1" Type="http://schemas.openxmlformats.org/officeDocument/2006/relationships/slideLayout" Target="../slideLayouts/slideLayout7.xml"/><Relationship Id="rId6" Type="http://schemas.openxmlformats.org/officeDocument/2006/relationships/image" Target="../media/image145.png"/><Relationship Id="rId5" Type="http://schemas.openxmlformats.org/officeDocument/2006/relationships/image" Target="../media/image101.svg"/><Relationship Id="rId4" Type="http://schemas.openxmlformats.org/officeDocument/2006/relationships/image" Target="../media/image57.png"/><Relationship Id="rId9" Type="http://schemas.openxmlformats.org/officeDocument/2006/relationships/image" Target="../media/image259.svg"/></Relationships>
</file>

<file path=ppt/slides/_rels/slide75.xml.rels><?xml version="1.0" encoding="UTF-8" standalone="yes"?>
<Relationships xmlns="http://schemas.openxmlformats.org/package/2006/relationships"><Relationship Id="rId3" Type="http://schemas.openxmlformats.org/officeDocument/2006/relationships/image" Target="../media/image261.svg"/><Relationship Id="rId7" Type="http://schemas.openxmlformats.org/officeDocument/2006/relationships/image" Target="../media/image265.svg"/><Relationship Id="rId2" Type="http://schemas.openxmlformats.org/officeDocument/2006/relationships/image" Target="../media/image147.png"/><Relationship Id="rId1" Type="http://schemas.openxmlformats.org/officeDocument/2006/relationships/slideLayout" Target="../slideLayouts/slideLayout7.xml"/><Relationship Id="rId6" Type="http://schemas.openxmlformats.org/officeDocument/2006/relationships/image" Target="../media/image149.png"/><Relationship Id="rId5" Type="http://schemas.openxmlformats.org/officeDocument/2006/relationships/image" Target="../media/image263.svg"/><Relationship Id="rId4" Type="http://schemas.openxmlformats.org/officeDocument/2006/relationships/image" Target="../media/image148.png"/></Relationships>
</file>

<file path=ppt/slides/_rels/slide76.xml.rels><?xml version="1.0" encoding="UTF-8" standalone="yes"?>
<Relationships xmlns="http://schemas.openxmlformats.org/package/2006/relationships"><Relationship Id="rId8" Type="http://schemas.openxmlformats.org/officeDocument/2006/relationships/image" Target="../media/image272.svg"/><Relationship Id="rId3" Type="http://schemas.openxmlformats.org/officeDocument/2006/relationships/image" Target="../media/image267.svg"/><Relationship Id="rId7" Type="http://schemas.openxmlformats.org/officeDocument/2006/relationships/image" Target="../media/image153.png"/><Relationship Id="rId2" Type="http://schemas.openxmlformats.org/officeDocument/2006/relationships/image" Target="../media/image150.png"/><Relationship Id="rId1" Type="http://schemas.openxmlformats.org/officeDocument/2006/relationships/slideLayout" Target="../slideLayouts/slideLayout7.xml"/><Relationship Id="rId6" Type="http://schemas.openxmlformats.org/officeDocument/2006/relationships/image" Target="../media/image152.png"/><Relationship Id="rId5" Type="http://schemas.openxmlformats.org/officeDocument/2006/relationships/image" Target="../media/image269.svg"/><Relationship Id="rId10" Type="http://schemas.openxmlformats.org/officeDocument/2006/relationships/image" Target="../media/image274.svg"/><Relationship Id="rId4" Type="http://schemas.openxmlformats.org/officeDocument/2006/relationships/image" Target="../media/image151.png"/><Relationship Id="rId9" Type="http://schemas.openxmlformats.org/officeDocument/2006/relationships/image" Target="../media/image154.png"/></Relationships>
</file>

<file path=ppt/slides/_rels/slide77.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image" Target="../media/image155.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png"/><Relationship Id="rId7" Type="http://schemas.openxmlformats.org/officeDocument/2006/relationships/image" Target="../media/image6.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278.svg"/><Relationship Id="rId4" Type="http://schemas.openxmlformats.org/officeDocument/2006/relationships/image" Target="../media/image3.svg"/><Relationship Id="rId9" Type="http://schemas.openxmlformats.org/officeDocument/2006/relationships/image" Target="../media/image157.png"/></Relationships>
</file>

<file path=ppt/slides/_rels/slide79.xml.rels><?xml version="1.0" encoding="UTF-8" standalone="yes"?>
<Relationships xmlns="http://schemas.openxmlformats.org/package/2006/relationships"><Relationship Id="rId8" Type="http://schemas.openxmlformats.org/officeDocument/2006/relationships/image" Target="../media/image283.svg"/><Relationship Id="rId13" Type="http://schemas.openxmlformats.org/officeDocument/2006/relationships/image" Target="../media/image78.png"/><Relationship Id="rId3" Type="http://schemas.openxmlformats.org/officeDocument/2006/relationships/image" Target="../media/image159.png"/><Relationship Id="rId7" Type="http://schemas.openxmlformats.org/officeDocument/2006/relationships/image" Target="../media/image160.png"/><Relationship Id="rId12" Type="http://schemas.openxmlformats.org/officeDocument/2006/relationships/image" Target="../media/image135.svg"/><Relationship Id="rId2" Type="http://schemas.openxmlformats.org/officeDocument/2006/relationships/image" Target="../media/image158.png"/><Relationship Id="rId16" Type="http://schemas.openxmlformats.org/officeDocument/2006/relationships/image" Target="../media/image287.svg"/><Relationship Id="rId1" Type="http://schemas.openxmlformats.org/officeDocument/2006/relationships/slideLayout" Target="../slideLayouts/slideLayout7.xml"/><Relationship Id="rId6" Type="http://schemas.openxmlformats.org/officeDocument/2006/relationships/image" Target="../media/image104.svg"/><Relationship Id="rId11" Type="http://schemas.openxmlformats.org/officeDocument/2006/relationships/image" Target="../media/image76.png"/><Relationship Id="rId5" Type="http://schemas.openxmlformats.org/officeDocument/2006/relationships/image" Target="../media/image59.png"/><Relationship Id="rId15" Type="http://schemas.openxmlformats.org/officeDocument/2006/relationships/image" Target="../media/image162.png"/><Relationship Id="rId10" Type="http://schemas.openxmlformats.org/officeDocument/2006/relationships/image" Target="../media/image285.svg"/><Relationship Id="rId4" Type="http://schemas.openxmlformats.org/officeDocument/2006/relationships/image" Target="../media/image281.svg"/><Relationship Id="rId9" Type="http://schemas.openxmlformats.org/officeDocument/2006/relationships/image" Target="../media/image161.png"/><Relationship Id="rId14" Type="http://schemas.openxmlformats.org/officeDocument/2006/relationships/image" Target="../media/image139.svg"/></Relationships>
</file>

<file path=ppt/slides/_rels/slide8.xml.rels><?xml version="1.0" encoding="UTF-8" standalone="yes"?>
<Relationships xmlns="http://schemas.openxmlformats.org/package/2006/relationships"><Relationship Id="rId8" Type="http://schemas.openxmlformats.org/officeDocument/2006/relationships/image" Target="../media/image59.svg"/><Relationship Id="rId13"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3.png"/><Relationship Id="rId12" Type="http://schemas.openxmlformats.org/officeDocument/2006/relationships/image" Target="../media/image63.svg"/><Relationship Id="rId2" Type="http://schemas.openxmlformats.org/officeDocument/2006/relationships/image" Target="../media/image30.png"/><Relationship Id="rId1" Type="http://schemas.openxmlformats.org/officeDocument/2006/relationships/slideLayout" Target="../slideLayouts/slideLayout7.xml"/><Relationship Id="rId6" Type="http://schemas.openxmlformats.org/officeDocument/2006/relationships/image" Target="../media/image57.svg"/><Relationship Id="rId11" Type="http://schemas.openxmlformats.org/officeDocument/2006/relationships/image" Target="../media/image35.png"/><Relationship Id="rId5" Type="http://schemas.openxmlformats.org/officeDocument/2006/relationships/image" Target="../media/image32.png"/><Relationship Id="rId10" Type="http://schemas.openxmlformats.org/officeDocument/2006/relationships/image" Target="../media/image61.svg"/><Relationship Id="rId4" Type="http://schemas.openxmlformats.org/officeDocument/2006/relationships/image" Target="../media/image55.svg"/><Relationship Id="rId9" Type="http://schemas.openxmlformats.org/officeDocument/2006/relationships/image" Target="../media/image34.png"/><Relationship Id="rId14" Type="http://schemas.openxmlformats.org/officeDocument/2006/relationships/image" Target="../media/image65.svg"/></Relationships>
</file>

<file path=ppt/slides/_rels/slide80.xml.rels><?xml version="1.0" encoding="UTF-8" standalone="yes"?>
<Relationships xmlns="http://schemas.openxmlformats.org/package/2006/relationships"><Relationship Id="rId8" Type="http://schemas.openxmlformats.org/officeDocument/2006/relationships/image" Target="../media/image283.svg"/><Relationship Id="rId3" Type="http://schemas.openxmlformats.org/officeDocument/2006/relationships/image" Target="../media/image159.png"/><Relationship Id="rId7" Type="http://schemas.openxmlformats.org/officeDocument/2006/relationships/image" Target="../media/image160.png"/><Relationship Id="rId2" Type="http://schemas.openxmlformats.org/officeDocument/2006/relationships/image" Target="../media/image158.png"/><Relationship Id="rId1" Type="http://schemas.openxmlformats.org/officeDocument/2006/relationships/slideLayout" Target="../slideLayouts/slideLayout7.xml"/><Relationship Id="rId6" Type="http://schemas.openxmlformats.org/officeDocument/2006/relationships/image" Target="../media/image104.svg"/><Relationship Id="rId5" Type="http://schemas.openxmlformats.org/officeDocument/2006/relationships/image" Target="../media/image59.png"/><Relationship Id="rId10" Type="http://schemas.openxmlformats.org/officeDocument/2006/relationships/image" Target="../media/image285.svg"/><Relationship Id="rId4" Type="http://schemas.openxmlformats.org/officeDocument/2006/relationships/image" Target="../media/image281.svg"/><Relationship Id="rId9" Type="http://schemas.openxmlformats.org/officeDocument/2006/relationships/image" Target="../media/image161.png"/></Relationships>
</file>

<file path=ppt/slides/_rels/slide81.xml.rels><?xml version="1.0" encoding="UTF-8" standalone="yes"?>
<Relationships xmlns="http://schemas.openxmlformats.org/package/2006/relationships"><Relationship Id="rId8" Type="http://schemas.openxmlformats.org/officeDocument/2006/relationships/image" Target="../media/image283.svg"/><Relationship Id="rId3" Type="http://schemas.openxmlformats.org/officeDocument/2006/relationships/image" Target="../media/image159.png"/><Relationship Id="rId7" Type="http://schemas.openxmlformats.org/officeDocument/2006/relationships/image" Target="../media/image160.png"/><Relationship Id="rId2" Type="http://schemas.openxmlformats.org/officeDocument/2006/relationships/image" Target="../media/image158.png"/><Relationship Id="rId1" Type="http://schemas.openxmlformats.org/officeDocument/2006/relationships/slideLayout" Target="../slideLayouts/slideLayout7.xml"/><Relationship Id="rId6" Type="http://schemas.openxmlformats.org/officeDocument/2006/relationships/image" Target="../media/image104.svg"/><Relationship Id="rId5" Type="http://schemas.openxmlformats.org/officeDocument/2006/relationships/image" Target="../media/image59.png"/><Relationship Id="rId4" Type="http://schemas.openxmlformats.org/officeDocument/2006/relationships/image" Target="../media/image281.svg"/></Relationships>
</file>

<file path=ppt/slides/_rels/slide82.xml.rels><?xml version="1.0" encoding="UTF-8" standalone="yes"?>
<Relationships xmlns="http://schemas.openxmlformats.org/package/2006/relationships"><Relationship Id="rId8" Type="http://schemas.openxmlformats.org/officeDocument/2006/relationships/image" Target="../media/image285.svg"/><Relationship Id="rId3" Type="http://schemas.openxmlformats.org/officeDocument/2006/relationships/image" Target="../media/image59.png"/><Relationship Id="rId7" Type="http://schemas.openxmlformats.org/officeDocument/2006/relationships/image" Target="../media/image161.png"/><Relationship Id="rId2" Type="http://schemas.openxmlformats.org/officeDocument/2006/relationships/image" Target="../media/image158.png"/><Relationship Id="rId1" Type="http://schemas.openxmlformats.org/officeDocument/2006/relationships/slideLayout" Target="../slideLayouts/slideLayout7.xml"/><Relationship Id="rId6" Type="http://schemas.openxmlformats.org/officeDocument/2006/relationships/image" Target="../media/image283.svg"/><Relationship Id="rId5" Type="http://schemas.openxmlformats.org/officeDocument/2006/relationships/image" Target="../media/image160.png"/><Relationship Id="rId4" Type="http://schemas.openxmlformats.org/officeDocument/2006/relationships/image" Target="../media/image104.svg"/></Relationships>
</file>

<file path=ppt/slides/_rels/slide83.xml.rels><?xml version="1.0" encoding="UTF-8" standalone="yes"?>
<Relationships xmlns="http://schemas.openxmlformats.org/package/2006/relationships"><Relationship Id="rId8" Type="http://schemas.openxmlformats.org/officeDocument/2006/relationships/image" Target="../media/image291.svg"/><Relationship Id="rId3" Type="http://schemas.openxmlformats.org/officeDocument/2006/relationships/image" Target="../media/image76.png"/><Relationship Id="rId7" Type="http://schemas.openxmlformats.org/officeDocument/2006/relationships/image" Target="../media/image164.png"/><Relationship Id="rId12" Type="http://schemas.openxmlformats.org/officeDocument/2006/relationships/image" Target="../media/image93.svg"/><Relationship Id="rId2" Type="http://schemas.openxmlformats.org/officeDocument/2006/relationships/image" Target="../media/image47.png"/><Relationship Id="rId1" Type="http://schemas.openxmlformats.org/officeDocument/2006/relationships/slideLayout" Target="../slideLayouts/slideLayout7.xml"/><Relationship Id="rId6" Type="http://schemas.openxmlformats.org/officeDocument/2006/relationships/image" Target="../media/image289.svg"/><Relationship Id="rId11" Type="http://schemas.openxmlformats.org/officeDocument/2006/relationships/image" Target="../media/image53.png"/><Relationship Id="rId5" Type="http://schemas.openxmlformats.org/officeDocument/2006/relationships/image" Target="../media/image163.png"/><Relationship Id="rId10" Type="http://schemas.openxmlformats.org/officeDocument/2006/relationships/hyperlink" Target="https://vimeo.com/1125911616?share=copy" TargetMode="External"/><Relationship Id="rId4" Type="http://schemas.openxmlformats.org/officeDocument/2006/relationships/image" Target="../media/image135.svg"/><Relationship Id="rId9" Type="http://schemas.openxmlformats.org/officeDocument/2006/relationships/hyperlink" Target="https://www.respectme.org.uk/resources-abw-25/" TargetMode="External"/></Relationships>
</file>

<file path=ppt/slides/_rels/slide84.xml.rels><?xml version="1.0" encoding="UTF-8" standalone="yes"?>
<Relationships xmlns="http://schemas.openxmlformats.org/package/2006/relationships"><Relationship Id="rId3" Type="http://schemas.openxmlformats.org/officeDocument/2006/relationships/image" Target="../media/image119.svg"/><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8" Type="http://schemas.openxmlformats.org/officeDocument/2006/relationships/image" Target="../media/image108.svg"/><Relationship Id="rId13" Type="http://schemas.openxmlformats.org/officeDocument/2006/relationships/image" Target="../media/image118.png"/><Relationship Id="rId3" Type="http://schemas.openxmlformats.org/officeDocument/2006/relationships/image" Target="../media/image59.png"/><Relationship Id="rId7" Type="http://schemas.openxmlformats.org/officeDocument/2006/relationships/image" Target="../media/image61.png"/><Relationship Id="rId12" Type="http://schemas.openxmlformats.org/officeDocument/2006/relationships/image" Target="../media/image293.svg"/><Relationship Id="rId2" Type="http://schemas.openxmlformats.org/officeDocument/2006/relationships/image" Target="../media/image58.png"/><Relationship Id="rId1" Type="http://schemas.openxmlformats.org/officeDocument/2006/relationships/slideLayout" Target="../slideLayouts/slideLayout7.xml"/><Relationship Id="rId6" Type="http://schemas.openxmlformats.org/officeDocument/2006/relationships/image" Target="../media/image106.svg"/><Relationship Id="rId11" Type="http://schemas.openxmlformats.org/officeDocument/2006/relationships/image" Target="../media/image165.png"/><Relationship Id="rId5" Type="http://schemas.openxmlformats.org/officeDocument/2006/relationships/image" Target="../media/image60.png"/><Relationship Id="rId10" Type="http://schemas.openxmlformats.org/officeDocument/2006/relationships/image" Target="../media/image135.svg"/><Relationship Id="rId4" Type="http://schemas.openxmlformats.org/officeDocument/2006/relationships/image" Target="../media/image104.svg"/><Relationship Id="rId9" Type="http://schemas.openxmlformats.org/officeDocument/2006/relationships/image" Target="../media/image76.png"/><Relationship Id="rId14" Type="http://schemas.openxmlformats.org/officeDocument/2006/relationships/image" Target="../media/image206.svg"/></Relationships>
</file>

<file path=ppt/slides/_rels/slide8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7.xml"/><Relationship Id="rId4" Type="http://schemas.openxmlformats.org/officeDocument/2006/relationships/image" Target="../media/image104.svg"/></Relationships>
</file>

<file path=ppt/slides/_rels/slide8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58.png"/><Relationship Id="rId1" Type="http://schemas.openxmlformats.org/officeDocument/2006/relationships/slideLayout" Target="../slideLayouts/slideLayout7.xml"/><Relationship Id="rId6" Type="http://schemas.openxmlformats.org/officeDocument/2006/relationships/image" Target="../media/image112.svg"/><Relationship Id="rId5" Type="http://schemas.openxmlformats.org/officeDocument/2006/relationships/image" Target="../media/image63.png"/><Relationship Id="rId4" Type="http://schemas.openxmlformats.org/officeDocument/2006/relationships/image" Target="../media/image110.svg"/></Relationships>
</file>

<file path=ppt/slides/_rels/slide8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58.png"/><Relationship Id="rId1" Type="http://schemas.openxmlformats.org/officeDocument/2006/relationships/slideLayout" Target="../slideLayouts/slideLayout7.xml"/><Relationship Id="rId6" Type="http://schemas.openxmlformats.org/officeDocument/2006/relationships/image" Target="../media/image112.svg"/><Relationship Id="rId5" Type="http://schemas.openxmlformats.org/officeDocument/2006/relationships/image" Target="../media/image63.png"/><Relationship Id="rId4" Type="http://schemas.openxmlformats.org/officeDocument/2006/relationships/image" Target="../media/image110.svg"/></Relationships>
</file>

<file path=ppt/slides/_rels/slide89.xml.rels><?xml version="1.0" encoding="UTF-8" standalone="yes"?>
<Relationships xmlns="http://schemas.openxmlformats.org/package/2006/relationships"><Relationship Id="rId3" Type="http://schemas.openxmlformats.org/officeDocument/2006/relationships/image" Target="../media/image135.svg"/><Relationship Id="rId7" Type="http://schemas.openxmlformats.org/officeDocument/2006/relationships/image" Target="../media/image295.svg"/><Relationship Id="rId2" Type="http://schemas.openxmlformats.org/officeDocument/2006/relationships/image" Target="../media/image76.png"/><Relationship Id="rId1" Type="http://schemas.openxmlformats.org/officeDocument/2006/relationships/slideLayout" Target="../slideLayouts/slideLayout7.xml"/><Relationship Id="rId6" Type="http://schemas.openxmlformats.org/officeDocument/2006/relationships/image" Target="../media/image166.png"/><Relationship Id="rId5" Type="http://schemas.openxmlformats.org/officeDocument/2006/relationships/image" Target="../media/image184.svg"/><Relationship Id="rId4" Type="http://schemas.openxmlformats.org/officeDocument/2006/relationships/image" Target="../media/image105.png"/></Relationships>
</file>

<file path=ppt/slides/_rels/slide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7.png"/><Relationship Id="rId1" Type="http://schemas.openxmlformats.org/officeDocument/2006/relationships/slideLayout" Target="../slideLayouts/slideLayout7.xml"/><Relationship Id="rId4" Type="http://schemas.openxmlformats.org/officeDocument/2006/relationships/image" Target="../media/image63.svg"/></Relationships>
</file>

<file path=ppt/slides/_rels/slide90.xml.rels><?xml version="1.0" encoding="UTF-8" standalone="yes"?>
<Relationships xmlns="http://schemas.openxmlformats.org/package/2006/relationships"><Relationship Id="rId8" Type="http://schemas.openxmlformats.org/officeDocument/2006/relationships/image" Target="../media/image302.svg"/><Relationship Id="rId3" Type="http://schemas.openxmlformats.org/officeDocument/2006/relationships/image" Target="../media/image297.svg"/><Relationship Id="rId7" Type="http://schemas.openxmlformats.org/officeDocument/2006/relationships/image" Target="../media/image170.png"/><Relationship Id="rId2" Type="http://schemas.openxmlformats.org/officeDocument/2006/relationships/image" Target="../media/image167.png"/><Relationship Id="rId1" Type="http://schemas.openxmlformats.org/officeDocument/2006/relationships/slideLayout" Target="../slideLayouts/slideLayout7.xml"/><Relationship Id="rId6" Type="http://schemas.openxmlformats.org/officeDocument/2006/relationships/image" Target="../media/image169.png"/><Relationship Id="rId5" Type="http://schemas.openxmlformats.org/officeDocument/2006/relationships/image" Target="../media/image299.svg"/><Relationship Id="rId10" Type="http://schemas.openxmlformats.org/officeDocument/2006/relationships/image" Target="../media/image267.svg"/><Relationship Id="rId4" Type="http://schemas.openxmlformats.org/officeDocument/2006/relationships/image" Target="../media/image168.png"/><Relationship Id="rId9" Type="http://schemas.openxmlformats.org/officeDocument/2006/relationships/image" Target="../media/image150.png"/></Relationships>
</file>

<file path=ppt/slides/_rels/slide91.xml.rels><?xml version="1.0" encoding="UTF-8" standalone="yes"?>
<Relationships xmlns="http://schemas.openxmlformats.org/package/2006/relationships"><Relationship Id="rId3" Type="http://schemas.openxmlformats.org/officeDocument/2006/relationships/image" Target="../media/image171.png"/><Relationship Id="rId2" Type="http://schemas.openxmlformats.org/officeDocument/2006/relationships/image" Target="../media/image155.png"/><Relationship Id="rId1" Type="http://schemas.openxmlformats.org/officeDocument/2006/relationships/slideLayout" Target="../slideLayouts/slideLayout7.xml"/><Relationship Id="rId4" Type="http://schemas.openxmlformats.org/officeDocument/2006/relationships/image" Target="../media/image172.png"/></Relationships>
</file>

<file path=ppt/slides/_rels/slide9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png"/><Relationship Id="rId7" Type="http://schemas.openxmlformats.org/officeDocument/2006/relationships/image" Target="../media/image6.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306.svg"/><Relationship Id="rId4" Type="http://schemas.openxmlformats.org/officeDocument/2006/relationships/image" Target="../media/image3.svg"/><Relationship Id="rId9" Type="http://schemas.openxmlformats.org/officeDocument/2006/relationships/image" Target="../media/image173.png"/></Relationships>
</file>

<file path=ppt/slides/_rels/slide93.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308.svg"/><Relationship Id="rId7" Type="http://schemas.openxmlformats.org/officeDocument/2006/relationships/image" Target="../media/image310.svg"/><Relationship Id="rId2" Type="http://schemas.openxmlformats.org/officeDocument/2006/relationships/image" Target="../media/image174.png"/><Relationship Id="rId1" Type="http://schemas.openxmlformats.org/officeDocument/2006/relationships/slideLayout" Target="../slideLayouts/slideLayout7.xml"/><Relationship Id="rId6" Type="http://schemas.openxmlformats.org/officeDocument/2006/relationships/image" Target="../media/image175.png"/><Relationship Id="rId5" Type="http://schemas.openxmlformats.org/officeDocument/2006/relationships/image" Target="../media/image135.svg"/><Relationship Id="rId4" Type="http://schemas.openxmlformats.org/officeDocument/2006/relationships/image" Target="../media/image76.png"/><Relationship Id="rId9" Type="http://schemas.openxmlformats.org/officeDocument/2006/relationships/image" Target="../media/image139.svg"/></Relationships>
</file>

<file path=ppt/slides/_rels/slide94.xml.rels><?xml version="1.0" encoding="UTF-8" standalone="yes"?>
<Relationships xmlns="http://schemas.openxmlformats.org/package/2006/relationships"><Relationship Id="rId3" Type="http://schemas.openxmlformats.org/officeDocument/2006/relationships/image" Target="../media/image312.svg"/><Relationship Id="rId2" Type="http://schemas.openxmlformats.org/officeDocument/2006/relationships/image" Target="../media/image176.png"/><Relationship Id="rId1" Type="http://schemas.openxmlformats.org/officeDocument/2006/relationships/slideLayout" Target="../slideLayouts/slideLayout7.xml"/><Relationship Id="rId5" Type="http://schemas.openxmlformats.org/officeDocument/2006/relationships/image" Target="../media/image314.svg"/><Relationship Id="rId4" Type="http://schemas.openxmlformats.org/officeDocument/2006/relationships/image" Target="../media/image177.png"/></Relationships>
</file>

<file path=ppt/slides/_rels/slide95.xml.rels><?xml version="1.0" encoding="UTF-8" standalone="yes"?>
<Relationships xmlns="http://schemas.openxmlformats.org/package/2006/relationships"><Relationship Id="rId3" Type="http://schemas.openxmlformats.org/officeDocument/2006/relationships/image" Target="../media/image179.png"/><Relationship Id="rId2" Type="http://schemas.openxmlformats.org/officeDocument/2006/relationships/image" Target="../media/image178.png"/><Relationship Id="rId1" Type="http://schemas.openxmlformats.org/officeDocument/2006/relationships/slideLayout" Target="../slideLayouts/slideLayout7.xml"/><Relationship Id="rId4" Type="http://schemas.openxmlformats.org/officeDocument/2006/relationships/image" Target="../media/image317.svg"/></Relationships>
</file>

<file path=ppt/slides/_rels/slide96.xml.rels><?xml version="1.0" encoding="UTF-8" standalone="yes"?>
<Relationships xmlns="http://schemas.openxmlformats.org/package/2006/relationships"><Relationship Id="rId2" Type="http://schemas.openxmlformats.org/officeDocument/2006/relationships/image" Target="../media/image178.pn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3" Type="http://schemas.openxmlformats.org/officeDocument/2006/relationships/image" Target="../media/image319.svg"/><Relationship Id="rId2" Type="http://schemas.openxmlformats.org/officeDocument/2006/relationships/image" Target="../media/image180.png"/><Relationship Id="rId1" Type="http://schemas.openxmlformats.org/officeDocument/2006/relationships/slideLayout" Target="../slideLayouts/slideLayout7.xml"/><Relationship Id="rId5" Type="http://schemas.openxmlformats.org/officeDocument/2006/relationships/image" Target="../media/image321.svg"/><Relationship Id="rId4" Type="http://schemas.openxmlformats.org/officeDocument/2006/relationships/image" Target="../media/image181.png"/></Relationships>
</file>

<file path=ppt/slides/_rels/slide98.xml.rels><?xml version="1.0" encoding="UTF-8" standalone="yes"?>
<Relationships xmlns="http://schemas.openxmlformats.org/package/2006/relationships"><Relationship Id="rId2" Type="http://schemas.openxmlformats.org/officeDocument/2006/relationships/image" Target="../media/image182.pn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8" Type="http://schemas.openxmlformats.org/officeDocument/2006/relationships/image" Target="../media/image291.svg"/><Relationship Id="rId3" Type="http://schemas.openxmlformats.org/officeDocument/2006/relationships/image" Target="../media/image76.png"/><Relationship Id="rId7" Type="http://schemas.openxmlformats.org/officeDocument/2006/relationships/image" Target="../media/image164.png"/><Relationship Id="rId12" Type="http://schemas.openxmlformats.org/officeDocument/2006/relationships/image" Target="../media/image93.svg"/><Relationship Id="rId2" Type="http://schemas.openxmlformats.org/officeDocument/2006/relationships/image" Target="../media/image47.png"/><Relationship Id="rId1" Type="http://schemas.openxmlformats.org/officeDocument/2006/relationships/slideLayout" Target="../slideLayouts/slideLayout7.xml"/><Relationship Id="rId6" Type="http://schemas.openxmlformats.org/officeDocument/2006/relationships/image" Target="../media/image324.svg"/><Relationship Id="rId11" Type="http://schemas.openxmlformats.org/officeDocument/2006/relationships/image" Target="../media/image53.png"/><Relationship Id="rId5" Type="http://schemas.openxmlformats.org/officeDocument/2006/relationships/image" Target="../media/image183.png"/><Relationship Id="rId10" Type="http://schemas.openxmlformats.org/officeDocument/2006/relationships/hyperlink" Target="https://vimeo.com/1125913618?share=copy" TargetMode="External"/><Relationship Id="rId4" Type="http://schemas.openxmlformats.org/officeDocument/2006/relationships/image" Target="../media/image135.svg"/><Relationship Id="rId9" Type="http://schemas.openxmlformats.org/officeDocument/2006/relationships/hyperlink" Target="https://www.respectme.org.uk/resources-abw-25/"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320090" y="1296309"/>
            <a:ext cx="7975768" cy="2524266"/>
          </a:xfrm>
          <a:custGeom>
            <a:avLst/>
            <a:gdLst/>
            <a:ahLst/>
            <a:cxnLst/>
            <a:rect l="l" t="t" r="r" b="b"/>
            <a:pathLst>
              <a:path w="7975768" h="2524266">
                <a:moveTo>
                  <a:pt x="0" y="0"/>
                </a:moveTo>
                <a:lnTo>
                  <a:pt x="7975769" y="0"/>
                </a:lnTo>
                <a:lnTo>
                  <a:pt x="7975769" y="2524266"/>
                </a:lnTo>
                <a:lnTo>
                  <a:pt x="0" y="2524266"/>
                </a:lnTo>
                <a:lnTo>
                  <a:pt x="0" y="0"/>
                </a:lnTo>
                <a:close/>
              </a:path>
            </a:pathLst>
          </a:custGeom>
          <a:blipFill>
            <a:blip r:embed="rId2"/>
            <a:stretch>
              <a:fillRect/>
            </a:stretch>
          </a:blipFill>
        </p:spPr>
      </p:sp>
      <p:sp>
        <p:nvSpPr>
          <p:cNvPr id="3" name="Freeform 3"/>
          <p:cNvSpPr/>
          <p:nvPr/>
        </p:nvSpPr>
        <p:spPr>
          <a:xfrm>
            <a:off x="4887999" y="4220625"/>
            <a:ext cx="8730860" cy="5947898"/>
          </a:xfrm>
          <a:custGeom>
            <a:avLst/>
            <a:gdLst/>
            <a:ahLst/>
            <a:cxnLst/>
            <a:rect l="l" t="t" r="r" b="b"/>
            <a:pathLst>
              <a:path w="8730860" h="5947898">
                <a:moveTo>
                  <a:pt x="0" y="0"/>
                </a:moveTo>
                <a:lnTo>
                  <a:pt x="8730860" y="0"/>
                </a:lnTo>
                <a:lnTo>
                  <a:pt x="8730860" y="5947898"/>
                </a:lnTo>
                <a:lnTo>
                  <a:pt x="0" y="5947898"/>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5336501" y="4739191"/>
            <a:ext cx="7833855" cy="4278268"/>
          </a:xfrm>
          <a:custGeom>
            <a:avLst/>
            <a:gdLst/>
            <a:ahLst/>
            <a:cxnLst/>
            <a:rect l="l" t="t" r="r" b="b"/>
            <a:pathLst>
              <a:path w="7833855" h="4278268">
                <a:moveTo>
                  <a:pt x="0" y="0"/>
                </a:moveTo>
                <a:lnTo>
                  <a:pt x="7833855" y="0"/>
                </a:lnTo>
                <a:lnTo>
                  <a:pt x="7833855" y="4278268"/>
                </a:lnTo>
                <a:lnTo>
                  <a:pt x="0" y="4278268"/>
                </a:lnTo>
                <a:lnTo>
                  <a:pt x="0" y="0"/>
                </a:lnTo>
                <a:close/>
              </a:path>
            </a:pathLst>
          </a:custGeom>
          <a:blipFill>
            <a:blip r:embed="rId5"/>
            <a:stretch>
              <a:fillRect/>
            </a:stretch>
          </a:blipFill>
        </p:spPr>
      </p:sp>
      <p:sp>
        <p:nvSpPr>
          <p:cNvPr id="5" name="Freeform 5"/>
          <p:cNvSpPr/>
          <p:nvPr/>
        </p:nvSpPr>
        <p:spPr>
          <a:xfrm rot="-1269005">
            <a:off x="974351" y="5578161"/>
            <a:ext cx="2947189" cy="2880877"/>
          </a:xfrm>
          <a:custGeom>
            <a:avLst/>
            <a:gdLst/>
            <a:ahLst/>
            <a:cxnLst/>
            <a:rect l="l" t="t" r="r" b="b"/>
            <a:pathLst>
              <a:path w="2947189" h="2880877">
                <a:moveTo>
                  <a:pt x="0" y="0"/>
                </a:moveTo>
                <a:lnTo>
                  <a:pt x="2947189" y="0"/>
                </a:lnTo>
                <a:lnTo>
                  <a:pt x="2947189" y="2880877"/>
                </a:lnTo>
                <a:lnTo>
                  <a:pt x="0" y="288087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6"/>
          <p:cNvSpPr/>
          <p:nvPr/>
        </p:nvSpPr>
        <p:spPr>
          <a:xfrm rot="-1234898">
            <a:off x="1658951" y="7120687"/>
            <a:ext cx="2118627" cy="988693"/>
          </a:xfrm>
          <a:custGeom>
            <a:avLst/>
            <a:gdLst/>
            <a:ahLst/>
            <a:cxnLst/>
            <a:rect l="l" t="t" r="r" b="b"/>
            <a:pathLst>
              <a:path w="2118627" h="988693">
                <a:moveTo>
                  <a:pt x="0" y="0"/>
                </a:moveTo>
                <a:lnTo>
                  <a:pt x="2118627" y="0"/>
                </a:lnTo>
                <a:lnTo>
                  <a:pt x="2118627" y="988693"/>
                </a:lnTo>
                <a:lnTo>
                  <a:pt x="0" y="988693"/>
                </a:lnTo>
                <a:lnTo>
                  <a:pt x="0" y="0"/>
                </a:lnTo>
                <a:close/>
              </a:path>
            </a:pathLst>
          </a:custGeom>
          <a:blipFill>
            <a:blip r:embed="rId8"/>
            <a:stretch>
              <a:fillRect/>
            </a:stretch>
          </a:blipFill>
        </p:spPr>
      </p:sp>
      <p:grpSp>
        <p:nvGrpSpPr>
          <p:cNvPr id="7" name="Group 7"/>
          <p:cNvGrpSpPr/>
          <p:nvPr/>
        </p:nvGrpSpPr>
        <p:grpSpPr>
          <a:xfrm>
            <a:off x="5423424" y="9681803"/>
            <a:ext cx="3086100" cy="368168"/>
            <a:chOff x="0" y="0"/>
            <a:chExt cx="812800" cy="96966"/>
          </a:xfrm>
        </p:grpSpPr>
        <p:sp>
          <p:nvSpPr>
            <p:cNvPr id="8" name="Freeform 8"/>
            <p:cNvSpPr/>
            <p:nvPr/>
          </p:nvSpPr>
          <p:spPr>
            <a:xfrm>
              <a:off x="0" y="0"/>
              <a:ext cx="812800" cy="96966"/>
            </a:xfrm>
            <a:custGeom>
              <a:avLst/>
              <a:gdLst/>
              <a:ahLst/>
              <a:cxnLst/>
              <a:rect l="l" t="t" r="r" b="b"/>
              <a:pathLst>
                <a:path w="812800" h="96966">
                  <a:moveTo>
                    <a:pt x="0" y="0"/>
                  </a:moveTo>
                  <a:lnTo>
                    <a:pt x="812800" y="0"/>
                  </a:lnTo>
                  <a:lnTo>
                    <a:pt x="812800" y="96966"/>
                  </a:lnTo>
                  <a:lnTo>
                    <a:pt x="0" y="96966"/>
                  </a:lnTo>
                  <a:close/>
                </a:path>
              </a:pathLst>
            </a:custGeom>
            <a:solidFill>
              <a:srgbClr val="000000"/>
            </a:solidFill>
          </p:spPr>
        </p:sp>
        <p:sp>
          <p:nvSpPr>
            <p:cNvPr id="9" name="TextBox 9"/>
            <p:cNvSpPr txBox="1"/>
            <p:nvPr/>
          </p:nvSpPr>
          <p:spPr>
            <a:xfrm>
              <a:off x="0" y="-38100"/>
              <a:ext cx="812800" cy="135066"/>
            </a:xfrm>
            <a:prstGeom prst="rect">
              <a:avLst/>
            </a:prstGeom>
          </p:spPr>
          <p:txBody>
            <a:bodyPr lIns="50800" tIns="50800" rIns="50800" bIns="50800" rtlCol="0" anchor="ctr"/>
            <a:lstStyle/>
            <a:p>
              <a:pPr algn="ctr">
                <a:lnSpc>
                  <a:spcPts val="2659"/>
                </a:lnSpc>
              </a:pPr>
              <a:endParaRPr/>
            </a:p>
          </p:txBody>
        </p:sp>
      </p:grpSp>
      <p:grpSp>
        <p:nvGrpSpPr>
          <p:cNvPr id="10" name="Group 10"/>
          <p:cNvGrpSpPr/>
          <p:nvPr/>
        </p:nvGrpSpPr>
        <p:grpSpPr>
          <a:xfrm>
            <a:off x="8509524" y="9681803"/>
            <a:ext cx="3086100" cy="368168"/>
            <a:chOff x="0" y="0"/>
            <a:chExt cx="812800" cy="96966"/>
          </a:xfrm>
        </p:grpSpPr>
        <p:sp>
          <p:nvSpPr>
            <p:cNvPr id="11" name="Freeform 11"/>
            <p:cNvSpPr/>
            <p:nvPr/>
          </p:nvSpPr>
          <p:spPr>
            <a:xfrm>
              <a:off x="0" y="0"/>
              <a:ext cx="812800" cy="96966"/>
            </a:xfrm>
            <a:custGeom>
              <a:avLst/>
              <a:gdLst/>
              <a:ahLst/>
              <a:cxnLst/>
              <a:rect l="l" t="t" r="r" b="b"/>
              <a:pathLst>
                <a:path w="812800" h="96966">
                  <a:moveTo>
                    <a:pt x="0" y="0"/>
                  </a:moveTo>
                  <a:lnTo>
                    <a:pt x="812800" y="0"/>
                  </a:lnTo>
                  <a:lnTo>
                    <a:pt x="812800" y="96966"/>
                  </a:lnTo>
                  <a:lnTo>
                    <a:pt x="0" y="96966"/>
                  </a:lnTo>
                  <a:close/>
                </a:path>
              </a:pathLst>
            </a:custGeom>
            <a:solidFill>
              <a:srgbClr val="000000"/>
            </a:solidFill>
          </p:spPr>
        </p:sp>
        <p:sp>
          <p:nvSpPr>
            <p:cNvPr id="12" name="TextBox 12"/>
            <p:cNvSpPr txBox="1"/>
            <p:nvPr/>
          </p:nvSpPr>
          <p:spPr>
            <a:xfrm>
              <a:off x="0" y="-38100"/>
              <a:ext cx="812800" cy="135066"/>
            </a:xfrm>
            <a:prstGeom prst="rect">
              <a:avLst/>
            </a:prstGeom>
          </p:spPr>
          <p:txBody>
            <a:bodyPr lIns="50800" tIns="50800" rIns="50800" bIns="50800" rtlCol="0" anchor="ctr"/>
            <a:lstStyle/>
            <a:p>
              <a:pPr algn="ctr">
                <a:lnSpc>
                  <a:spcPts val="2659"/>
                </a:lnSpc>
              </a:pPr>
              <a:endParaRPr/>
            </a:p>
          </p:txBody>
        </p:sp>
      </p:grpSp>
      <p:grpSp>
        <p:nvGrpSpPr>
          <p:cNvPr id="13" name="Group 13"/>
          <p:cNvGrpSpPr/>
          <p:nvPr/>
        </p:nvGrpSpPr>
        <p:grpSpPr>
          <a:xfrm>
            <a:off x="10532759" y="9681803"/>
            <a:ext cx="3086100" cy="368168"/>
            <a:chOff x="0" y="0"/>
            <a:chExt cx="812800" cy="96966"/>
          </a:xfrm>
        </p:grpSpPr>
        <p:sp>
          <p:nvSpPr>
            <p:cNvPr id="14" name="Freeform 14"/>
            <p:cNvSpPr/>
            <p:nvPr/>
          </p:nvSpPr>
          <p:spPr>
            <a:xfrm>
              <a:off x="0" y="0"/>
              <a:ext cx="812800" cy="96966"/>
            </a:xfrm>
            <a:custGeom>
              <a:avLst/>
              <a:gdLst/>
              <a:ahLst/>
              <a:cxnLst/>
              <a:rect l="l" t="t" r="r" b="b"/>
              <a:pathLst>
                <a:path w="812800" h="96966">
                  <a:moveTo>
                    <a:pt x="0" y="0"/>
                  </a:moveTo>
                  <a:lnTo>
                    <a:pt x="812800" y="0"/>
                  </a:lnTo>
                  <a:lnTo>
                    <a:pt x="812800" y="96966"/>
                  </a:lnTo>
                  <a:lnTo>
                    <a:pt x="0" y="96966"/>
                  </a:lnTo>
                  <a:close/>
                </a:path>
              </a:pathLst>
            </a:custGeom>
            <a:solidFill>
              <a:srgbClr val="000000"/>
            </a:solidFill>
          </p:spPr>
        </p:sp>
        <p:sp>
          <p:nvSpPr>
            <p:cNvPr id="15" name="TextBox 15"/>
            <p:cNvSpPr txBox="1"/>
            <p:nvPr/>
          </p:nvSpPr>
          <p:spPr>
            <a:xfrm>
              <a:off x="0" y="-38100"/>
              <a:ext cx="812800" cy="135066"/>
            </a:xfrm>
            <a:prstGeom prst="rect">
              <a:avLst/>
            </a:prstGeom>
          </p:spPr>
          <p:txBody>
            <a:bodyPr lIns="50800" tIns="50800" rIns="50800" bIns="50800" rtlCol="0" anchor="ctr"/>
            <a:lstStyle/>
            <a:p>
              <a:pPr algn="ctr">
                <a:lnSpc>
                  <a:spcPts val="2659"/>
                </a:lnSpc>
              </a:pPr>
              <a:endParaRPr/>
            </a:p>
          </p:txBody>
        </p:sp>
      </p:grpSp>
      <p:sp>
        <p:nvSpPr>
          <p:cNvPr id="16" name="Freeform 16"/>
          <p:cNvSpPr/>
          <p:nvPr/>
        </p:nvSpPr>
        <p:spPr>
          <a:xfrm>
            <a:off x="14511200" y="5721654"/>
            <a:ext cx="1473577" cy="1473577"/>
          </a:xfrm>
          <a:custGeom>
            <a:avLst/>
            <a:gdLst/>
            <a:ahLst/>
            <a:cxnLst/>
            <a:rect l="l" t="t" r="r" b="b"/>
            <a:pathLst>
              <a:path w="1473577" h="1473577">
                <a:moveTo>
                  <a:pt x="0" y="0"/>
                </a:moveTo>
                <a:lnTo>
                  <a:pt x="1473576" y="0"/>
                </a:lnTo>
                <a:lnTo>
                  <a:pt x="1473576" y="1473576"/>
                </a:lnTo>
                <a:lnTo>
                  <a:pt x="0" y="1473576"/>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17" name="TextBox 17"/>
          <p:cNvSpPr txBox="1"/>
          <p:nvPr/>
        </p:nvSpPr>
        <p:spPr>
          <a:xfrm>
            <a:off x="-533227" y="265005"/>
            <a:ext cx="9234433" cy="631206"/>
          </a:xfrm>
          <a:prstGeom prst="rect">
            <a:avLst/>
          </a:prstGeom>
        </p:spPr>
        <p:txBody>
          <a:bodyPr lIns="0" tIns="0" rIns="0" bIns="0" rtlCol="0" anchor="t">
            <a:spAutoFit/>
          </a:bodyPr>
          <a:lstStyle/>
          <a:p>
            <a:pPr algn="ctr">
              <a:lnSpc>
                <a:spcPts val="5109"/>
              </a:lnSpc>
            </a:pPr>
            <a:r>
              <a:rPr lang="en-US" sz="3649">
                <a:solidFill>
                  <a:srgbClr val="000000"/>
                </a:solidFill>
                <a:latin typeface="Sauna Pro 1"/>
                <a:ea typeface="Sauna Pro 1"/>
                <a:cs typeface="Sauna Pro 1"/>
                <a:sym typeface="Sauna Pro 1"/>
              </a:rPr>
              <a:t>Primary Age Learning Slides (P4-P7)</a:t>
            </a:r>
          </a:p>
        </p:txBody>
      </p:sp>
      <p:sp>
        <p:nvSpPr>
          <p:cNvPr id="18" name="TextBox 18"/>
          <p:cNvSpPr txBox="1"/>
          <p:nvPr/>
        </p:nvSpPr>
        <p:spPr>
          <a:xfrm>
            <a:off x="14325462" y="7367123"/>
            <a:ext cx="1845052" cy="862262"/>
          </a:xfrm>
          <a:prstGeom prst="rect">
            <a:avLst/>
          </a:prstGeom>
        </p:spPr>
        <p:txBody>
          <a:bodyPr lIns="0" tIns="0" rIns="0" bIns="0" rtlCol="0" anchor="t">
            <a:spAutoFit/>
          </a:bodyPr>
          <a:lstStyle/>
          <a:p>
            <a:pPr algn="ctr">
              <a:lnSpc>
                <a:spcPts val="7069"/>
              </a:lnSpc>
            </a:pPr>
            <a:r>
              <a:rPr lang="en-US" sz="5049">
                <a:solidFill>
                  <a:srgbClr val="000000"/>
                </a:solidFill>
                <a:latin typeface="Sauna Pro 2"/>
                <a:ea typeface="Sauna Pro 2"/>
                <a:cs typeface="Sauna Pro 2"/>
                <a:sym typeface="Sauna Pro 2"/>
              </a:rPr>
              <a:t>Noah</a:t>
            </a:r>
          </a:p>
        </p:txBody>
      </p:sp>
      <p:sp>
        <p:nvSpPr>
          <p:cNvPr id="19" name="Freeform 19"/>
          <p:cNvSpPr/>
          <p:nvPr/>
        </p:nvSpPr>
        <p:spPr>
          <a:xfrm>
            <a:off x="14874505" y="205260"/>
            <a:ext cx="3100769" cy="1447025"/>
          </a:xfrm>
          <a:custGeom>
            <a:avLst/>
            <a:gdLst/>
            <a:ahLst/>
            <a:cxnLst/>
            <a:rect l="l" t="t" r="r" b="b"/>
            <a:pathLst>
              <a:path w="3100769" h="1447025">
                <a:moveTo>
                  <a:pt x="0" y="0"/>
                </a:moveTo>
                <a:lnTo>
                  <a:pt x="3100769" y="0"/>
                </a:lnTo>
                <a:lnTo>
                  <a:pt x="3100769" y="1447025"/>
                </a:lnTo>
                <a:lnTo>
                  <a:pt x="0" y="1447025"/>
                </a:lnTo>
                <a:lnTo>
                  <a:pt x="0" y="0"/>
                </a:lnTo>
                <a:close/>
              </a:path>
            </a:pathLst>
          </a:custGeom>
          <a:blipFill>
            <a:blip r:embed="rId8"/>
            <a:stretch>
              <a:fillRect/>
            </a:stretch>
          </a:blipFill>
        </p:spPr>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363077" y="-435336"/>
            <a:ext cx="9296069" cy="9837110"/>
          </a:xfrm>
          <a:custGeom>
            <a:avLst/>
            <a:gdLst/>
            <a:ahLst/>
            <a:cxnLst/>
            <a:rect l="l" t="t" r="r" b="b"/>
            <a:pathLst>
              <a:path w="9296069" h="9837110">
                <a:moveTo>
                  <a:pt x="0" y="0"/>
                </a:moveTo>
                <a:lnTo>
                  <a:pt x="9296068" y="0"/>
                </a:lnTo>
                <a:lnTo>
                  <a:pt x="9296068" y="9837110"/>
                </a:lnTo>
                <a:lnTo>
                  <a:pt x="0" y="983711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5621807" y="7958362"/>
            <a:ext cx="2363401" cy="2091610"/>
          </a:xfrm>
          <a:custGeom>
            <a:avLst/>
            <a:gdLst/>
            <a:ahLst/>
            <a:cxnLst/>
            <a:rect l="l" t="t" r="r" b="b"/>
            <a:pathLst>
              <a:path w="2363401" h="2091610">
                <a:moveTo>
                  <a:pt x="0" y="0"/>
                </a:moveTo>
                <a:lnTo>
                  <a:pt x="2363401" y="0"/>
                </a:lnTo>
                <a:lnTo>
                  <a:pt x="2363401" y="2091609"/>
                </a:lnTo>
                <a:lnTo>
                  <a:pt x="0" y="2091609"/>
                </a:lnTo>
                <a:lnTo>
                  <a:pt x="0" y="0"/>
                </a:lnTo>
                <a:close/>
              </a:path>
            </a:pathLst>
          </a:custGeom>
          <a:blipFill>
            <a:blip r:embed="rId4"/>
            <a:stretch>
              <a:fillRect/>
            </a:stretch>
          </a:blipFill>
        </p:spPr>
      </p:sp>
      <p:sp>
        <p:nvSpPr>
          <p:cNvPr id="4" name="TextBox 4"/>
          <p:cNvSpPr txBox="1"/>
          <p:nvPr/>
        </p:nvSpPr>
        <p:spPr>
          <a:xfrm>
            <a:off x="2776059" y="-583531"/>
            <a:ext cx="13344492" cy="1011460"/>
          </a:xfrm>
          <a:prstGeom prst="rect">
            <a:avLst/>
          </a:prstGeom>
        </p:spPr>
        <p:txBody>
          <a:bodyPr lIns="0" tIns="0" rIns="0" bIns="0" rtlCol="0" anchor="t">
            <a:spAutoFit/>
          </a:bodyPr>
          <a:lstStyle/>
          <a:p>
            <a:pPr algn="ctr">
              <a:lnSpc>
                <a:spcPts val="7752"/>
              </a:lnSpc>
            </a:pPr>
            <a:endParaRPr/>
          </a:p>
        </p:txBody>
      </p:sp>
      <p:sp>
        <p:nvSpPr>
          <p:cNvPr id="5" name="TextBox 5"/>
          <p:cNvSpPr txBox="1"/>
          <p:nvPr/>
        </p:nvSpPr>
        <p:spPr>
          <a:xfrm>
            <a:off x="4688524" y="4554114"/>
            <a:ext cx="8349797" cy="1330240"/>
          </a:xfrm>
          <a:prstGeom prst="rect">
            <a:avLst/>
          </a:prstGeom>
        </p:spPr>
        <p:txBody>
          <a:bodyPr lIns="0" tIns="0" rIns="0" bIns="0" rtlCol="0" anchor="t">
            <a:spAutoFit/>
          </a:bodyPr>
          <a:lstStyle/>
          <a:p>
            <a:pPr algn="ctr">
              <a:lnSpc>
                <a:spcPts val="9262"/>
              </a:lnSpc>
            </a:pPr>
            <a:endParaRPr/>
          </a:p>
        </p:txBody>
      </p:sp>
      <p:sp>
        <p:nvSpPr>
          <p:cNvPr id="6" name="TextBox 6"/>
          <p:cNvSpPr txBox="1"/>
          <p:nvPr/>
        </p:nvSpPr>
        <p:spPr>
          <a:xfrm>
            <a:off x="-10317534" y="3416977"/>
            <a:ext cx="38923068" cy="478490"/>
          </a:xfrm>
          <a:prstGeom prst="rect">
            <a:avLst/>
          </a:prstGeom>
        </p:spPr>
        <p:txBody>
          <a:bodyPr lIns="0" tIns="0" rIns="0" bIns="0" rtlCol="0" anchor="t">
            <a:spAutoFit/>
          </a:bodyPr>
          <a:lstStyle/>
          <a:p>
            <a:pPr algn="ctr">
              <a:lnSpc>
                <a:spcPts val="5470"/>
              </a:lnSpc>
            </a:pPr>
            <a:endParaRPr/>
          </a:p>
        </p:txBody>
      </p:sp>
      <p:sp>
        <p:nvSpPr>
          <p:cNvPr id="7" name="TextBox 7"/>
          <p:cNvSpPr txBox="1"/>
          <p:nvPr/>
        </p:nvSpPr>
        <p:spPr>
          <a:xfrm>
            <a:off x="685664" y="1590905"/>
            <a:ext cx="8650894" cy="6823871"/>
          </a:xfrm>
          <a:prstGeom prst="rect">
            <a:avLst/>
          </a:prstGeom>
        </p:spPr>
        <p:txBody>
          <a:bodyPr lIns="0" tIns="0" rIns="0" bIns="0" rtlCol="0" anchor="t">
            <a:spAutoFit/>
          </a:bodyPr>
          <a:lstStyle/>
          <a:p>
            <a:pPr algn="l">
              <a:lnSpc>
                <a:spcPts val="3884"/>
              </a:lnSpc>
            </a:pPr>
            <a:endParaRPr/>
          </a:p>
          <a:p>
            <a:pPr algn="l">
              <a:lnSpc>
                <a:spcPts val="3884"/>
              </a:lnSpc>
            </a:pPr>
            <a:endParaRPr/>
          </a:p>
          <a:p>
            <a:pPr algn="l">
              <a:lnSpc>
                <a:spcPts val="3884"/>
              </a:lnSpc>
            </a:pPr>
            <a:r>
              <a:rPr lang="en-US" sz="3699" b="1">
                <a:solidFill>
                  <a:srgbClr val="000000"/>
                </a:solidFill>
                <a:latin typeface="Sauna Pro 3 Bold"/>
                <a:ea typeface="Sauna Pro 3 Bold"/>
                <a:cs typeface="Sauna Pro 3 Bold"/>
                <a:sym typeface="Sauna Pro 3 Bold"/>
              </a:rPr>
              <a:t>Bullying behaviour is not always intentional or deliberate.</a:t>
            </a:r>
          </a:p>
          <a:p>
            <a:pPr algn="l">
              <a:lnSpc>
                <a:spcPts val="3884"/>
              </a:lnSpc>
            </a:pPr>
            <a:endParaRPr lang="en-US" sz="3699" b="1">
              <a:solidFill>
                <a:srgbClr val="000000"/>
              </a:solidFill>
              <a:latin typeface="Sauna Pro 3 Bold"/>
              <a:ea typeface="Sauna Pro 3 Bold"/>
              <a:cs typeface="Sauna Pro 3 Bold"/>
              <a:sym typeface="Sauna Pro 3 Bold"/>
            </a:endParaRPr>
          </a:p>
          <a:p>
            <a:pPr algn="l">
              <a:lnSpc>
                <a:spcPts val="3884"/>
              </a:lnSpc>
            </a:pPr>
            <a:r>
              <a:rPr lang="en-US" sz="3699" b="1">
                <a:solidFill>
                  <a:srgbClr val="000000"/>
                </a:solidFill>
                <a:latin typeface="Sauna Pro 3 Bold"/>
                <a:ea typeface="Sauna Pro 3 Bold"/>
                <a:cs typeface="Sauna Pro 3 Bold"/>
                <a:sym typeface="Sauna Pro 3 Bold"/>
              </a:rPr>
              <a:t>It can be a one off or repeated.</a:t>
            </a:r>
          </a:p>
          <a:p>
            <a:pPr algn="l">
              <a:lnSpc>
                <a:spcPts val="3884"/>
              </a:lnSpc>
            </a:pPr>
            <a:endParaRPr lang="en-US" sz="3699" b="1">
              <a:solidFill>
                <a:srgbClr val="000000"/>
              </a:solidFill>
              <a:latin typeface="Sauna Pro 3 Bold"/>
              <a:ea typeface="Sauna Pro 3 Bold"/>
              <a:cs typeface="Sauna Pro 3 Bold"/>
              <a:sym typeface="Sauna Pro 3 Bold"/>
            </a:endParaRPr>
          </a:p>
          <a:p>
            <a:pPr algn="l">
              <a:lnSpc>
                <a:spcPts val="3884"/>
              </a:lnSpc>
            </a:pPr>
            <a:r>
              <a:rPr lang="en-US" sz="3699" b="1">
                <a:solidFill>
                  <a:srgbClr val="000000"/>
                </a:solidFill>
                <a:latin typeface="Sauna Pro 3 Bold"/>
                <a:ea typeface="Sauna Pro 3 Bold"/>
                <a:cs typeface="Sauna Pro 3 Bold"/>
                <a:sym typeface="Sauna Pro 3 Bold"/>
              </a:rPr>
              <a:t>It can be targeted and...also sometimes isn’t.</a:t>
            </a:r>
          </a:p>
          <a:p>
            <a:pPr algn="l">
              <a:lnSpc>
                <a:spcPts val="3884"/>
              </a:lnSpc>
            </a:pPr>
            <a:endParaRPr lang="en-US" sz="3699" b="1">
              <a:solidFill>
                <a:srgbClr val="000000"/>
              </a:solidFill>
              <a:latin typeface="Sauna Pro 3 Bold"/>
              <a:ea typeface="Sauna Pro 3 Bold"/>
              <a:cs typeface="Sauna Pro 3 Bold"/>
              <a:sym typeface="Sauna Pro 3 Bold"/>
            </a:endParaRPr>
          </a:p>
          <a:p>
            <a:pPr algn="l">
              <a:lnSpc>
                <a:spcPts val="3884"/>
              </a:lnSpc>
            </a:pPr>
            <a:r>
              <a:rPr lang="en-US" sz="3699" b="1">
                <a:solidFill>
                  <a:srgbClr val="000000"/>
                </a:solidFill>
                <a:latin typeface="Sauna Pro 3 Bold"/>
                <a:ea typeface="Sauna Pro 3 Bold"/>
                <a:cs typeface="Sauna Pro 3 Bold"/>
                <a:sym typeface="Sauna Pro 3 Bold"/>
              </a:rPr>
              <a:t>Sometimes people know what they are doing and at other times - they don’t.</a:t>
            </a:r>
          </a:p>
          <a:p>
            <a:pPr algn="l">
              <a:lnSpc>
                <a:spcPts val="3884"/>
              </a:lnSpc>
            </a:pPr>
            <a:endParaRPr lang="en-US" sz="3699" b="1">
              <a:solidFill>
                <a:srgbClr val="000000"/>
              </a:solidFill>
              <a:latin typeface="Sauna Pro 3 Bold"/>
              <a:ea typeface="Sauna Pro 3 Bold"/>
              <a:cs typeface="Sauna Pro 3 Bold"/>
              <a:sym typeface="Sauna Pro 3 Bold"/>
            </a:endParaRPr>
          </a:p>
          <a:p>
            <a:pPr algn="l">
              <a:lnSpc>
                <a:spcPts val="3884"/>
              </a:lnSpc>
            </a:pPr>
            <a:r>
              <a:rPr lang="en-US" sz="3699" b="1">
                <a:solidFill>
                  <a:srgbClr val="000000"/>
                </a:solidFill>
                <a:latin typeface="Sauna Pro 3 Bold"/>
                <a:ea typeface="Sauna Pro 3 Bold"/>
                <a:cs typeface="Sauna Pro 3 Bold"/>
                <a:sym typeface="Sauna Pro 3 Bold"/>
              </a:rPr>
              <a:t>It is complex.</a:t>
            </a:r>
          </a:p>
        </p:txBody>
      </p:sp>
      <p:sp>
        <p:nvSpPr>
          <p:cNvPr id="8" name="TextBox 8"/>
          <p:cNvSpPr txBox="1"/>
          <p:nvPr/>
        </p:nvSpPr>
        <p:spPr>
          <a:xfrm>
            <a:off x="10961379" y="2921031"/>
            <a:ext cx="5522646" cy="4165455"/>
          </a:xfrm>
          <a:prstGeom prst="rect">
            <a:avLst/>
          </a:prstGeom>
        </p:spPr>
        <p:txBody>
          <a:bodyPr lIns="0" tIns="0" rIns="0" bIns="0" rtlCol="0" anchor="t">
            <a:spAutoFit/>
          </a:bodyPr>
          <a:lstStyle/>
          <a:p>
            <a:pPr algn="ctr">
              <a:lnSpc>
                <a:spcPts val="4649"/>
              </a:lnSpc>
            </a:pPr>
            <a:r>
              <a:rPr lang="en-US" sz="6457">
                <a:solidFill>
                  <a:srgbClr val="000000"/>
                </a:solidFill>
                <a:latin typeface="Sauna Pro 2"/>
                <a:ea typeface="Sauna Pro 2"/>
                <a:cs typeface="Sauna Pro 2"/>
                <a:sym typeface="Sauna Pro 2"/>
              </a:rPr>
              <a:t>Hurt</a:t>
            </a:r>
          </a:p>
          <a:p>
            <a:pPr algn="ctr">
              <a:lnSpc>
                <a:spcPts val="4649"/>
              </a:lnSpc>
            </a:pPr>
            <a:endParaRPr lang="en-US" sz="6457">
              <a:solidFill>
                <a:srgbClr val="000000"/>
              </a:solidFill>
              <a:latin typeface="Sauna Pro 2"/>
              <a:ea typeface="Sauna Pro 2"/>
              <a:cs typeface="Sauna Pro 2"/>
              <a:sym typeface="Sauna Pro 2"/>
            </a:endParaRPr>
          </a:p>
          <a:p>
            <a:pPr algn="ctr">
              <a:lnSpc>
                <a:spcPts val="4649"/>
              </a:lnSpc>
            </a:pPr>
            <a:r>
              <a:rPr lang="en-US" sz="6457">
                <a:solidFill>
                  <a:srgbClr val="000000"/>
                </a:solidFill>
                <a:latin typeface="Sauna Pro 2"/>
                <a:ea typeface="Sauna Pro 2"/>
                <a:cs typeface="Sauna Pro 2"/>
                <a:sym typeface="Sauna Pro 2"/>
              </a:rPr>
              <a:t>Threatened</a:t>
            </a:r>
          </a:p>
          <a:p>
            <a:pPr algn="ctr">
              <a:lnSpc>
                <a:spcPts val="4649"/>
              </a:lnSpc>
            </a:pPr>
            <a:endParaRPr lang="en-US" sz="6457">
              <a:solidFill>
                <a:srgbClr val="000000"/>
              </a:solidFill>
              <a:latin typeface="Sauna Pro 2"/>
              <a:ea typeface="Sauna Pro 2"/>
              <a:cs typeface="Sauna Pro 2"/>
              <a:sym typeface="Sauna Pro 2"/>
            </a:endParaRPr>
          </a:p>
          <a:p>
            <a:pPr algn="ctr">
              <a:lnSpc>
                <a:spcPts val="4649"/>
              </a:lnSpc>
            </a:pPr>
            <a:r>
              <a:rPr lang="en-US" sz="6457">
                <a:solidFill>
                  <a:srgbClr val="000000"/>
                </a:solidFill>
                <a:latin typeface="Sauna Pro 2"/>
                <a:ea typeface="Sauna Pro 2"/>
                <a:cs typeface="Sauna Pro 2"/>
                <a:sym typeface="Sauna Pro 2"/>
              </a:rPr>
              <a:t>Frightened</a:t>
            </a:r>
          </a:p>
          <a:p>
            <a:pPr algn="ctr">
              <a:lnSpc>
                <a:spcPts val="4649"/>
              </a:lnSpc>
            </a:pPr>
            <a:endParaRPr lang="en-US" sz="6457">
              <a:solidFill>
                <a:srgbClr val="000000"/>
              </a:solidFill>
              <a:latin typeface="Sauna Pro 2"/>
              <a:ea typeface="Sauna Pro 2"/>
              <a:cs typeface="Sauna Pro 2"/>
              <a:sym typeface="Sauna Pro 2"/>
            </a:endParaRPr>
          </a:p>
          <a:p>
            <a:pPr algn="ctr">
              <a:lnSpc>
                <a:spcPts val="4649"/>
              </a:lnSpc>
            </a:pPr>
            <a:r>
              <a:rPr lang="en-US" sz="6457">
                <a:solidFill>
                  <a:srgbClr val="000000"/>
                </a:solidFill>
                <a:latin typeface="Sauna Pro 2"/>
                <a:ea typeface="Sauna Pro 2"/>
                <a:cs typeface="Sauna Pro 2"/>
                <a:sym typeface="Sauna Pro 2"/>
              </a:rPr>
              <a:t>Left out</a:t>
            </a:r>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14615614" y="196057"/>
            <a:ext cx="3445798" cy="1816875"/>
          </a:xfrm>
          <a:custGeom>
            <a:avLst/>
            <a:gdLst/>
            <a:ahLst/>
            <a:cxnLst/>
            <a:rect l="l" t="t" r="r" b="b"/>
            <a:pathLst>
              <a:path w="3445798" h="1816875">
                <a:moveTo>
                  <a:pt x="0" y="0"/>
                </a:moveTo>
                <a:lnTo>
                  <a:pt x="3445798" y="0"/>
                </a:lnTo>
                <a:lnTo>
                  <a:pt x="3445798" y="1816875"/>
                </a:lnTo>
                <a:lnTo>
                  <a:pt x="0" y="1816875"/>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884908" y="3432973"/>
            <a:ext cx="15888885" cy="6699293"/>
          </a:xfrm>
          <a:prstGeom prst="rect">
            <a:avLst/>
          </a:prstGeom>
        </p:spPr>
        <p:txBody>
          <a:bodyPr lIns="0" tIns="0" rIns="0" bIns="0" rtlCol="0" anchor="t">
            <a:spAutoFit/>
          </a:bodyPr>
          <a:lstStyle/>
          <a:p>
            <a:pPr marL="886499" lvl="1" indent="-443249" algn="just">
              <a:lnSpc>
                <a:spcPts val="5748"/>
              </a:lnSpc>
              <a:buFont typeface="Arial"/>
              <a:buChar char="•"/>
            </a:pPr>
            <a:r>
              <a:rPr lang="en-US" sz="4106" spc="164">
                <a:solidFill>
                  <a:srgbClr val="FFFFFF"/>
                </a:solidFill>
                <a:latin typeface="Sauna Pro 4"/>
                <a:ea typeface="Sauna Pro 4"/>
                <a:cs typeface="Sauna Pro 4"/>
                <a:sym typeface="Sauna Pro 4"/>
              </a:rPr>
              <a:t>What can you tell about Grace’s home life?</a:t>
            </a:r>
          </a:p>
          <a:p>
            <a:pPr marL="886499" lvl="1" indent="-443249" algn="just">
              <a:lnSpc>
                <a:spcPts val="5748"/>
              </a:lnSpc>
              <a:buFont typeface="Arial"/>
              <a:buChar char="•"/>
            </a:pPr>
            <a:r>
              <a:rPr lang="en-US" sz="4106" spc="164">
                <a:solidFill>
                  <a:srgbClr val="FFFFFF"/>
                </a:solidFill>
                <a:latin typeface="Sauna Pro 4"/>
                <a:ea typeface="Sauna Pro 4"/>
                <a:cs typeface="Sauna Pro 4"/>
                <a:sym typeface="Sauna Pro 4"/>
              </a:rPr>
              <a:t>What do you think the real reason is for not liking Noah?</a:t>
            </a:r>
          </a:p>
          <a:p>
            <a:pPr marL="886499" lvl="1" indent="-443249" algn="just">
              <a:lnSpc>
                <a:spcPts val="5748"/>
              </a:lnSpc>
              <a:buFont typeface="Arial"/>
              <a:buChar char="•"/>
            </a:pPr>
            <a:r>
              <a:rPr lang="en-US" sz="4106" spc="164">
                <a:solidFill>
                  <a:srgbClr val="FFFFFF"/>
                </a:solidFill>
                <a:latin typeface="Sauna Pro 4"/>
                <a:ea typeface="Sauna Pro 4"/>
                <a:cs typeface="Sauna Pro 4"/>
                <a:sym typeface="Sauna Pro 4"/>
              </a:rPr>
              <a:t>Do you think Grace thinks online bullying is the same as face-to-face bullying? Why / why not? </a:t>
            </a:r>
          </a:p>
          <a:p>
            <a:pPr marL="886499" lvl="1" indent="-443249" algn="just">
              <a:lnSpc>
                <a:spcPts val="5748"/>
              </a:lnSpc>
              <a:buFont typeface="Arial"/>
              <a:buChar char="•"/>
            </a:pPr>
            <a:r>
              <a:rPr lang="en-US" sz="4106" spc="164">
                <a:solidFill>
                  <a:srgbClr val="FFFFFF"/>
                </a:solidFill>
                <a:latin typeface="Sauna Pro 4"/>
                <a:ea typeface="Sauna Pro 4"/>
                <a:cs typeface="Sauna Pro 4"/>
                <a:sym typeface="Sauna Pro 4"/>
              </a:rPr>
              <a:t> What is your opinion of online bullying?</a:t>
            </a:r>
          </a:p>
          <a:p>
            <a:pPr marL="886499" lvl="1" indent="-443249" algn="just">
              <a:lnSpc>
                <a:spcPts val="5748"/>
              </a:lnSpc>
              <a:buFont typeface="Arial"/>
              <a:buChar char="•"/>
            </a:pPr>
            <a:r>
              <a:rPr lang="en-US" sz="4106" spc="164">
                <a:solidFill>
                  <a:srgbClr val="FFFFFF"/>
                </a:solidFill>
                <a:latin typeface="Sauna Pro 4"/>
                <a:ea typeface="Sauna Pro 4"/>
                <a:cs typeface="Sauna Pro 4"/>
                <a:sym typeface="Sauna Pro 4"/>
              </a:rPr>
              <a:t> Give examples of Grace enjoying bullying Noah.</a:t>
            </a:r>
          </a:p>
          <a:p>
            <a:pPr marL="886499" lvl="1" indent="-443249" algn="just">
              <a:lnSpc>
                <a:spcPts val="5748"/>
              </a:lnSpc>
              <a:buFont typeface="Arial"/>
              <a:buChar char="•"/>
            </a:pPr>
            <a:r>
              <a:rPr lang="en-US" sz="4106" spc="164">
                <a:solidFill>
                  <a:srgbClr val="FFFFFF"/>
                </a:solidFill>
                <a:latin typeface="Sauna Pro 4"/>
                <a:ea typeface="Sauna Pro 4"/>
                <a:cs typeface="Sauna Pro 4"/>
                <a:sym typeface="Sauna Pro 4"/>
              </a:rPr>
              <a:t> What would you say or do if you saw Grace’s behaviour?</a:t>
            </a:r>
          </a:p>
          <a:p>
            <a:pPr algn="just">
              <a:lnSpc>
                <a:spcPts val="5748"/>
              </a:lnSpc>
              <a:spcBef>
                <a:spcPct val="0"/>
              </a:spcBef>
            </a:pPr>
            <a:endParaRPr lang="en-US" sz="4106" spc="164">
              <a:solidFill>
                <a:srgbClr val="FFFFFF"/>
              </a:solidFill>
              <a:latin typeface="Sauna Pro 4"/>
              <a:ea typeface="Sauna Pro 4"/>
              <a:cs typeface="Sauna Pro 4"/>
              <a:sym typeface="Sauna Pro 4"/>
            </a:endParaRPr>
          </a:p>
          <a:p>
            <a:pPr algn="just">
              <a:lnSpc>
                <a:spcPts val="7557"/>
              </a:lnSpc>
              <a:spcBef>
                <a:spcPct val="0"/>
              </a:spcBef>
            </a:pPr>
            <a:endParaRPr lang="en-US" sz="4106" spc="164">
              <a:solidFill>
                <a:srgbClr val="FFFFFF"/>
              </a:solidFill>
              <a:latin typeface="Sauna Pro 4"/>
              <a:ea typeface="Sauna Pro 4"/>
              <a:cs typeface="Sauna Pro 4"/>
              <a:sym typeface="Sauna Pro 4"/>
            </a:endParaRPr>
          </a:p>
        </p:txBody>
      </p:sp>
      <p:sp>
        <p:nvSpPr>
          <p:cNvPr id="4" name="Freeform 4"/>
          <p:cNvSpPr/>
          <p:nvPr/>
        </p:nvSpPr>
        <p:spPr>
          <a:xfrm>
            <a:off x="16773793" y="8717345"/>
            <a:ext cx="1269892" cy="1414921"/>
          </a:xfrm>
          <a:custGeom>
            <a:avLst/>
            <a:gdLst/>
            <a:ahLst/>
            <a:cxnLst/>
            <a:rect l="l" t="t" r="r" b="b"/>
            <a:pathLst>
              <a:path w="1269892" h="1414921">
                <a:moveTo>
                  <a:pt x="0" y="0"/>
                </a:moveTo>
                <a:lnTo>
                  <a:pt x="1269891" y="0"/>
                </a:lnTo>
                <a:lnTo>
                  <a:pt x="1269891" y="1414921"/>
                </a:lnTo>
                <a:lnTo>
                  <a:pt x="0" y="1414921"/>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TextBox 5"/>
          <p:cNvSpPr txBox="1"/>
          <p:nvPr/>
        </p:nvSpPr>
        <p:spPr>
          <a:xfrm>
            <a:off x="7192626" y="1122971"/>
            <a:ext cx="2623324" cy="1284589"/>
          </a:xfrm>
          <a:prstGeom prst="rect">
            <a:avLst/>
          </a:prstGeom>
        </p:spPr>
        <p:txBody>
          <a:bodyPr lIns="0" tIns="0" rIns="0" bIns="0" rtlCol="0" anchor="t">
            <a:spAutoFit/>
          </a:bodyPr>
          <a:lstStyle/>
          <a:p>
            <a:pPr algn="ctr">
              <a:lnSpc>
                <a:spcPts val="10569"/>
              </a:lnSpc>
            </a:pPr>
            <a:r>
              <a:rPr lang="en-US" sz="7549">
                <a:solidFill>
                  <a:srgbClr val="000000"/>
                </a:solidFill>
                <a:latin typeface="Sauna Pro 2"/>
                <a:ea typeface="Sauna Pro 2"/>
                <a:cs typeface="Sauna Pro 2"/>
                <a:sym typeface="Sauna Pro 2"/>
              </a:rPr>
              <a:t>Film 4</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3543601" y="1028700"/>
            <a:ext cx="11905389" cy="1636060"/>
          </a:xfrm>
          <a:custGeom>
            <a:avLst/>
            <a:gdLst/>
            <a:ahLst/>
            <a:cxnLst/>
            <a:rect l="l" t="t" r="r" b="b"/>
            <a:pathLst>
              <a:path w="11905389" h="1636060">
                <a:moveTo>
                  <a:pt x="0" y="0"/>
                </a:moveTo>
                <a:lnTo>
                  <a:pt x="11905389" y="0"/>
                </a:lnTo>
                <a:lnTo>
                  <a:pt x="11905389" y="1636060"/>
                </a:lnTo>
                <a:lnTo>
                  <a:pt x="0" y="1636060"/>
                </a:lnTo>
                <a:lnTo>
                  <a:pt x="0" y="0"/>
                </a:lnTo>
                <a:close/>
              </a:path>
            </a:pathLst>
          </a:custGeom>
          <a:blipFill>
            <a:blip r:embed="rId2"/>
            <a:stretch>
              <a:fillRect b="-403013"/>
            </a:stretch>
          </a:blipFill>
        </p:spPr>
      </p:sp>
      <p:sp>
        <p:nvSpPr>
          <p:cNvPr id="3" name="TextBox 3"/>
          <p:cNvSpPr txBox="1"/>
          <p:nvPr/>
        </p:nvSpPr>
        <p:spPr>
          <a:xfrm>
            <a:off x="1885559" y="3028368"/>
            <a:ext cx="14855713" cy="2862676"/>
          </a:xfrm>
          <a:prstGeom prst="rect">
            <a:avLst/>
          </a:prstGeom>
        </p:spPr>
        <p:txBody>
          <a:bodyPr lIns="0" tIns="0" rIns="0" bIns="0" rtlCol="0" anchor="t">
            <a:spAutoFit/>
          </a:bodyPr>
          <a:lstStyle/>
          <a:p>
            <a:pPr algn="ctr">
              <a:lnSpc>
                <a:spcPts val="7591"/>
              </a:lnSpc>
            </a:pPr>
            <a:r>
              <a:rPr lang="en-US" sz="5422" b="1" spc="216">
                <a:solidFill>
                  <a:srgbClr val="000000"/>
                </a:solidFill>
                <a:latin typeface="Sauna Pro 3 Bold"/>
                <a:ea typeface="Sauna Pro 3 Bold"/>
                <a:cs typeface="Sauna Pro 3 Bold"/>
                <a:sym typeface="Sauna Pro 3 Bold"/>
              </a:rPr>
              <a:t>Explore what Grace says in more detail</a:t>
            </a:r>
          </a:p>
          <a:p>
            <a:pPr algn="ctr">
              <a:lnSpc>
                <a:spcPts val="7591"/>
              </a:lnSpc>
            </a:pPr>
            <a:endParaRPr lang="en-US" sz="5422" b="1" spc="216">
              <a:solidFill>
                <a:srgbClr val="000000"/>
              </a:solidFill>
              <a:latin typeface="Sauna Pro 3 Bold"/>
              <a:ea typeface="Sauna Pro 3 Bold"/>
              <a:cs typeface="Sauna Pro 3 Bold"/>
              <a:sym typeface="Sauna Pro 3 Bold"/>
            </a:endParaRPr>
          </a:p>
          <a:p>
            <a:pPr algn="ctr">
              <a:lnSpc>
                <a:spcPts val="7591"/>
              </a:lnSpc>
              <a:spcBef>
                <a:spcPct val="0"/>
              </a:spcBef>
            </a:pPr>
            <a:endParaRPr lang="en-US" sz="5422" b="1" spc="216">
              <a:solidFill>
                <a:srgbClr val="000000"/>
              </a:solidFill>
              <a:latin typeface="Sauna Pro 3 Bold"/>
              <a:ea typeface="Sauna Pro 3 Bold"/>
              <a:cs typeface="Sauna Pro 3 Bold"/>
              <a:sym typeface="Sauna Pro 3 Bold"/>
            </a:endParaRPr>
          </a:p>
        </p:txBody>
      </p:sp>
      <p:sp>
        <p:nvSpPr>
          <p:cNvPr id="4" name="Freeform 4"/>
          <p:cNvSpPr/>
          <p:nvPr/>
        </p:nvSpPr>
        <p:spPr>
          <a:xfrm>
            <a:off x="1028700" y="4339242"/>
            <a:ext cx="7315200" cy="2029968"/>
          </a:xfrm>
          <a:custGeom>
            <a:avLst/>
            <a:gdLst/>
            <a:ahLst/>
            <a:cxnLst/>
            <a:rect l="l" t="t" r="r" b="b"/>
            <a:pathLst>
              <a:path w="7315200" h="2029968">
                <a:moveTo>
                  <a:pt x="0" y="0"/>
                </a:moveTo>
                <a:lnTo>
                  <a:pt x="7315200" y="0"/>
                </a:lnTo>
                <a:lnTo>
                  <a:pt x="7315200" y="2029968"/>
                </a:lnTo>
                <a:lnTo>
                  <a:pt x="0" y="2029968"/>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5" name="Freeform 5"/>
          <p:cNvSpPr/>
          <p:nvPr/>
        </p:nvSpPr>
        <p:spPr>
          <a:xfrm>
            <a:off x="9944100" y="4339242"/>
            <a:ext cx="7315200" cy="2029968"/>
          </a:xfrm>
          <a:custGeom>
            <a:avLst/>
            <a:gdLst/>
            <a:ahLst/>
            <a:cxnLst/>
            <a:rect l="l" t="t" r="r" b="b"/>
            <a:pathLst>
              <a:path w="7315200" h="2029968">
                <a:moveTo>
                  <a:pt x="0" y="0"/>
                </a:moveTo>
                <a:lnTo>
                  <a:pt x="7315200" y="0"/>
                </a:lnTo>
                <a:lnTo>
                  <a:pt x="7315200" y="2029968"/>
                </a:lnTo>
                <a:lnTo>
                  <a:pt x="0" y="2029968"/>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6" name="Freeform 6"/>
          <p:cNvSpPr/>
          <p:nvPr/>
        </p:nvSpPr>
        <p:spPr>
          <a:xfrm>
            <a:off x="5104343" y="6848920"/>
            <a:ext cx="7315200" cy="2029968"/>
          </a:xfrm>
          <a:custGeom>
            <a:avLst/>
            <a:gdLst/>
            <a:ahLst/>
            <a:cxnLst/>
            <a:rect l="l" t="t" r="r" b="b"/>
            <a:pathLst>
              <a:path w="7315200" h="2029968">
                <a:moveTo>
                  <a:pt x="0" y="0"/>
                </a:moveTo>
                <a:lnTo>
                  <a:pt x="7315200" y="0"/>
                </a:lnTo>
                <a:lnTo>
                  <a:pt x="7315200" y="2029968"/>
                </a:lnTo>
                <a:lnTo>
                  <a:pt x="0" y="2029968"/>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7" name="Freeform 7"/>
          <p:cNvSpPr/>
          <p:nvPr/>
        </p:nvSpPr>
        <p:spPr>
          <a:xfrm>
            <a:off x="15159135" y="8620290"/>
            <a:ext cx="2872417" cy="1497247"/>
          </a:xfrm>
          <a:custGeom>
            <a:avLst/>
            <a:gdLst/>
            <a:ahLst/>
            <a:cxnLst/>
            <a:rect l="l" t="t" r="r" b="b"/>
            <a:pathLst>
              <a:path w="2872417" h="1497247">
                <a:moveTo>
                  <a:pt x="0" y="0"/>
                </a:moveTo>
                <a:lnTo>
                  <a:pt x="2872416" y="0"/>
                </a:lnTo>
                <a:lnTo>
                  <a:pt x="2872416" y="1497247"/>
                </a:lnTo>
                <a:lnTo>
                  <a:pt x="0" y="1497247"/>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8" name="Freeform 8"/>
          <p:cNvSpPr/>
          <p:nvPr/>
        </p:nvSpPr>
        <p:spPr>
          <a:xfrm>
            <a:off x="-190002" y="0"/>
            <a:ext cx="4151122" cy="4114800"/>
          </a:xfrm>
          <a:custGeom>
            <a:avLst/>
            <a:gdLst/>
            <a:ahLst/>
            <a:cxnLst/>
            <a:rect l="l" t="t" r="r" b="b"/>
            <a:pathLst>
              <a:path w="4151122" h="4114800">
                <a:moveTo>
                  <a:pt x="0" y="0"/>
                </a:moveTo>
                <a:lnTo>
                  <a:pt x="4151123" y="0"/>
                </a:lnTo>
                <a:lnTo>
                  <a:pt x="4151123" y="4114800"/>
                </a:lnTo>
                <a:lnTo>
                  <a:pt x="0" y="4114800"/>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9" name="Freeform 9"/>
          <p:cNvSpPr/>
          <p:nvPr/>
        </p:nvSpPr>
        <p:spPr>
          <a:xfrm>
            <a:off x="209939" y="8724238"/>
            <a:ext cx="1719991" cy="993295"/>
          </a:xfrm>
          <a:custGeom>
            <a:avLst/>
            <a:gdLst/>
            <a:ahLst/>
            <a:cxnLst/>
            <a:rect l="l" t="t" r="r" b="b"/>
            <a:pathLst>
              <a:path w="1719991" h="993295">
                <a:moveTo>
                  <a:pt x="0" y="0"/>
                </a:moveTo>
                <a:lnTo>
                  <a:pt x="1719991" y="0"/>
                </a:lnTo>
                <a:lnTo>
                  <a:pt x="1719991" y="993295"/>
                </a:lnTo>
                <a:lnTo>
                  <a:pt x="0" y="993295"/>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10" name="Freeform 10"/>
          <p:cNvSpPr/>
          <p:nvPr/>
        </p:nvSpPr>
        <p:spPr>
          <a:xfrm>
            <a:off x="2138488" y="8716848"/>
            <a:ext cx="1000686" cy="1000686"/>
          </a:xfrm>
          <a:custGeom>
            <a:avLst/>
            <a:gdLst/>
            <a:ahLst/>
            <a:cxnLst/>
            <a:rect l="l" t="t" r="r" b="b"/>
            <a:pathLst>
              <a:path w="1000686" h="1000686">
                <a:moveTo>
                  <a:pt x="0" y="0"/>
                </a:moveTo>
                <a:lnTo>
                  <a:pt x="1000685" y="0"/>
                </a:lnTo>
                <a:lnTo>
                  <a:pt x="1000685" y="1000685"/>
                </a:lnTo>
                <a:lnTo>
                  <a:pt x="0" y="1000685"/>
                </a:lnTo>
                <a:lnTo>
                  <a:pt x="0" y="0"/>
                </a:lnTo>
                <a:close/>
              </a:path>
            </a:pathLst>
          </a:custGeom>
          <a:blipFill>
            <a:blip r:embed="rId11">
              <a:extLst>
                <a:ext uri="{96DAC541-7B7A-43D3-8B79-37D633B846F1}">
                  <asvg:svgBlip xmlns:asvg="http://schemas.microsoft.com/office/drawing/2016/SVG/main" xmlns="" r:embed="rId12"/>
                </a:ext>
              </a:extLst>
            </a:blip>
            <a:stretch>
              <a:fillRect/>
            </a:stretch>
          </a:blipFill>
        </p:spPr>
      </p:sp>
      <p:sp>
        <p:nvSpPr>
          <p:cNvPr id="11" name="Freeform 11"/>
          <p:cNvSpPr/>
          <p:nvPr/>
        </p:nvSpPr>
        <p:spPr>
          <a:xfrm>
            <a:off x="3348723" y="8933851"/>
            <a:ext cx="612397" cy="648898"/>
          </a:xfrm>
          <a:custGeom>
            <a:avLst/>
            <a:gdLst/>
            <a:ahLst/>
            <a:cxnLst/>
            <a:rect l="l" t="t" r="r" b="b"/>
            <a:pathLst>
              <a:path w="612397" h="648898">
                <a:moveTo>
                  <a:pt x="0" y="0"/>
                </a:moveTo>
                <a:lnTo>
                  <a:pt x="612398" y="0"/>
                </a:lnTo>
                <a:lnTo>
                  <a:pt x="612398" y="648898"/>
                </a:lnTo>
                <a:lnTo>
                  <a:pt x="0" y="648898"/>
                </a:lnTo>
                <a:lnTo>
                  <a:pt x="0" y="0"/>
                </a:lnTo>
                <a:close/>
              </a:path>
            </a:pathLst>
          </a:custGeom>
          <a:blipFill>
            <a:blip r:embed="rId13">
              <a:extLst>
                <a:ext uri="{96DAC541-7B7A-43D3-8B79-37D633B846F1}">
                  <asvg:svgBlip xmlns:asvg="http://schemas.microsoft.com/office/drawing/2016/SVG/main" xmlns="" r:embed="rId14"/>
                </a:ext>
              </a:extLst>
            </a:blip>
            <a:stretch>
              <a:fillRect/>
            </a:stretch>
          </a:blipFill>
        </p:spPr>
      </p:sp>
      <p:sp>
        <p:nvSpPr>
          <p:cNvPr id="12" name="TextBox 12"/>
          <p:cNvSpPr txBox="1"/>
          <p:nvPr/>
        </p:nvSpPr>
        <p:spPr>
          <a:xfrm>
            <a:off x="4609134" y="155575"/>
            <a:ext cx="9774323" cy="873140"/>
          </a:xfrm>
          <a:prstGeom prst="rect">
            <a:avLst/>
          </a:prstGeom>
        </p:spPr>
        <p:txBody>
          <a:bodyPr lIns="0" tIns="0" rIns="0" bIns="0" rtlCol="0" anchor="t">
            <a:spAutoFit/>
          </a:bodyPr>
          <a:lstStyle/>
          <a:p>
            <a:pPr algn="ctr">
              <a:lnSpc>
                <a:spcPts val="7000"/>
              </a:lnSpc>
              <a:spcBef>
                <a:spcPct val="0"/>
              </a:spcBef>
            </a:pPr>
            <a:r>
              <a:rPr lang="en-US" sz="5000" b="1" spc="200">
                <a:solidFill>
                  <a:srgbClr val="FFFFFF"/>
                </a:solidFill>
                <a:latin typeface="Sauna Pro 3 Bold"/>
                <a:ea typeface="Sauna Pro 3 Bold"/>
                <a:cs typeface="Sauna Pro 3 Bold"/>
                <a:sym typeface="Sauna Pro 3 Bold"/>
              </a:rPr>
              <a:t>Script under the spotlight</a:t>
            </a:r>
          </a:p>
        </p:txBody>
      </p:sp>
      <p:sp>
        <p:nvSpPr>
          <p:cNvPr id="13" name="TextBox 13"/>
          <p:cNvSpPr txBox="1"/>
          <p:nvPr/>
        </p:nvSpPr>
        <p:spPr>
          <a:xfrm>
            <a:off x="2396325" y="4875093"/>
            <a:ext cx="5637263" cy="672430"/>
          </a:xfrm>
          <a:prstGeom prst="rect">
            <a:avLst/>
          </a:prstGeom>
        </p:spPr>
        <p:txBody>
          <a:bodyPr lIns="0" tIns="0" rIns="0" bIns="0" rtlCol="0" anchor="t">
            <a:spAutoFit/>
          </a:bodyPr>
          <a:lstStyle/>
          <a:p>
            <a:pPr algn="ctr">
              <a:lnSpc>
                <a:spcPts val="5459"/>
              </a:lnSpc>
              <a:spcBef>
                <a:spcPct val="0"/>
              </a:spcBef>
            </a:pPr>
            <a:r>
              <a:rPr lang="en-US" sz="3900" b="1" spc="156">
                <a:solidFill>
                  <a:srgbClr val="000000"/>
                </a:solidFill>
                <a:latin typeface="Sauna Pro 3 Bold"/>
                <a:ea typeface="Sauna Pro 3 Bold"/>
                <a:cs typeface="Sauna Pro 3 Bold"/>
                <a:sym typeface="Sauna Pro 3 Bold"/>
              </a:rPr>
              <a:t>How is she truly feeling?</a:t>
            </a:r>
          </a:p>
        </p:txBody>
      </p:sp>
      <p:sp>
        <p:nvSpPr>
          <p:cNvPr id="14" name="TextBox 14"/>
          <p:cNvSpPr txBox="1"/>
          <p:nvPr/>
        </p:nvSpPr>
        <p:spPr>
          <a:xfrm>
            <a:off x="11131433" y="4960318"/>
            <a:ext cx="5337495" cy="930692"/>
          </a:xfrm>
          <a:prstGeom prst="rect">
            <a:avLst/>
          </a:prstGeom>
        </p:spPr>
        <p:txBody>
          <a:bodyPr lIns="0" tIns="0" rIns="0" bIns="0" rtlCol="0" anchor="t">
            <a:spAutoFit/>
          </a:bodyPr>
          <a:lstStyle/>
          <a:p>
            <a:pPr algn="ctr">
              <a:lnSpc>
                <a:spcPts val="3486"/>
              </a:lnSpc>
            </a:pPr>
            <a:r>
              <a:rPr lang="en-US" sz="4200" b="1" spc="168">
                <a:solidFill>
                  <a:srgbClr val="000000"/>
                </a:solidFill>
                <a:latin typeface="Sauna Pro 3 Bold"/>
                <a:ea typeface="Sauna Pro 3 Bold"/>
                <a:cs typeface="Sauna Pro 3 Bold"/>
                <a:sym typeface="Sauna Pro 3 Bold"/>
              </a:rPr>
              <a:t>What are her  emotions?</a:t>
            </a:r>
          </a:p>
        </p:txBody>
      </p:sp>
      <p:sp>
        <p:nvSpPr>
          <p:cNvPr id="15" name="TextBox 15"/>
          <p:cNvSpPr txBox="1"/>
          <p:nvPr/>
        </p:nvSpPr>
        <p:spPr>
          <a:xfrm>
            <a:off x="6060658" y="7383063"/>
            <a:ext cx="5977061" cy="878715"/>
          </a:xfrm>
          <a:prstGeom prst="rect">
            <a:avLst/>
          </a:prstGeom>
        </p:spPr>
        <p:txBody>
          <a:bodyPr lIns="0" tIns="0" rIns="0" bIns="0" rtlCol="0" anchor="t">
            <a:spAutoFit/>
          </a:bodyPr>
          <a:lstStyle/>
          <a:p>
            <a:pPr algn="ctr">
              <a:lnSpc>
                <a:spcPts val="3237"/>
              </a:lnSpc>
            </a:pPr>
            <a:r>
              <a:rPr lang="en-US" sz="3900" b="1" spc="156">
                <a:solidFill>
                  <a:srgbClr val="000000"/>
                </a:solidFill>
                <a:latin typeface="Sauna Pro 3 Bold"/>
                <a:ea typeface="Sauna Pro 3 Bold"/>
                <a:cs typeface="Sauna Pro 3 Bold"/>
                <a:sym typeface="Sauna Pro 3 Bold"/>
              </a:rPr>
              <a:t>How are her choices affecting her?</a:t>
            </a:r>
          </a:p>
        </p:txBody>
      </p:sp>
      <p:sp>
        <p:nvSpPr>
          <p:cNvPr id="16" name="TextBox 16"/>
          <p:cNvSpPr txBox="1"/>
          <p:nvPr/>
        </p:nvSpPr>
        <p:spPr>
          <a:xfrm rot="-2543737">
            <a:off x="-498787" y="935770"/>
            <a:ext cx="3895874" cy="823595"/>
          </a:xfrm>
          <a:prstGeom prst="rect">
            <a:avLst/>
          </a:prstGeom>
        </p:spPr>
        <p:txBody>
          <a:bodyPr lIns="0" tIns="0" rIns="0" bIns="0" rtlCol="0" anchor="t">
            <a:spAutoFit/>
          </a:bodyPr>
          <a:lstStyle/>
          <a:p>
            <a:pPr algn="ctr">
              <a:lnSpc>
                <a:spcPts val="6580"/>
              </a:lnSpc>
              <a:spcBef>
                <a:spcPct val="0"/>
              </a:spcBef>
            </a:pPr>
            <a:r>
              <a:rPr lang="en-US" sz="4700" b="1" spc="188">
                <a:solidFill>
                  <a:srgbClr val="000000"/>
                </a:solidFill>
                <a:latin typeface="Sauna Pro 3 Bold"/>
                <a:ea typeface="Sauna Pro 3 Bold"/>
                <a:cs typeface="Sauna Pro 3 Bold"/>
                <a:sym typeface="Sauna Pro 3 Bold"/>
              </a:rPr>
              <a:t>Analysis task</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3191306" y="1028700"/>
            <a:ext cx="11905389" cy="1307251"/>
          </a:xfrm>
          <a:custGeom>
            <a:avLst/>
            <a:gdLst/>
            <a:ahLst/>
            <a:cxnLst/>
            <a:rect l="l" t="t" r="r" b="b"/>
            <a:pathLst>
              <a:path w="11905389" h="1307251">
                <a:moveTo>
                  <a:pt x="0" y="0"/>
                </a:moveTo>
                <a:lnTo>
                  <a:pt x="11905388" y="0"/>
                </a:lnTo>
                <a:lnTo>
                  <a:pt x="11905388" y="1307251"/>
                </a:lnTo>
                <a:lnTo>
                  <a:pt x="0" y="1307251"/>
                </a:lnTo>
                <a:lnTo>
                  <a:pt x="0" y="0"/>
                </a:lnTo>
                <a:close/>
              </a:path>
            </a:pathLst>
          </a:custGeom>
          <a:blipFill>
            <a:blip r:embed="rId2"/>
            <a:stretch>
              <a:fillRect b="-529534"/>
            </a:stretch>
          </a:blipFill>
        </p:spPr>
      </p:sp>
      <p:sp>
        <p:nvSpPr>
          <p:cNvPr id="3" name="Freeform 3"/>
          <p:cNvSpPr/>
          <p:nvPr/>
        </p:nvSpPr>
        <p:spPr>
          <a:xfrm>
            <a:off x="3353026" y="2777601"/>
            <a:ext cx="10235682" cy="2844667"/>
          </a:xfrm>
          <a:custGeom>
            <a:avLst/>
            <a:gdLst/>
            <a:ahLst/>
            <a:cxnLst/>
            <a:rect l="l" t="t" r="r" b="b"/>
            <a:pathLst>
              <a:path w="10235682" h="2844667">
                <a:moveTo>
                  <a:pt x="0" y="0"/>
                </a:moveTo>
                <a:lnTo>
                  <a:pt x="10235682" y="0"/>
                </a:lnTo>
                <a:lnTo>
                  <a:pt x="10235682" y="2844667"/>
                </a:lnTo>
                <a:lnTo>
                  <a:pt x="0" y="2844667"/>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TextBox 4"/>
          <p:cNvSpPr txBox="1"/>
          <p:nvPr/>
        </p:nvSpPr>
        <p:spPr>
          <a:xfrm>
            <a:off x="2526370" y="5930513"/>
            <a:ext cx="12570324" cy="3327787"/>
          </a:xfrm>
          <a:prstGeom prst="rect">
            <a:avLst/>
          </a:prstGeom>
        </p:spPr>
        <p:txBody>
          <a:bodyPr lIns="0" tIns="0" rIns="0" bIns="0" rtlCol="0" anchor="t">
            <a:spAutoFit/>
          </a:bodyPr>
          <a:lstStyle/>
          <a:p>
            <a:pPr algn="ctr">
              <a:lnSpc>
                <a:spcPts val="6275"/>
              </a:lnSpc>
            </a:pPr>
            <a:r>
              <a:rPr lang="en-US" sz="6034" spc="241">
                <a:solidFill>
                  <a:srgbClr val="FFFFFF"/>
                </a:solidFill>
                <a:latin typeface="Sauna Pro 1"/>
                <a:ea typeface="Sauna Pro 1"/>
                <a:cs typeface="Sauna Pro 1"/>
                <a:sym typeface="Sauna Pro 1"/>
              </a:rPr>
              <a:t>Grace: </a:t>
            </a:r>
          </a:p>
          <a:p>
            <a:pPr algn="ctr">
              <a:lnSpc>
                <a:spcPts val="6275"/>
              </a:lnSpc>
            </a:pPr>
            <a:r>
              <a:rPr lang="en-US" sz="6034" spc="241">
                <a:solidFill>
                  <a:srgbClr val="000000"/>
                </a:solidFill>
                <a:latin typeface="Sauna Pro 1"/>
                <a:ea typeface="Sauna Pro 1"/>
                <a:cs typeface="Sauna Pro 1"/>
                <a:sym typeface="Sauna Pro 1"/>
              </a:rPr>
              <a:t>“He was just an easy target. Never fought back or anything.”</a:t>
            </a:r>
          </a:p>
          <a:p>
            <a:pPr algn="ctr">
              <a:lnSpc>
                <a:spcPts val="8447"/>
              </a:lnSpc>
              <a:spcBef>
                <a:spcPct val="0"/>
              </a:spcBef>
            </a:pPr>
            <a:endParaRPr lang="en-US" sz="6034" spc="241">
              <a:solidFill>
                <a:srgbClr val="000000"/>
              </a:solidFill>
              <a:latin typeface="Sauna Pro 1"/>
              <a:ea typeface="Sauna Pro 1"/>
              <a:cs typeface="Sauna Pro 1"/>
              <a:sym typeface="Sauna Pro 1"/>
            </a:endParaRPr>
          </a:p>
        </p:txBody>
      </p:sp>
      <p:sp>
        <p:nvSpPr>
          <p:cNvPr id="5" name="TextBox 5"/>
          <p:cNvSpPr txBox="1"/>
          <p:nvPr/>
        </p:nvSpPr>
        <p:spPr>
          <a:xfrm>
            <a:off x="4256838" y="155575"/>
            <a:ext cx="9774323" cy="873140"/>
          </a:xfrm>
          <a:prstGeom prst="rect">
            <a:avLst/>
          </a:prstGeom>
        </p:spPr>
        <p:txBody>
          <a:bodyPr lIns="0" tIns="0" rIns="0" bIns="0" rtlCol="0" anchor="t">
            <a:spAutoFit/>
          </a:bodyPr>
          <a:lstStyle/>
          <a:p>
            <a:pPr algn="ctr">
              <a:lnSpc>
                <a:spcPts val="7000"/>
              </a:lnSpc>
              <a:spcBef>
                <a:spcPct val="0"/>
              </a:spcBef>
            </a:pPr>
            <a:r>
              <a:rPr lang="en-US" sz="5000" b="1" spc="200">
                <a:solidFill>
                  <a:srgbClr val="000000"/>
                </a:solidFill>
                <a:latin typeface="Sauna Pro 3 Bold"/>
                <a:ea typeface="Sauna Pro 3 Bold"/>
                <a:cs typeface="Sauna Pro 3 Bold"/>
                <a:sym typeface="Sauna Pro 3 Bold"/>
              </a:rPr>
              <a:t>Script under the spotlight</a:t>
            </a:r>
          </a:p>
        </p:txBody>
      </p:sp>
      <p:sp>
        <p:nvSpPr>
          <p:cNvPr id="6" name="TextBox 6"/>
          <p:cNvSpPr txBox="1"/>
          <p:nvPr/>
        </p:nvSpPr>
        <p:spPr>
          <a:xfrm>
            <a:off x="5221515" y="3621229"/>
            <a:ext cx="7528930" cy="1176460"/>
          </a:xfrm>
          <a:prstGeom prst="rect">
            <a:avLst/>
          </a:prstGeom>
        </p:spPr>
        <p:txBody>
          <a:bodyPr lIns="0" tIns="0" rIns="0" bIns="0" rtlCol="0" anchor="t">
            <a:spAutoFit/>
          </a:bodyPr>
          <a:lstStyle/>
          <a:p>
            <a:pPr algn="ctr">
              <a:lnSpc>
                <a:spcPts val="4553"/>
              </a:lnSpc>
            </a:pPr>
            <a:r>
              <a:rPr lang="en-US" sz="4139" b="1" spc="165">
                <a:solidFill>
                  <a:srgbClr val="000000"/>
                </a:solidFill>
                <a:latin typeface="Sauna Pro 3 Bold"/>
                <a:ea typeface="Sauna Pro 3 Bold"/>
                <a:cs typeface="Sauna Pro 3 Bold"/>
                <a:sym typeface="Sauna Pro 3 Bold"/>
              </a:rPr>
              <a:t>Grace tells the audience one of her reasons for picking on Noah</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3317721" y="1257828"/>
            <a:ext cx="11905389" cy="1307251"/>
          </a:xfrm>
          <a:custGeom>
            <a:avLst/>
            <a:gdLst/>
            <a:ahLst/>
            <a:cxnLst/>
            <a:rect l="l" t="t" r="r" b="b"/>
            <a:pathLst>
              <a:path w="11905389" h="1307251">
                <a:moveTo>
                  <a:pt x="0" y="0"/>
                </a:moveTo>
                <a:lnTo>
                  <a:pt x="11905389" y="0"/>
                </a:lnTo>
                <a:lnTo>
                  <a:pt x="11905389" y="1307251"/>
                </a:lnTo>
                <a:lnTo>
                  <a:pt x="0" y="1307251"/>
                </a:lnTo>
                <a:lnTo>
                  <a:pt x="0" y="0"/>
                </a:lnTo>
                <a:close/>
              </a:path>
            </a:pathLst>
          </a:custGeom>
          <a:blipFill>
            <a:blip r:embed="rId2"/>
            <a:stretch>
              <a:fillRect b="-529534"/>
            </a:stretch>
          </a:blipFill>
        </p:spPr>
      </p:sp>
      <p:sp>
        <p:nvSpPr>
          <p:cNvPr id="3" name="TextBox 3"/>
          <p:cNvSpPr txBox="1"/>
          <p:nvPr/>
        </p:nvSpPr>
        <p:spPr>
          <a:xfrm>
            <a:off x="569679" y="2889457"/>
            <a:ext cx="6624559" cy="3749341"/>
          </a:xfrm>
          <a:prstGeom prst="rect">
            <a:avLst/>
          </a:prstGeom>
        </p:spPr>
        <p:txBody>
          <a:bodyPr lIns="0" tIns="0" rIns="0" bIns="0" rtlCol="0" anchor="t">
            <a:spAutoFit/>
          </a:bodyPr>
          <a:lstStyle/>
          <a:p>
            <a:pPr algn="l">
              <a:lnSpc>
                <a:spcPts val="5656"/>
              </a:lnSpc>
            </a:pPr>
            <a:r>
              <a:rPr lang="en-US" sz="5600" spc="224">
                <a:solidFill>
                  <a:srgbClr val="FFFFFF"/>
                </a:solidFill>
                <a:latin typeface="Sauna Pro 1"/>
                <a:ea typeface="Sauna Pro 1"/>
                <a:cs typeface="Sauna Pro 1"/>
                <a:sym typeface="Sauna Pro 1"/>
              </a:rPr>
              <a:t>Grace: </a:t>
            </a:r>
          </a:p>
          <a:p>
            <a:pPr algn="l">
              <a:lnSpc>
                <a:spcPts val="5656"/>
              </a:lnSpc>
            </a:pPr>
            <a:r>
              <a:rPr lang="en-US" sz="5600" spc="224">
                <a:solidFill>
                  <a:srgbClr val="000000"/>
                </a:solidFill>
                <a:latin typeface="Sauna Pro 1"/>
                <a:ea typeface="Sauna Pro 1"/>
                <a:cs typeface="Sauna Pro 1"/>
                <a:sym typeface="Sauna Pro 1"/>
              </a:rPr>
              <a:t>“He was just an easy target. Never fought back or anything.”</a:t>
            </a:r>
          </a:p>
          <a:p>
            <a:pPr algn="l">
              <a:lnSpc>
                <a:spcPts val="7840"/>
              </a:lnSpc>
              <a:spcBef>
                <a:spcPct val="0"/>
              </a:spcBef>
            </a:pPr>
            <a:endParaRPr lang="en-US" sz="5600" spc="224">
              <a:solidFill>
                <a:srgbClr val="000000"/>
              </a:solidFill>
              <a:latin typeface="Sauna Pro 1"/>
              <a:ea typeface="Sauna Pro 1"/>
              <a:cs typeface="Sauna Pro 1"/>
              <a:sym typeface="Sauna Pro 1"/>
            </a:endParaRPr>
          </a:p>
        </p:txBody>
      </p:sp>
      <p:sp>
        <p:nvSpPr>
          <p:cNvPr id="4" name="TextBox 4"/>
          <p:cNvSpPr txBox="1"/>
          <p:nvPr/>
        </p:nvSpPr>
        <p:spPr>
          <a:xfrm>
            <a:off x="3881958" y="384639"/>
            <a:ext cx="9774323" cy="873189"/>
          </a:xfrm>
          <a:prstGeom prst="rect">
            <a:avLst/>
          </a:prstGeom>
        </p:spPr>
        <p:txBody>
          <a:bodyPr lIns="0" tIns="0" rIns="0" bIns="0" rtlCol="0" anchor="t">
            <a:spAutoFit/>
          </a:bodyPr>
          <a:lstStyle/>
          <a:p>
            <a:pPr algn="ctr">
              <a:lnSpc>
                <a:spcPts val="7000"/>
              </a:lnSpc>
              <a:spcBef>
                <a:spcPct val="0"/>
              </a:spcBef>
            </a:pPr>
            <a:r>
              <a:rPr lang="en-US" sz="5000" b="1" spc="200">
                <a:solidFill>
                  <a:srgbClr val="000000"/>
                </a:solidFill>
                <a:latin typeface="Sauna Pro 3 Bold"/>
                <a:ea typeface="Sauna Pro 3 Bold"/>
                <a:cs typeface="Sauna Pro 3 Bold"/>
                <a:sym typeface="Sauna Pro 3 Bold"/>
              </a:rPr>
              <a:t>Script under the spotlight</a:t>
            </a:r>
          </a:p>
        </p:txBody>
      </p:sp>
      <p:sp>
        <p:nvSpPr>
          <p:cNvPr id="5" name="Freeform 5"/>
          <p:cNvSpPr/>
          <p:nvPr/>
        </p:nvSpPr>
        <p:spPr>
          <a:xfrm>
            <a:off x="6326495" y="4522060"/>
            <a:ext cx="6414398" cy="5764940"/>
          </a:xfrm>
          <a:custGeom>
            <a:avLst/>
            <a:gdLst/>
            <a:ahLst/>
            <a:cxnLst/>
            <a:rect l="l" t="t" r="r" b="b"/>
            <a:pathLst>
              <a:path w="6414398" h="5764940">
                <a:moveTo>
                  <a:pt x="0" y="0"/>
                </a:moveTo>
                <a:lnTo>
                  <a:pt x="6414398" y="0"/>
                </a:lnTo>
                <a:lnTo>
                  <a:pt x="6414398" y="5764940"/>
                </a:lnTo>
                <a:lnTo>
                  <a:pt x="0" y="576494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6" name="TextBox 6"/>
          <p:cNvSpPr txBox="1"/>
          <p:nvPr/>
        </p:nvSpPr>
        <p:spPr>
          <a:xfrm>
            <a:off x="7847064" y="6785925"/>
            <a:ext cx="3373259" cy="2472375"/>
          </a:xfrm>
          <a:prstGeom prst="rect">
            <a:avLst/>
          </a:prstGeom>
        </p:spPr>
        <p:txBody>
          <a:bodyPr lIns="0" tIns="0" rIns="0" bIns="0" rtlCol="0" anchor="t">
            <a:spAutoFit/>
          </a:bodyPr>
          <a:lstStyle/>
          <a:p>
            <a:pPr algn="ctr">
              <a:lnSpc>
                <a:spcPts val="4860"/>
              </a:lnSpc>
            </a:pPr>
            <a:r>
              <a:rPr lang="en-US" sz="4585" b="1" spc="183">
                <a:solidFill>
                  <a:srgbClr val="000000"/>
                </a:solidFill>
                <a:latin typeface="Sauna Pro 3 Bold"/>
                <a:ea typeface="Sauna Pro 3 Bold"/>
                <a:cs typeface="Sauna Pro 3 Bold"/>
                <a:sym typeface="Sauna Pro 3 Bold"/>
              </a:rPr>
              <a:t>What do these words reveal about Grace?</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3191306" y="1028700"/>
            <a:ext cx="11905389" cy="1307251"/>
          </a:xfrm>
          <a:custGeom>
            <a:avLst/>
            <a:gdLst/>
            <a:ahLst/>
            <a:cxnLst/>
            <a:rect l="l" t="t" r="r" b="b"/>
            <a:pathLst>
              <a:path w="11905389" h="1307251">
                <a:moveTo>
                  <a:pt x="0" y="0"/>
                </a:moveTo>
                <a:lnTo>
                  <a:pt x="11905388" y="0"/>
                </a:lnTo>
                <a:lnTo>
                  <a:pt x="11905388" y="1307251"/>
                </a:lnTo>
                <a:lnTo>
                  <a:pt x="0" y="1307251"/>
                </a:lnTo>
                <a:lnTo>
                  <a:pt x="0" y="0"/>
                </a:lnTo>
                <a:close/>
              </a:path>
            </a:pathLst>
          </a:custGeom>
          <a:blipFill>
            <a:blip r:embed="rId2"/>
            <a:stretch>
              <a:fillRect b="-529534"/>
            </a:stretch>
          </a:blipFill>
        </p:spPr>
      </p:sp>
      <p:sp>
        <p:nvSpPr>
          <p:cNvPr id="3" name="TextBox 3"/>
          <p:cNvSpPr txBox="1"/>
          <p:nvPr/>
        </p:nvSpPr>
        <p:spPr>
          <a:xfrm>
            <a:off x="412093" y="3476834"/>
            <a:ext cx="5722350" cy="4894430"/>
          </a:xfrm>
          <a:prstGeom prst="rect">
            <a:avLst/>
          </a:prstGeom>
        </p:spPr>
        <p:txBody>
          <a:bodyPr lIns="0" tIns="0" rIns="0" bIns="0" rtlCol="0" anchor="t">
            <a:spAutoFit/>
          </a:bodyPr>
          <a:lstStyle/>
          <a:p>
            <a:pPr algn="l">
              <a:lnSpc>
                <a:spcPts val="5880"/>
              </a:lnSpc>
            </a:pPr>
            <a:r>
              <a:rPr lang="en-US" sz="5600" spc="224">
                <a:solidFill>
                  <a:srgbClr val="FFFFFF"/>
                </a:solidFill>
                <a:latin typeface="Sauna Pro 1"/>
                <a:ea typeface="Sauna Pro 1"/>
                <a:cs typeface="Sauna Pro 1"/>
                <a:sym typeface="Sauna Pro 1"/>
              </a:rPr>
              <a:t>Grace: </a:t>
            </a:r>
          </a:p>
          <a:p>
            <a:pPr algn="l">
              <a:lnSpc>
                <a:spcPts val="5880"/>
              </a:lnSpc>
            </a:pPr>
            <a:r>
              <a:rPr lang="en-US" sz="5600" spc="224">
                <a:solidFill>
                  <a:srgbClr val="000000"/>
                </a:solidFill>
                <a:latin typeface="Sauna Pro 1"/>
                <a:ea typeface="Sauna Pro 1"/>
                <a:cs typeface="Sauna Pro 1"/>
                <a:sym typeface="Sauna Pro 1"/>
              </a:rPr>
              <a:t>“He was just an easy target. Never fought back or anything.”</a:t>
            </a:r>
          </a:p>
          <a:p>
            <a:pPr algn="ctr">
              <a:lnSpc>
                <a:spcPts val="10253"/>
              </a:lnSpc>
              <a:spcBef>
                <a:spcPct val="0"/>
              </a:spcBef>
            </a:pPr>
            <a:endParaRPr lang="en-US" sz="5600" spc="224">
              <a:solidFill>
                <a:srgbClr val="000000"/>
              </a:solidFill>
              <a:latin typeface="Sauna Pro 1"/>
              <a:ea typeface="Sauna Pro 1"/>
              <a:cs typeface="Sauna Pro 1"/>
              <a:sym typeface="Sauna Pro 1"/>
            </a:endParaRPr>
          </a:p>
        </p:txBody>
      </p:sp>
      <p:sp>
        <p:nvSpPr>
          <p:cNvPr id="4" name="TextBox 4"/>
          <p:cNvSpPr txBox="1"/>
          <p:nvPr/>
        </p:nvSpPr>
        <p:spPr>
          <a:xfrm>
            <a:off x="4256838" y="155575"/>
            <a:ext cx="9774323" cy="873140"/>
          </a:xfrm>
          <a:prstGeom prst="rect">
            <a:avLst/>
          </a:prstGeom>
        </p:spPr>
        <p:txBody>
          <a:bodyPr lIns="0" tIns="0" rIns="0" bIns="0" rtlCol="0" anchor="t">
            <a:spAutoFit/>
          </a:bodyPr>
          <a:lstStyle/>
          <a:p>
            <a:pPr algn="ctr">
              <a:lnSpc>
                <a:spcPts val="7000"/>
              </a:lnSpc>
              <a:spcBef>
                <a:spcPct val="0"/>
              </a:spcBef>
            </a:pPr>
            <a:r>
              <a:rPr lang="en-US" sz="5000" b="1" spc="200">
                <a:solidFill>
                  <a:srgbClr val="000000"/>
                </a:solidFill>
                <a:latin typeface="Sauna Pro 3 Bold"/>
                <a:ea typeface="Sauna Pro 3 Bold"/>
                <a:cs typeface="Sauna Pro 3 Bold"/>
                <a:sym typeface="Sauna Pro 3 Bold"/>
              </a:rPr>
              <a:t>Script under the spotlight</a:t>
            </a:r>
          </a:p>
        </p:txBody>
      </p:sp>
      <p:sp>
        <p:nvSpPr>
          <p:cNvPr id="5" name="Freeform 5"/>
          <p:cNvSpPr/>
          <p:nvPr/>
        </p:nvSpPr>
        <p:spPr>
          <a:xfrm>
            <a:off x="9373838" y="2094593"/>
            <a:ext cx="8914162" cy="8011603"/>
          </a:xfrm>
          <a:custGeom>
            <a:avLst/>
            <a:gdLst/>
            <a:ahLst/>
            <a:cxnLst/>
            <a:rect l="l" t="t" r="r" b="b"/>
            <a:pathLst>
              <a:path w="8914162" h="8011603">
                <a:moveTo>
                  <a:pt x="0" y="0"/>
                </a:moveTo>
                <a:lnTo>
                  <a:pt x="8914162" y="0"/>
                </a:lnTo>
                <a:lnTo>
                  <a:pt x="8914162" y="8011603"/>
                </a:lnTo>
                <a:lnTo>
                  <a:pt x="0" y="8011603"/>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6" name="TextBox 6"/>
          <p:cNvSpPr txBox="1"/>
          <p:nvPr/>
        </p:nvSpPr>
        <p:spPr>
          <a:xfrm>
            <a:off x="11238297" y="5914524"/>
            <a:ext cx="5185244" cy="3844872"/>
          </a:xfrm>
          <a:prstGeom prst="rect">
            <a:avLst/>
          </a:prstGeom>
        </p:spPr>
        <p:txBody>
          <a:bodyPr lIns="0" tIns="0" rIns="0" bIns="0" rtlCol="0" anchor="t">
            <a:spAutoFit/>
          </a:bodyPr>
          <a:lstStyle/>
          <a:p>
            <a:pPr algn="ctr">
              <a:lnSpc>
                <a:spcPts val="3782"/>
              </a:lnSpc>
            </a:pPr>
            <a:r>
              <a:rPr lang="en-US" sz="3568" b="1" spc="142">
                <a:solidFill>
                  <a:srgbClr val="000000"/>
                </a:solidFill>
                <a:latin typeface="Sauna Pro 3 Bold"/>
                <a:ea typeface="Sauna Pro 3 Bold"/>
                <a:cs typeface="Sauna Pro 3 Bold"/>
                <a:sym typeface="Sauna Pro 3 Bold"/>
              </a:rPr>
              <a:t>Grace loves POWER.</a:t>
            </a:r>
          </a:p>
          <a:p>
            <a:pPr algn="ctr">
              <a:lnSpc>
                <a:spcPts val="3782"/>
              </a:lnSpc>
            </a:pPr>
            <a:r>
              <a:rPr lang="en-US" sz="3568" b="1" spc="142">
                <a:solidFill>
                  <a:srgbClr val="000000"/>
                </a:solidFill>
                <a:latin typeface="Sauna Pro 3 Bold"/>
                <a:ea typeface="Sauna Pro 3 Bold"/>
                <a:cs typeface="Sauna Pro 3 Bold"/>
                <a:sym typeface="Sauna Pro 3 Bold"/>
              </a:rPr>
              <a:t>Noah doesn’t fight back and she knows this. So, Grace has all the power to do what she wants! She views him as weak and enjoys him being upset. </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3191306" y="1028700"/>
            <a:ext cx="11905389" cy="1307251"/>
          </a:xfrm>
          <a:custGeom>
            <a:avLst/>
            <a:gdLst/>
            <a:ahLst/>
            <a:cxnLst/>
            <a:rect l="l" t="t" r="r" b="b"/>
            <a:pathLst>
              <a:path w="11905389" h="1307251">
                <a:moveTo>
                  <a:pt x="0" y="0"/>
                </a:moveTo>
                <a:lnTo>
                  <a:pt x="11905388" y="0"/>
                </a:lnTo>
                <a:lnTo>
                  <a:pt x="11905388" y="1307251"/>
                </a:lnTo>
                <a:lnTo>
                  <a:pt x="0" y="1307251"/>
                </a:lnTo>
                <a:lnTo>
                  <a:pt x="0" y="0"/>
                </a:lnTo>
                <a:close/>
              </a:path>
            </a:pathLst>
          </a:custGeom>
          <a:blipFill>
            <a:blip r:embed="rId2"/>
            <a:stretch>
              <a:fillRect b="-529534"/>
            </a:stretch>
          </a:blipFill>
        </p:spPr>
      </p:sp>
      <p:sp>
        <p:nvSpPr>
          <p:cNvPr id="3" name="Freeform 3"/>
          <p:cNvSpPr/>
          <p:nvPr/>
        </p:nvSpPr>
        <p:spPr>
          <a:xfrm>
            <a:off x="3865939" y="2659801"/>
            <a:ext cx="9665638" cy="2686242"/>
          </a:xfrm>
          <a:custGeom>
            <a:avLst/>
            <a:gdLst/>
            <a:ahLst/>
            <a:cxnLst/>
            <a:rect l="l" t="t" r="r" b="b"/>
            <a:pathLst>
              <a:path w="9665638" h="2686242">
                <a:moveTo>
                  <a:pt x="0" y="0"/>
                </a:moveTo>
                <a:lnTo>
                  <a:pt x="9665637" y="0"/>
                </a:lnTo>
                <a:lnTo>
                  <a:pt x="9665637" y="2686242"/>
                </a:lnTo>
                <a:lnTo>
                  <a:pt x="0" y="2686242"/>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TextBox 4"/>
          <p:cNvSpPr txBox="1"/>
          <p:nvPr/>
        </p:nvSpPr>
        <p:spPr>
          <a:xfrm>
            <a:off x="1784307" y="5597379"/>
            <a:ext cx="14466556" cy="4564793"/>
          </a:xfrm>
          <a:prstGeom prst="rect">
            <a:avLst/>
          </a:prstGeom>
        </p:spPr>
        <p:txBody>
          <a:bodyPr lIns="0" tIns="0" rIns="0" bIns="0" rtlCol="0" anchor="t">
            <a:spAutoFit/>
          </a:bodyPr>
          <a:lstStyle/>
          <a:p>
            <a:pPr algn="ctr">
              <a:lnSpc>
                <a:spcPts val="6197"/>
              </a:lnSpc>
            </a:pPr>
            <a:r>
              <a:rPr lang="en-US" sz="5634" b="1" spc="225">
                <a:solidFill>
                  <a:srgbClr val="FFFFFF"/>
                </a:solidFill>
                <a:latin typeface="Sauna Pro 3 Bold"/>
                <a:ea typeface="Sauna Pro 3 Bold"/>
                <a:cs typeface="Sauna Pro 3 Bold"/>
                <a:sym typeface="Sauna Pro 3 Bold"/>
              </a:rPr>
              <a:t>Grace: </a:t>
            </a:r>
          </a:p>
          <a:p>
            <a:pPr algn="ctr">
              <a:lnSpc>
                <a:spcPts val="5647"/>
              </a:lnSpc>
            </a:pPr>
            <a:r>
              <a:rPr lang="en-US" sz="5134" b="1" spc="205">
                <a:solidFill>
                  <a:srgbClr val="000000"/>
                </a:solidFill>
                <a:latin typeface="Sauna Pro 3 Bold"/>
                <a:ea typeface="Sauna Pro 3 Bold"/>
                <a:cs typeface="Sauna Pro 3 Bold"/>
                <a:sym typeface="Sauna Pro 3 Bold"/>
              </a:rPr>
              <a:t>“It just kept going, the more I did it, the more my friends thought it was funny. Having this power over him was great. At least he has people who care about him.”</a:t>
            </a:r>
          </a:p>
          <a:p>
            <a:pPr algn="ctr">
              <a:lnSpc>
                <a:spcPts val="7887"/>
              </a:lnSpc>
              <a:spcBef>
                <a:spcPct val="0"/>
              </a:spcBef>
            </a:pPr>
            <a:endParaRPr lang="en-US" sz="5134" b="1" spc="205">
              <a:solidFill>
                <a:srgbClr val="000000"/>
              </a:solidFill>
              <a:latin typeface="Sauna Pro 3 Bold"/>
              <a:ea typeface="Sauna Pro 3 Bold"/>
              <a:cs typeface="Sauna Pro 3 Bold"/>
              <a:sym typeface="Sauna Pro 3 Bold"/>
            </a:endParaRPr>
          </a:p>
        </p:txBody>
      </p:sp>
      <p:sp>
        <p:nvSpPr>
          <p:cNvPr id="5" name="TextBox 5"/>
          <p:cNvSpPr txBox="1"/>
          <p:nvPr/>
        </p:nvSpPr>
        <p:spPr>
          <a:xfrm>
            <a:off x="4256838" y="155575"/>
            <a:ext cx="9774323" cy="873140"/>
          </a:xfrm>
          <a:prstGeom prst="rect">
            <a:avLst/>
          </a:prstGeom>
        </p:spPr>
        <p:txBody>
          <a:bodyPr lIns="0" tIns="0" rIns="0" bIns="0" rtlCol="0" anchor="t">
            <a:spAutoFit/>
          </a:bodyPr>
          <a:lstStyle/>
          <a:p>
            <a:pPr algn="ctr">
              <a:lnSpc>
                <a:spcPts val="7000"/>
              </a:lnSpc>
              <a:spcBef>
                <a:spcPct val="0"/>
              </a:spcBef>
            </a:pPr>
            <a:r>
              <a:rPr lang="en-US" sz="5000" b="1" spc="200">
                <a:solidFill>
                  <a:srgbClr val="000000"/>
                </a:solidFill>
                <a:latin typeface="Sauna Pro 3 Bold"/>
                <a:ea typeface="Sauna Pro 3 Bold"/>
                <a:cs typeface="Sauna Pro 3 Bold"/>
                <a:sym typeface="Sauna Pro 3 Bold"/>
              </a:rPr>
              <a:t>Script under the spotlight</a:t>
            </a:r>
          </a:p>
        </p:txBody>
      </p:sp>
      <p:sp>
        <p:nvSpPr>
          <p:cNvPr id="6" name="TextBox 6"/>
          <p:cNvSpPr txBox="1"/>
          <p:nvPr/>
        </p:nvSpPr>
        <p:spPr>
          <a:xfrm>
            <a:off x="5237317" y="3210474"/>
            <a:ext cx="7813365" cy="1489646"/>
          </a:xfrm>
          <a:prstGeom prst="rect">
            <a:avLst/>
          </a:prstGeom>
        </p:spPr>
        <p:txBody>
          <a:bodyPr lIns="0" tIns="0" rIns="0" bIns="0" rtlCol="0" anchor="t">
            <a:spAutoFit/>
          </a:bodyPr>
          <a:lstStyle/>
          <a:p>
            <a:pPr algn="ctr">
              <a:lnSpc>
                <a:spcPts val="5934"/>
              </a:lnSpc>
              <a:spcBef>
                <a:spcPct val="0"/>
              </a:spcBef>
            </a:pPr>
            <a:r>
              <a:rPr lang="en-US" sz="4239" b="1" spc="169">
                <a:solidFill>
                  <a:srgbClr val="000000"/>
                </a:solidFill>
                <a:latin typeface="Sauna Pro 3 Bold"/>
                <a:ea typeface="Sauna Pro 3 Bold"/>
                <a:cs typeface="Sauna Pro 3 Bold"/>
                <a:sym typeface="Sauna Pro 3 Bold"/>
              </a:rPr>
              <a:t>Grace later reveals more about herself. She tells us:</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3053678" y="1028700"/>
            <a:ext cx="11905389" cy="1307251"/>
          </a:xfrm>
          <a:custGeom>
            <a:avLst/>
            <a:gdLst/>
            <a:ahLst/>
            <a:cxnLst/>
            <a:rect l="l" t="t" r="r" b="b"/>
            <a:pathLst>
              <a:path w="11905389" h="1307251">
                <a:moveTo>
                  <a:pt x="0" y="0"/>
                </a:moveTo>
                <a:lnTo>
                  <a:pt x="11905388" y="0"/>
                </a:lnTo>
                <a:lnTo>
                  <a:pt x="11905388" y="1307251"/>
                </a:lnTo>
                <a:lnTo>
                  <a:pt x="0" y="1307251"/>
                </a:lnTo>
                <a:lnTo>
                  <a:pt x="0" y="0"/>
                </a:lnTo>
                <a:close/>
              </a:path>
            </a:pathLst>
          </a:custGeom>
          <a:blipFill>
            <a:blip r:embed="rId2"/>
            <a:stretch>
              <a:fillRect b="-529534"/>
            </a:stretch>
          </a:blipFill>
        </p:spPr>
      </p:sp>
      <p:sp>
        <p:nvSpPr>
          <p:cNvPr id="3" name="Freeform 3"/>
          <p:cNvSpPr/>
          <p:nvPr/>
        </p:nvSpPr>
        <p:spPr>
          <a:xfrm>
            <a:off x="1770137" y="4998089"/>
            <a:ext cx="6090291" cy="5473649"/>
          </a:xfrm>
          <a:custGeom>
            <a:avLst/>
            <a:gdLst/>
            <a:ahLst/>
            <a:cxnLst/>
            <a:rect l="l" t="t" r="r" b="b"/>
            <a:pathLst>
              <a:path w="6090291" h="5473649">
                <a:moveTo>
                  <a:pt x="0" y="0"/>
                </a:moveTo>
                <a:lnTo>
                  <a:pt x="6090292" y="0"/>
                </a:lnTo>
                <a:lnTo>
                  <a:pt x="6090292" y="5473649"/>
                </a:lnTo>
                <a:lnTo>
                  <a:pt x="0" y="5473649"/>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TextBox 4"/>
          <p:cNvSpPr txBox="1"/>
          <p:nvPr/>
        </p:nvSpPr>
        <p:spPr>
          <a:xfrm>
            <a:off x="2891624" y="7739926"/>
            <a:ext cx="3847317" cy="2176165"/>
          </a:xfrm>
          <a:prstGeom prst="rect">
            <a:avLst/>
          </a:prstGeom>
        </p:spPr>
        <p:txBody>
          <a:bodyPr lIns="0" tIns="0" rIns="0" bIns="0" rtlCol="0" anchor="t">
            <a:spAutoFit/>
          </a:bodyPr>
          <a:lstStyle/>
          <a:p>
            <a:pPr algn="ctr">
              <a:lnSpc>
                <a:spcPts val="4224"/>
              </a:lnSpc>
            </a:pPr>
            <a:r>
              <a:rPr lang="en-US" sz="3985" b="1" spc="159">
                <a:solidFill>
                  <a:srgbClr val="000000"/>
                </a:solidFill>
                <a:latin typeface="Sauna Pro 3 Bold"/>
                <a:ea typeface="Sauna Pro 3 Bold"/>
                <a:cs typeface="Sauna Pro 3 Bold"/>
                <a:sym typeface="Sauna Pro 3 Bold"/>
              </a:rPr>
              <a:t>Why is having ‘power’ so important to Grace?</a:t>
            </a:r>
          </a:p>
        </p:txBody>
      </p:sp>
      <p:sp>
        <p:nvSpPr>
          <p:cNvPr id="5" name="TextBox 5"/>
          <p:cNvSpPr txBox="1"/>
          <p:nvPr/>
        </p:nvSpPr>
        <p:spPr>
          <a:xfrm>
            <a:off x="2046441" y="2250226"/>
            <a:ext cx="14591350" cy="3650332"/>
          </a:xfrm>
          <a:prstGeom prst="rect">
            <a:avLst/>
          </a:prstGeom>
        </p:spPr>
        <p:txBody>
          <a:bodyPr lIns="0" tIns="0" rIns="0" bIns="0" rtlCol="0" anchor="t">
            <a:spAutoFit/>
          </a:bodyPr>
          <a:lstStyle/>
          <a:p>
            <a:pPr algn="ctr">
              <a:lnSpc>
                <a:spcPts val="6457"/>
              </a:lnSpc>
            </a:pPr>
            <a:r>
              <a:rPr lang="en-US" sz="4612" spc="184">
                <a:solidFill>
                  <a:srgbClr val="FFFFFF"/>
                </a:solidFill>
                <a:latin typeface="Sauna Pro 1"/>
                <a:ea typeface="Sauna Pro 1"/>
                <a:cs typeface="Sauna Pro 1"/>
                <a:sym typeface="Sauna Pro 1"/>
              </a:rPr>
              <a:t>Grace: </a:t>
            </a:r>
          </a:p>
          <a:p>
            <a:pPr algn="ctr">
              <a:lnSpc>
                <a:spcPts val="5617"/>
              </a:lnSpc>
            </a:pPr>
            <a:r>
              <a:rPr lang="en-US" sz="4012" spc="160">
                <a:solidFill>
                  <a:srgbClr val="000000"/>
                </a:solidFill>
                <a:latin typeface="Sauna Pro 1"/>
                <a:ea typeface="Sauna Pro 1"/>
                <a:cs typeface="Sauna Pro 1"/>
                <a:sym typeface="Sauna Pro 1"/>
              </a:rPr>
              <a:t>“It just kept going, the more I did it, the more my friends thought it was funny. Having this power over him was great. At least he has people who care about him.”</a:t>
            </a:r>
          </a:p>
          <a:p>
            <a:pPr algn="ctr">
              <a:lnSpc>
                <a:spcPts val="5897"/>
              </a:lnSpc>
              <a:spcBef>
                <a:spcPct val="0"/>
              </a:spcBef>
            </a:pPr>
            <a:endParaRPr lang="en-US" sz="4012" spc="160">
              <a:solidFill>
                <a:srgbClr val="000000"/>
              </a:solidFill>
              <a:latin typeface="Sauna Pro 1"/>
              <a:ea typeface="Sauna Pro 1"/>
              <a:cs typeface="Sauna Pro 1"/>
              <a:sym typeface="Sauna Pro 1"/>
            </a:endParaRPr>
          </a:p>
        </p:txBody>
      </p:sp>
      <p:sp>
        <p:nvSpPr>
          <p:cNvPr id="6" name="Freeform 6"/>
          <p:cNvSpPr/>
          <p:nvPr/>
        </p:nvSpPr>
        <p:spPr>
          <a:xfrm>
            <a:off x="10495066" y="4950964"/>
            <a:ext cx="6142724" cy="5520773"/>
          </a:xfrm>
          <a:custGeom>
            <a:avLst/>
            <a:gdLst/>
            <a:ahLst/>
            <a:cxnLst/>
            <a:rect l="l" t="t" r="r" b="b"/>
            <a:pathLst>
              <a:path w="6142724" h="5520773">
                <a:moveTo>
                  <a:pt x="0" y="0"/>
                </a:moveTo>
                <a:lnTo>
                  <a:pt x="6142724" y="0"/>
                </a:lnTo>
                <a:lnTo>
                  <a:pt x="6142724" y="5520774"/>
                </a:lnTo>
                <a:lnTo>
                  <a:pt x="0" y="5520774"/>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7" name="TextBox 7"/>
          <p:cNvSpPr txBox="1"/>
          <p:nvPr/>
        </p:nvSpPr>
        <p:spPr>
          <a:xfrm>
            <a:off x="4256838" y="155575"/>
            <a:ext cx="9774323" cy="873140"/>
          </a:xfrm>
          <a:prstGeom prst="rect">
            <a:avLst/>
          </a:prstGeom>
        </p:spPr>
        <p:txBody>
          <a:bodyPr lIns="0" tIns="0" rIns="0" bIns="0" rtlCol="0" anchor="t">
            <a:spAutoFit/>
          </a:bodyPr>
          <a:lstStyle/>
          <a:p>
            <a:pPr algn="ctr">
              <a:lnSpc>
                <a:spcPts val="7000"/>
              </a:lnSpc>
              <a:spcBef>
                <a:spcPct val="0"/>
              </a:spcBef>
            </a:pPr>
            <a:r>
              <a:rPr lang="en-US" sz="5000" b="1" spc="200">
                <a:solidFill>
                  <a:srgbClr val="000000"/>
                </a:solidFill>
                <a:latin typeface="Sauna Pro 3 Bold"/>
                <a:ea typeface="Sauna Pro 3 Bold"/>
                <a:cs typeface="Sauna Pro 3 Bold"/>
                <a:sym typeface="Sauna Pro 3 Bold"/>
              </a:rPr>
              <a:t>Script under the spotlight</a:t>
            </a:r>
          </a:p>
        </p:txBody>
      </p:sp>
      <p:sp>
        <p:nvSpPr>
          <p:cNvPr id="8" name="TextBox 8"/>
          <p:cNvSpPr txBox="1"/>
          <p:nvPr/>
        </p:nvSpPr>
        <p:spPr>
          <a:xfrm>
            <a:off x="11989586" y="7848084"/>
            <a:ext cx="3153683" cy="1997950"/>
          </a:xfrm>
          <a:prstGeom prst="rect">
            <a:avLst/>
          </a:prstGeom>
        </p:spPr>
        <p:txBody>
          <a:bodyPr lIns="0" tIns="0" rIns="0" bIns="0" rtlCol="0" anchor="t">
            <a:spAutoFit/>
          </a:bodyPr>
          <a:lstStyle/>
          <a:p>
            <a:pPr algn="ctr">
              <a:lnSpc>
                <a:spcPts val="3826"/>
              </a:lnSpc>
            </a:pPr>
            <a:r>
              <a:rPr lang="en-US" sz="3985" b="1" spc="159">
                <a:solidFill>
                  <a:srgbClr val="000000"/>
                </a:solidFill>
                <a:latin typeface="Sauna Pro 3 Bold"/>
                <a:ea typeface="Sauna Pro 3 Bold"/>
                <a:cs typeface="Sauna Pro 3 Bold"/>
                <a:sym typeface="Sauna Pro 3 Bold"/>
              </a:rPr>
              <a:t>What does she mean “people who care”?</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3191306" y="1028700"/>
            <a:ext cx="11905389" cy="1307251"/>
          </a:xfrm>
          <a:custGeom>
            <a:avLst/>
            <a:gdLst/>
            <a:ahLst/>
            <a:cxnLst/>
            <a:rect l="l" t="t" r="r" b="b"/>
            <a:pathLst>
              <a:path w="11905389" h="1307251">
                <a:moveTo>
                  <a:pt x="0" y="0"/>
                </a:moveTo>
                <a:lnTo>
                  <a:pt x="11905388" y="0"/>
                </a:lnTo>
                <a:lnTo>
                  <a:pt x="11905388" y="1307251"/>
                </a:lnTo>
                <a:lnTo>
                  <a:pt x="0" y="1307251"/>
                </a:lnTo>
                <a:lnTo>
                  <a:pt x="0" y="0"/>
                </a:lnTo>
                <a:close/>
              </a:path>
            </a:pathLst>
          </a:custGeom>
          <a:blipFill>
            <a:blip r:embed="rId2"/>
            <a:stretch>
              <a:fillRect b="-529534"/>
            </a:stretch>
          </a:blipFill>
        </p:spPr>
      </p:sp>
      <p:sp>
        <p:nvSpPr>
          <p:cNvPr id="3" name="TextBox 3"/>
          <p:cNvSpPr txBox="1"/>
          <p:nvPr/>
        </p:nvSpPr>
        <p:spPr>
          <a:xfrm>
            <a:off x="4256838" y="155575"/>
            <a:ext cx="9774323" cy="873189"/>
          </a:xfrm>
          <a:prstGeom prst="rect">
            <a:avLst/>
          </a:prstGeom>
        </p:spPr>
        <p:txBody>
          <a:bodyPr lIns="0" tIns="0" rIns="0" bIns="0" rtlCol="0" anchor="t">
            <a:spAutoFit/>
          </a:bodyPr>
          <a:lstStyle/>
          <a:p>
            <a:pPr algn="ctr">
              <a:lnSpc>
                <a:spcPts val="7000"/>
              </a:lnSpc>
              <a:spcBef>
                <a:spcPct val="0"/>
              </a:spcBef>
            </a:pPr>
            <a:r>
              <a:rPr lang="en-US" sz="5000" b="1" spc="200">
                <a:solidFill>
                  <a:srgbClr val="000000"/>
                </a:solidFill>
                <a:latin typeface="Sauna Pro 3 Bold"/>
                <a:ea typeface="Sauna Pro 3 Bold"/>
                <a:cs typeface="Sauna Pro 3 Bold"/>
                <a:sym typeface="Sauna Pro 3 Bold"/>
              </a:rPr>
              <a:t>Script under the spotlight</a:t>
            </a:r>
          </a:p>
        </p:txBody>
      </p:sp>
      <p:sp>
        <p:nvSpPr>
          <p:cNvPr id="4" name="Freeform 4"/>
          <p:cNvSpPr/>
          <p:nvPr/>
        </p:nvSpPr>
        <p:spPr>
          <a:xfrm>
            <a:off x="0" y="4089136"/>
            <a:ext cx="6896094" cy="6197864"/>
          </a:xfrm>
          <a:custGeom>
            <a:avLst/>
            <a:gdLst/>
            <a:ahLst/>
            <a:cxnLst/>
            <a:rect l="l" t="t" r="r" b="b"/>
            <a:pathLst>
              <a:path w="6896094" h="6197864">
                <a:moveTo>
                  <a:pt x="0" y="0"/>
                </a:moveTo>
                <a:lnTo>
                  <a:pt x="6896094" y="0"/>
                </a:lnTo>
                <a:lnTo>
                  <a:pt x="6896094" y="6197864"/>
                </a:lnTo>
                <a:lnTo>
                  <a:pt x="0" y="6197864"/>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5" name="TextBox 5"/>
          <p:cNvSpPr txBox="1"/>
          <p:nvPr/>
        </p:nvSpPr>
        <p:spPr>
          <a:xfrm>
            <a:off x="1573820" y="7111868"/>
            <a:ext cx="3748454" cy="2481706"/>
          </a:xfrm>
          <a:prstGeom prst="rect">
            <a:avLst/>
          </a:prstGeom>
        </p:spPr>
        <p:txBody>
          <a:bodyPr lIns="0" tIns="0" rIns="0" bIns="0" rtlCol="0" anchor="t">
            <a:spAutoFit/>
          </a:bodyPr>
          <a:lstStyle/>
          <a:p>
            <a:pPr algn="ctr">
              <a:lnSpc>
                <a:spcPts val="3919"/>
              </a:lnSpc>
            </a:pPr>
            <a:r>
              <a:rPr lang="en-US" sz="2799" b="1" spc="111">
                <a:solidFill>
                  <a:srgbClr val="000000"/>
                </a:solidFill>
                <a:latin typeface="Sauna Pro 3 Bold"/>
                <a:ea typeface="Sauna Pro 3 Bold"/>
                <a:cs typeface="Sauna Pro 3 Bold"/>
                <a:sym typeface="Sauna Pro 3 Bold"/>
              </a:rPr>
              <a:t>Power makes Grace feel big and important. She gets attention. </a:t>
            </a:r>
          </a:p>
          <a:p>
            <a:pPr algn="ctr">
              <a:lnSpc>
                <a:spcPts val="3919"/>
              </a:lnSpc>
              <a:spcBef>
                <a:spcPct val="0"/>
              </a:spcBef>
            </a:pPr>
            <a:r>
              <a:rPr lang="en-US" sz="2799" b="1" spc="111">
                <a:solidFill>
                  <a:srgbClr val="000000"/>
                </a:solidFill>
                <a:latin typeface="Sauna Pro 3 Bold"/>
                <a:ea typeface="Sauna Pro 3 Bold"/>
                <a:cs typeface="Sauna Pro 3 Bold"/>
                <a:sym typeface="Sauna Pro 3 Bold"/>
              </a:rPr>
              <a:t>She enjoys making Noah feel small.</a:t>
            </a:r>
          </a:p>
        </p:txBody>
      </p:sp>
      <p:sp>
        <p:nvSpPr>
          <p:cNvPr id="6" name="TextBox 6"/>
          <p:cNvSpPr txBox="1"/>
          <p:nvPr/>
        </p:nvSpPr>
        <p:spPr>
          <a:xfrm>
            <a:off x="2442926" y="2231176"/>
            <a:ext cx="13451521" cy="3340300"/>
          </a:xfrm>
          <a:prstGeom prst="rect">
            <a:avLst/>
          </a:prstGeom>
        </p:spPr>
        <p:txBody>
          <a:bodyPr lIns="0" tIns="0" rIns="0" bIns="0" rtlCol="0" anchor="t">
            <a:spAutoFit/>
          </a:bodyPr>
          <a:lstStyle/>
          <a:p>
            <a:pPr algn="ctr">
              <a:lnSpc>
                <a:spcPts val="6457"/>
              </a:lnSpc>
            </a:pPr>
            <a:r>
              <a:rPr lang="en-US" sz="4612" b="1" spc="184">
                <a:solidFill>
                  <a:srgbClr val="FFFFFF"/>
                </a:solidFill>
                <a:latin typeface="Sauna Pro 3 Bold"/>
                <a:ea typeface="Sauna Pro 3 Bold"/>
                <a:cs typeface="Sauna Pro 3 Bold"/>
                <a:sym typeface="Sauna Pro 3 Bold"/>
              </a:rPr>
              <a:t>Grace: </a:t>
            </a:r>
          </a:p>
          <a:p>
            <a:pPr algn="ctr">
              <a:lnSpc>
                <a:spcPts val="4536"/>
              </a:lnSpc>
            </a:pPr>
            <a:r>
              <a:rPr lang="en-US" sz="3812" b="1" spc="152">
                <a:solidFill>
                  <a:srgbClr val="000000"/>
                </a:solidFill>
                <a:latin typeface="Sauna Pro 3 Bold"/>
                <a:ea typeface="Sauna Pro 3 Bold"/>
                <a:cs typeface="Sauna Pro 3 Bold"/>
                <a:sym typeface="Sauna Pro 3 Bold"/>
              </a:rPr>
              <a:t>“It just kept going, the more I did it, the more my friends thought it was funny. Having this power over him was great. At least he has people who care about him.”</a:t>
            </a:r>
          </a:p>
          <a:p>
            <a:pPr algn="ctr">
              <a:lnSpc>
                <a:spcPts val="6457"/>
              </a:lnSpc>
              <a:spcBef>
                <a:spcPct val="0"/>
              </a:spcBef>
            </a:pPr>
            <a:endParaRPr lang="en-US" sz="3812" b="1" spc="152">
              <a:solidFill>
                <a:srgbClr val="000000"/>
              </a:solidFill>
              <a:latin typeface="Sauna Pro 3 Bold"/>
              <a:ea typeface="Sauna Pro 3 Bold"/>
              <a:cs typeface="Sauna Pro 3 Bold"/>
              <a:sym typeface="Sauna Pro 3 Bold"/>
            </a:endParaRPr>
          </a:p>
        </p:txBody>
      </p:sp>
      <p:sp>
        <p:nvSpPr>
          <p:cNvPr id="7" name="Freeform 7"/>
          <p:cNvSpPr/>
          <p:nvPr/>
        </p:nvSpPr>
        <p:spPr>
          <a:xfrm>
            <a:off x="11012954" y="4089136"/>
            <a:ext cx="7066225" cy="6350769"/>
          </a:xfrm>
          <a:custGeom>
            <a:avLst/>
            <a:gdLst/>
            <a:ahLst/>
            <a:cxnLst/>
            <a:rect l="l" t="t" r="r" b="b"/>
            <a:pathLst>
              <a:path w="7066225" h="6350769">
                <a:moveTo>
                  <a:pt x="0" y="0"/>
                </a:moveTo>
                <a:lnTo>
                  <a:pt x="7066225" y="0"/>
                </a:lnTo>
                <a:lnTo>
                  <a:pt x="7066225" y="6350769"/>
                </a:lnTo>
                <a:lnTo>
                  <a:pt x="0" y="6350769"/>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8" name="TextBox 8"/>
          <p:cNvSpPr txBox="1"/>
          <p:nvPr/>
        </p:nvSpPr>
        <p:spPr>
          <a:xfrm>
            <a:off x="12907971" y="6701614"/>
            <a:ext cx="3764331" cy="3135243"/>
          </a:xfrm>
          <a:prstGeom prst="rect">
            <a:avLst/>
          </a:prstGeom>
        </p:spPr>
        <p:txBody>
          <a:bodyPr lIns="0" tIns="0" rIns="0" bIns="0" rtlCol="0" anchor="t">
            <a:spAutoFit/>
          </a:bodyPr>
          <a:lstStyle/>
          <a:p>
            <a:pPr algn="ctr">
              <a:lnSpc>
                <a:spcPts val="3086"/>
              </a:lnSpc>
            </a:pPr>
            <a:r>
              <a:rPr lang="en-US" sz="2707" b="1" spc="108">
                <a:solidFill>
                  <a:srgbClr val="000000"/>
                </a:solidFill>
                <a:latin typeface="Sauna Pro 3 Bold"/>
                <a:ea typeface="Sauna Pro 3 Bold"/>
                <a:cs typeface="Sauna Pro 3 Bold"/>
                <a:sym typeface="Sauna Pro 3 Bold"/>
              </a:rPr>
              <a:t>She is trying to excuse her behaviour. She is ignored at home and knows Noah has a supportive family life. This is not an excuse. She has to know that her actions are wrong. </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3064890" y="1190625"/>
            <a:ext cx="11905389" cy="1307251"/>
          </a:xfrm>
          <a:custGeom>
            <a:avLst/>
            <a:gdLst/>
            <a:ahLst/>
            <a:cxnLst/>
            <a:rect l="l" t="t" r="r" b="b"/>
            <a:pathLst>
              <a:path w="11905389" h="1307251">
                <a:moveTo>
                  <a:pt x="0" y="0"/>
                </a:moveTo>
                <a:lnTo>
                  <a:pt x="11905389" y="0"/>
                </a:lnTo>
                <a:lnTo>
                  <a:pt x="11905389" y="1307251"/>
                </a:lnTo>
                <a:lnTo>
                  <a:pt x="0" y="1307251"/>
                </a:lnTo>
                <a:lnTo>
                  <a:pt x="0" y="0"/>
                </a:lnTo>
                <a:close/>
              </a:path>
            </a:pathLst>
          </a:custGeom>
          <a:blipFill>
            <a:blip r:embed="rId2"/>
            <a:stretch>
              <a:fillRect b="-529534"/>
            </a:stretch>
          </a:blipFill>
        </p:spPr>
      </p:sp>
      <p:sp>
        <p:nvSpPr>
          <p:cNvPr id="3" name="Freeform 3"/>
          <p:cNvSpPr/>
          <p:nvPr/>
        </p:nvSpPr>
        <p:spPr>
          <a:xfrm>
            <a:off x="3865939" y="2659801"/>
            <a:ext cx="9665638" cy="2686242"/>
          </a:xfrm>
          <a:custGeom>
            <a:avLst/>
            <a:gdLst/>
            <a:ahLst/>
            <a:cxnLst/>
            <a:rect l="l" t="t" r="r" b="b"/>
            <a:pathLst>
              <a:path w="9665638" h="2686242">
                <a:moveTo>
                  <a:pt x="0" y="0"/>
                </a:moveTo>
                <a:lnTo>
                  <a:pt x="9665637" y="0"/>
                </a:lnTo>
                <a:lnTo>
                  <a:pt x="9665637" y="2686242"/>
                </a:lnTo>
                <a:lnTo>
                  <a:pt x="0" y="2686242"/>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243124" y="7859624"/>
            <a:ext cx="1571153" cy="2152264"/>
          </a:xfrm>
          <a:custGeom>
            <a:avLst/>
            <a:gdLst/>
            <a:ahLst/>
            <a:cxnLst/>
            <a:rect l="l" t="t" r="r" b="b"/>
            <a:pathLst>
              <a:path w="1571153" h="2152264">
                <a:moveTo>
                  <a:pt x="0" y="0"/>
                </a:moveTo>
                <a:lnTo>
                  <a:pt x="1571152" y="0"/>
                </a:lnTo>
                <a:lnTo>
                  <a:pt x="1571152" y="2152265"/>
                </a:lnTo>
                <a:lnTo>
                  <a:pt x="0" y="2152265"/>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5" name="TextBox 5"/>
          <p:cNvSpPr txBox="1"/>
          <p:nvPr/>
        </p:nvSpPr>
        <p:spPr>
          <a:xfrm>
            <a:off x="1776406" y="5862106"/>
            <a:ext cx="14735189" cy="3073650"/>
          </a:xfrm>
          <a:prstGeom prst="rect">
            <a:avLst/>
          </a:prstGeom>
        </p:spPr>
        <p:txBody>
          <a:bodyPr lIns="0" tIns="0" rIns="0" bIns="0" rtlCol="0" anchor="t">
            <a:spAutoFit/>
          </a:bodyPr>
          <a:lstStyle/>
          <a:p>
            <a:pPr algn="ctr">
              <a:lnSpc>
                <a:spcPts val="7887"/>
              </a:lnSpc>
            </a:pPr>
            <a:r>
              <a:rPr lang="en-US" sz="5634" b="1" spc="225">
                <a:solidFill>
                  <a:srgbClr val="FFFFFF"/>
                </a:solidFill>
                <a:latin typeface="Sauna Pro 3 Bold"/>
                <a:ea typeface="Sauna Pro 3 Bold"/>
                <a:cs typeface="Sauna Pro 3 Bold"/>
                <a:sym typeface="Sauna Pro 3 Bold"/>
              </a:rPr>
              <a:t>Grace: </a:t>
            </a:r>
          </a:p>
          <a:p>
            <a:pPr algn="ctr">
              <a:lnSpc>
                <a:spcPts val="5174"/>
              </a:lnSpc>
            </a:pPr>
            <a:r>
              <a:rPr lang="en-US" sz="5334" b="1" spc="213">
                <a:solidFill>
                  <a:srgbClr val="000000"/>
                </a:solidFill>
                <a:latin typeface="Sauna Pro 3 Bold"/>
                <a:ea typeface="Sauna Pro 3 Bold"/>
                <a:cs typeface="Sauna Pro 3 Bold"/>
                <a:sym typeface="Sauna Pro 3 Bold"/>
              </a:rPr>
              <a:t>“I hadn’t really thought about what happens to him when he’s alone. It was just a laugh, I didn’t mean to take it as far as this.”</a:t>
            </a:r>
          </a:p>
        </p:txBody>
      </p:sp>
      <p:sp>
        <p:nvSpPr>
          <p:cNvPr id="6" name="TextBox 6"/>
          <p:cNvSpPr txBox="1"/>
          <p:nvPr/>
        </p:nvSpPr>
        <p:spPr>
          <a:xfrm>
            <a:off x="4256838" y="155575"/>
            <a:ext cx="9774323" cy="873189"/>
          </a:xfrm>
          <a:prstGeom prst="rect">
            <a:avLst/>
          </a:prstGeom>
        </p:spPr>
        <p:txBody>
          <a:bodyPr lIns="0" tIns="0" rIns="0" bIns="0" rtlCol="0" anchor="t">
            <a:spAutoFit/>
          </a:bodyPr>
          <a:lstStyle/>
          <a:p>
            <a:pPr algn="ctr">
              <a:lnSpc>
                <a:spcPts val="7000"/>
              </a:lnSpc>
              <a:spcBef>
                <a:spcPct val="0"/>
              </a:spcBef>
            </a:pPr>
            <a:r>
              <a:rPr lang="en-US" sz="5000" b="1" spc="200">
                <a:solidFill>
                  <a:srgbClr val="000000"/>
                </a:solidFill>
                <a:latin typeface="Sauna Pro 3 Bold"/>
                <a:ea typeface="Sauna Pro 3 Bold"/>
                <a:cs typeface="Sauna Pro 3 Bold"/>
                <a:sym typeface="Sauna Pro 3 Bold"/>
              </a:rPr>
              <a:t>Script under the spotlight</a:t>
            </a:r>
          </a:p>
        </p:txBody>
      </p:sp>
      <p:sp>
        <p:nvSpPr>
          <p:cNvPr id="7" name="TextBox 7"/>
          <p:cNvSpPr txBox="1"/>
          <p:nvPr/>
        </p:nvSpPr>
        <p:spPr>
          <a:xfrm>
            <a:off x="5237317" y="3324774"/>
            <a:ext cx="7813365" cy="1224182"/>
          </a:xfrm>
          <a:prstGeom prst="rect">
            <a:avLst/>
          </a:prstGeom>
        </p:spPr>
        <p:txBody>
          <a:bodyPr lIns="0" tIns="0" rIns="0" bIns="0" rtlCol="0" anchor="t">
            <a:spAutoFit/>
          </a:bodyPr>
          <a:lstStyle/>
          <a:p>
            <a:pPr algn="ctr">
              <a:lnSpc>
                <a:spcPts val="4747"/>
              </a:lnSpc>
            </a:pPr>
            <a:r>
              <a:rPr lang="en-US" sz="4239" b="1" spc="169">
                <a:solidFill>
                  <a:srgbClr val="000000"/>
                </a:solidFill>
                <a:latin typeface="Sauna Pro 3 Bold"/>
                <a:ea typeface="Sauna Pro 3 Bold"/>
                <a:cs typeface="Sauna Pro 3 Bold"/>
                <a:sym typeface="Sauna Pro 3 Bold"/>
              </a:rPr>
              <a:t>Grace sees Noah upset and crying in the stairwell-alone</a:t>
            </a:r>
          </a:p>
        </p:txBody>
      </p:sp>
      <p:sp>
        <p:nvSpPr>
          <p:cNvPr id="8" name="Freeform 8"/>
          <p:cNvSpPr/>
          <p:nvPr/>
        </p:nvSpPr>
        <p:spPr>
          <a:xfrm>
            <a:off x="16716847" y="7859624"/>
            <a:ext cx="1571153" cy="2152264"/>
          </a:xfrm>
          <a:custGeom>
            <a:avLst/>
            <a:gdLst/>
            <a:ahLst/>
            <a:cxnLst/>
            <a:rect l="l" t="t" r="r" b="b"/>
            <a:pathLst>
              <a:path w="1571153" h="2152264">
                <a:moveTo>
                  <a:pt x="0" y="0"/>
                </a:moveTo>
                <a:lnTo>
                  <a:pt x="1571153" y="0"/>
                </a:lnTo>
                <a:lnTo>
                  <a:pt x="1571153" y="2152265"/>
                </a:lnTo>
                <a:lnTo>
                  <a:pt x="0" y="2152265"/>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3191306" y="1028700"/>
            <a:ext cx="11905389" cy="1096405"/>
          </a:xfrm>
          <a:custGeom>
            <a:avLst/>
            <a:gdLst/>
            <a:ahLst/>
            <a:cxnLst/>
            <a:rect l="l" t="t" r="r" b="b"/>
            <a:pathLst>
              <a:path w="11905389" h="1096405">
                <a:moveTo>
                  <a:pt x="0" y="0"/>
                </a:moveTo>
                <a:lnTo>
                  <a:pt x="11905388" y="0"/>
                </a:lnTo>
                <a:lnTo>
                  <a:pt x="11905388" y="1096405"/>
                </a:lnTo>
                <a:lnTo>
                  <a:pt x="0" y="1096405"/>
                </a:lnTo>
                <a:lnTo>
                  <a:pt x="0" y="0"/>
                </a:lnTo>
                <a:close/>
              </a:path>
            </a:pathLst>
          </a:custGeom>
          <a:blipFill>
            <a:blip r:embed="rId2"/>
            <a:stretch>
              <a:fillRect b="-650598"/>
            </a:stretch>
          </a:blipFill>
        </p:spPr>
      </p:sp>
      <p:sp>
        <p:nvSpPr>
          <p:cNvPr id="3" name="Freeform 3"/>
          <p:cNvSpPr/>
          <p:nvPr/>
        </p:nvSpPr>
        <p:spPr>
          <a:xfrm>
            <a:off x="9663114" y="2125105"/>
            <a:ext cx="8624886" cy="7751617"/>
          </a:xfrm>
          <a:custGeom>
            <a:avLst/>
            <a:gdLst/>
            <a:ahLst/>
            <a:cxnLst/>
            <a:rect l="l" t="t" r="r" b="b"/>
            <a:pathLst>
              <a:path w="8624886" h="7751617">
                <a:moveTo>
                  <a:pt x="0" y="0"/>
                </a:moveTo>
                <a:lnTo>
                  <a:pt x="8624886" y="0"/>
                </a:lnTo>
                <a:lnTo>
                  <a:pt x="8624886" y="7751616"/>
                </a:lnTo>
                <a:lnTo>
                  <a:pt x="0" y="7751616"/>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rot="-1719633">
            <a:off x="8369669" y="3086100"/>
            <a:ext cx="1548661" cy="4114800"/>
          </a:xfrm>
          <a:custGeom>
            <a:avLst/>
            <a:gdLst/>
            <a:ahLst/>
            <a:cxnLst/>
            <a:rect l="l" t="t" r="r" b="b"/>
            <a:pathLst>
              <a:path w="1548661" h="4114800">
                <a:moveTo>
                  <a:pt x="0" y="0"/>
                </a:moveTo>
                <a:lnTo>
                  <a:pt x="1548662" y="0"/>
                </a:lnTo>
                <a:lnTo>
                  <a:pt x="1548662" y="4114800"/>
                </a:lnTo>
                <a:lnTo>
                  <a:pt x="0" y="4114800"/>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5" name="TextBox 5"/>
          <p:cNvSpPr txBox="1"/>
          <p:nvPr/>
        </p:nvSpPr>
        <p:spPr>
          <a:xfrm>
            <a:off x="520152" y="3585346"/>
            <a:ext cx="6957621" cy="5094701"/>
          </a:xfrm>
          <a:prstGeom prst="rect">
            <a:avLst/>
          </a:prstGeom>
        </p:spPr>
        <p:txBody>
          <a:bodyPr lIns="0" tIns="0" rIns="0" bIns="0" rtlCol="0" anchor="t">
            <a:spAutoFit/>
          </a:bodyPr>
          <a:lstStyle/>
          <a:p>
            <a:pPr algn="l">
              <a:lnSpc>
                <a:spcPts val="5705"/>
              </a:lnSpc>
            </a:pPr>
            <a:r>
              <a:rPr lang="en-US" sz="5434" spc="217">
                <a:solidFill>
                  <a:srgbClr val="FFFFFF"/>
                </a:solidFill>
                <a:latin typeface="Sauna Pro 1"/>
                <a:ea typeface="Sauna Pro 1"/>
                <a:cs typeface="Sauna Pro 1"/>
                <a:sym typeface="Sauna Pro 1"/>
              </a:rPr>
              <a:t>Grace: </a:t>
            </a:r>
          </a:p>
          <a:p>
            <a:pPr algn="l">
              <a:lnSpc>
                <a:spcPts val="5705"/>
              </a:lnSpc>
            </a:pPr>
            <a:r>
              <a:rPr lang="en-US" sz="5434" spc="217">
                <a:solidFill>
                  <a:srgbClr val="000000"/>
                </a:solidFill>
                <a:latin typeface="Sauna Pro 3"/>
                <a:ea typeface="Sauna Pro 3"/>
                <a:cs typeface="Sauna Pro 3"/>
                <a:sym typeface="Sauna Pro 3"/>
              </a:rPr>
              <a:t>“I hadn’t really </a:t>
            </a:r>
            <a:r>
              <a:rPr lang="en-US" sz="5434" b="1" spc="217">
                <a:solidFill>
                  <a:srgbClr val="000000"/>
                </a:solidFill>
                <a:latin typeface="Sauna Pro 3 Bold"/>
                <a:ea typeface="Sauna Pro 3 Bold"/>
                <a:cs typeface="Sauna Pro 3 Bold"/>
                <a:sym typeface="Sauna Pro 3 Bold"/>
              </a:rPr>
              <a:t>thought</a:t>
            </a:r>
            <a:r>
              <a:rPr lang="en-US" sz="5434" spc="217">
                <a:solidFill>
                  <a:srgbClr val="000000"/>
                </a:solidFill>
                <a:latin typeface="Sauna Pro 3"/>
                <a:ea typeface="Sauna Pro 3"/>
                <a:cs typeface="Sauna Pro 3"/>
                <a:sym typeface="Sauna Pro 3"/>
              </a:rPr>
              <a:t> </a:t>
            </a:r>
            <a:r>
              <a:rPr lang="en-US" sz="5434" b="1" spc="217">
                <a:solidFill>
                  <a:srgbClr val="000000"/>
                </a:solidFill>
                <a:latin typeface="Sauna Pro 3 Bold"/>
                <a:ea typeface="Sauna Pro 3 Bold"/>
                <a:cs typeface="Sauna Pro 3 Bold"/>
                <a:sym typeface="Sauna Pro 3 Bold"/>
              </a:rPr>
              <a:t>about</a:t>
            </a:r>
            <a:r>
              <a:rPr lang="en-US" sz="5434" spc="217">
                <a:solidFill>
                  <a:srgbClr val="000000"/>
                </a:solidFill>
                <a:latin typeface="Sauna Pro 3"/>
                <a:ea typeface="Sauna Pro 3"/>
                <a:cs typeface="Sauna Pro 3"/>
                <a:sym typeface="Sauna Pro 3"/>
              </a:rPr>
              <a:t> what happens to </a:t>
            </a:r>
            <a:r>
              <a:rPr lang="en-US" sz="5434" b="1" spc="217">
                <a:solidFill>
                  <a:srgbClr val="000000"/>
                </a:solidFill>
                <a:latin typeface="Sauna Pro 3 Bold"/>
                <a:ea typeface="Sauna Pro 3 Bold"/>
                <a:cs typeface="Sauna Pro 3 Bold"/>
                <a:sym typeface="Sauna Pro 3 Bold"/>
              </a:rPr>
              <a:t>him</a:t>
            </a:r>
            <a:r>
              <a:rPr lang="en-US" sz="5434" spc="217">
                <a:solidFill>
                  <a:srgbClr val="000000"/>
                </a:solidFill>
                <a:latin typeface="Sauna Pro 3"/>
                <a:ea typeface="Sauna Pro 3"/>
                <a:cs typeface="Sauna Pro 3"/>
                <a:sym typeface="Sauna Pro 3"/>
              </a:rPr>
              <a:t> when he’s alone. It was </a:t>
            </a:r>
            <a:r>
              <a:rPr lang="en-US" sz="5434" b="1" spc="217">
                <a:solidFill>
                  <a:srgbClr val="000000"/>
                </a:solidFill>
                <a:latin typeface="Sauna Pro 3 Bold"/>
                <a:ea typeface="Sauna Pro 3 Bold"/>
                <a:cs typeface="Sauna Pro 3 Bold"/>
                <a:sym typeface="Sauna Pro 3 Bold"/>
              </a:rPr>
              <a:t>just</a:t>
            </a:r>
            <a:r>
              <a:rPr lang="en-US" sz="5434" spc="217">
                <a:solidFill>
                  <a:srgbClr val="000000"/>
                </a:solidFill>
                <a:latin typeface="Sauna Pro 3"/>
                <a:ea typeface="Sauna Pro 3"/>
                <a:cs typeface="Sauna Pro 3"/>
                <a:sym typeface="Sauna Pro 3"/>
              </a:rPr>
              <a:t> </a:t>
            </a:r>
            <a:r>
              <a:rPr lang="en-US" sz="5434" b="1" spc="217">
                <a:solidFill>
                  <a:srgbClr val="000000"/>
                </a:solidFill>
                <a:latin typeface="Sauna Pro 3 Bold"/>
                <a:ea typeface="Sauna Pro 3 Bold"/>
                <a:cs typeface="Sauna Pro 3 Bold"/>
                <a:sym typeface="Sauna Pro 3 Bold"/>
              </a:rPr>
              <a:t>a</a:t>
            </a:r>
            <a:r>
              <a:rPr lang="en-US" sz="5434" spc="217">
                <a:solidFill>
                  <a:srgbClr val="000000"/>
                </a:solidFill>
                <a:latin typeface="Sauna Pro 3"/>
                <a:ea typeface="Sauna Pro 3"/>
                <a:cs typeface="Sauna Pro 3"/>
                <a:sym typeface="Sauna Pro 3"/>
              </a:rPr>
              <a:t> </a:t>
            </a:r>
            <a:r>
              <a:rPr lang="en-US" sz="5434" b="1" spc="217">
                <a:solidFill>
                  <a:srgbClr val="000000"/>
                </a:solidFill>
                <a:latin typeface="Sauna Pro 3 Bold"/>
                <a:ea typeface="Sauna Pro 3 Bold"/>
                <a:cs typeface="Sauna Pro 3 Bold"/>
                <a:sym typeface="Sauna Pro 3 Bold"/>
              </a:rPr>
              <a:t>laugh</a:t>
            </a:r>
            <a:r>
              <a:rPr lang="en-US" sz="5434" spc="217">
                <a:solidFill>
                  <a:srgbClr val="000000"/>
                </a:solidFill>
                <a:latin typeface="Sauna Pro 3"/>
                <a:ea typeface="Sauna Pro 3"/>
                <a:cs typeface="Sauna Pro 3"/>
                <a:sym typeface="Sauna Pro 3"/>
              </a:rPr>
              <a:t>, I didn’t mean to take it as far as this.”</a:t>
            </a:r>
          </a:p>
        </p:txBody>
      </p:sp>
      <p:sp>
        <p:nvSpPr>
          <p:cNvPr id="6" name="TextBox 6"/>
          <p:cNvSpPr txBox="1"/>
          <p:nvPr/>
        </p:nvSpPr>
        <p:spPr>
          <a:xfrm>
            <a:off x="4256838" y="155575"/>
            <a:ext cx="9774323" cy="873189"/>
          </a:xfrm>
          <a:prstGeom prst="rect">
            <a:avLst/>
          </a:prstGeom>
        </p:spPr>
        <p:txBody>
          <a:bodyPr lIns="0" tIns="0" rIns="0" bIns="0" rtlCol="0" anchor="t">
            <a:spAutoFit/>
          </a:bodyPr>
          <a:lstStyle/>
          <a:p>
            <a:pPr algn="ctr">
              <a:lnSpc>
                <a:spcPts val="7000"/>
              </a:lnSpc>
              <a:spcBef>
                <a:spcPct val="0"/>
              </a:spcBef>
            </a:pPr>
            <a:r>
              <a:rPr lang="en-US" sz="5000" b="1" spc="200">
                <a:solidFill>
                  <a:srgbClr val="000000"/>
                </a:solidFill>
                <a:latin typeface="Sauna Pro 3 Bold"/>
                <a:ea typeface="Sauna Pro 3 Bold"/>
                <a:cs typeface="Sauna Pro 3 Bold"/>
                <a:sym typeface="Sauna Pro 3 Bold"/>
              </a:rPr>
              <a:t>Script under the spotlight</a:t>
            </a:r>
          </a:p>
        </p:txBody>
      </p:sp>
      <p:sp>
        <p:nvSpPr>
          <p:cNvPr id="7" name="TextBox 7"/>
          <p:cNvSpPr txBox="1"/>
          <p:nvPr/>
        </p:nvSpPr>
        <p:spPr>
          <a:xfrm>
            <a:off x="11804986" y="6666860"/>
            <a:ext cx="4452351" cy="2363311"/>
          </a:xfrm>
          <a:prstGeom prst="rect">
            <a:avLst/>
          </a:prstGeom>
        </p:spPr>
        <p:txBody>
          <a:bodyPr lIns="0" tIns="0" rIns="0" bIns="0" rtlCol="0" anchor="t">
            <a:spAutoFit/>
          </a:bodyPr>
          <a:lstStyle/>
          <a:p>
            <a:pPr algn="ctr">
              <a:lnSpc>
                <a:spcPts val="4613"/>
              </a:lnSpc>
            </a:pPr>
            <a:r>
              <a:rPr lang="en-US" sz="4352" b="1" spc="174">
                <a:solidFill>
                  <a:srgbClr val="000000"/>
                </a:solidFill>
                <a:latin typeface="Sauna Pro 3 Bold"/>
                <a:ea typeface="Sauna Pro 3 Bold"/>
                <a:cs typeface="Sauna Pro 3 Bold"/>
                <a:sym typeface="Sauna Pro 3 Bold"/>
              </a:rPr>
              <a:t>Why are Grace’s thoughts, actions and behaviour so dangerous?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3858440" y="428129"/>
            <a:ext cx="10950365" cy="8582349"/>
          </a:xfrm>
          <a:custGeom>
            <a:avLst/>
            <a:gdLst/>
            <a:ahLst/>
            <a:cxnLst/>
            <a:rect l="l" t="t" r="r" b="b"/>
            <a:pathLst>
              <a:path w="10950365" h="8582349">
                <a:moveTo>
                  <a:pt x="0" y="0"/>
                </a:moveTo>
                <a:lnTo>
                  <a:pt x="10950366" y="0"/>
                </a:lnTo>
                <a:lnTo>
                  <a:pt x="10950366" y="8582349"/>
                </a:lnTo>
                <a:lnTo>
                  <a:pt x="0" y="8582349"/>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pic>
        <p:nvPicPr>
          <p:cNvPr id="3" name="Picture 3"/>
          <p:cNvPicPr>
            <a:picLocks noChangeAspect="1"/>
          </p:cNvPicPr>
          <p:nvPr/>
        </p:nvPicPr>
        <p:blipFill>
          <a:blip r:embed="rId4"/>
          <a:srcRect/>
          <a:stretch>
            <a:fillRect/>
          </a:stretch>
        </p:blipFill>
        <p:spPr>
          <a:xfrm>
            <a:off x="0" y="9010478"/>
            <a:ext cx="6089236" cy="1082670"/>
          </a:xfrm>
          <a:prstGeom prst="rect">
            <a:avLst/>
          </a:prstGeom>
        </p:spPr>
      </p:pic>
      <p:sp>
        <p:nvSpPr>
          <p:cNvPr id="4" name="TextBox 4"/>
          <p:cNvSpPr txBox="1"/>
          <p:nvPr/>
        </p:nvSpPr>
        <p:spPr>
          <a:xfrm>
            <a:off x="5985049" y="4262322"/>
            <a:ext cx="6317903" cy="881178"/>
          </a:xfrm>
          <a:prstGeom prst="rect">
            <a:avLst/>
          </a:prstGeom>
        </p:spPr>
        <p:txBody>
          <a:bodyPr lIns="0" tIns="0" rIns="0" bIns="0" rtlCol="0" anchor="t">
            <a:spAutoFit/>
          </a:bodyPr>
          <a:lstStyle/>
          <a:p>
            <a:pPr algn="ctr">
              <a:lnSpc>
                <a:spcPts val="7081"/>
              </a:lnSpc>
              <a:spcBef>
                <a:spcPct val="0"/>
              </a:spcBef>
            </a:pPr>
            <a:r>
              <a:rPr lang="en-US" sz="5057" b="1">
                <a:solidFill>
                  <a:srgbClr val="000000"/>
                </a:solidFill>
                <a:latin typeface="Sauna Pro 3 Bold"/>
                <a:ea typeface="Sauna Pro 3 Bold"/>
                <a:cs typeface="Sauna Pro 3 Bold"/>
                <a:sym typeface="Sauna Pro 3 Bold"/>
              </a:rPr>
              <a:t>Bullying is never forever</a:t>
            </a:r>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520152" y="1081924"/>
            <a:ext cx="9000038" cy="1307251"/>
          </a:xfrm>
          <a:custGeom>
            <a:avLst/>
            <a:gdLst/>
            <a:ahLst/>
            <a:cxnLst/>
            <a:rect l="l" t="t" r="r" b="b"/>
            <a:pathLst>
              <a:path w="9000038" h="1307251">
                <a:moveTo>
                  <a:pt x="0" y="0"/>
                </a:moveTo>
                <a:lnTo>
                  <a:pt x="9000039" y="0"/>
                </a:lnTo>
                <a:lnTo>
                  <a:pt x="9000039" y="1307251"/>
                </a:lnTo>
                <a:lnTo>
                  <a:pt x="0" y="1307251"/>
                </a:lnTo>
                <a:lnTo>
                  <a:pt x="0" y="0"/>
                </a:lnTo>
                <a:close/>
              </a:path>
            </a:pathLst>
          </a:custGeom>
          <a:blipFill>
            <a:blip r:embed="rId2"/>
            <a:stretch>
              <a:fillRect r="-32281" b="-529534"/>
            </a:stretch>
          </a:blipFill>
        </p:spPr>
      </p:sp>
      <p:sp>
        <p:nvSpPr>
          <p:cNvPr id="3" name="TextBox 3"/>
          <p:cNvSpPr txBox="1"/>
          <p:nvPr/>
        </p:nvSpPr>
        <p:spPr>
          <a:xfrm>
            <a:off x="520152" y="3585346"/>
            <a:ext cx="7172361" cy="5027295"/>
          </a:xfrm>
          <a:prstGeom prst="rect">
            <a:avLst/>
          </a:prstGeom>
        </p:spPr>
        <p:txBody>
          <a:bodyPr lIns="0" tIns="0" rIns="0" bIns="0" rtlCol="0" anchor="t">
            <a:spAutoFit/>
          </a:bodyPr>
          <a:lstStyle/>
          <a:p>
            <a:pPr algn="l">
              <a:lnSpc>
                <a:spcPts val="5670"/>
              </a:lnSpc>
            </a:pPr>
            <a:r>
              <a:rPr lang="en-US" sz="5400" spc="216">
                <a:solidFill>
                  <a:srgbClr val="FFFFFF"/>
                </a:solidFill>
                <a:latin typeface="Sauna Pro 1"/>
                <a:ea typeface="Sauna Pro 1"/>
                <a:cs typeface="Sauna Pro 1"/>
                <a:sym typeface="Sauna Pro 1"/>
              </a:rPr>
              <a:t>Grace:</a:t>
            </a:r>
            <a:r>
              <a:rPr lang="en-US" sz="5400" spc="216">
                <a:solidFill>
                  <a:srgbClr val="000000"/>
                </a:solidFill>
                <a:latin typeface="Sauna Pro 1"/>
                <a:ea typeface="Sauna Pro 1"/>
                <a:cs typeface="Sauna Pro 1"/>
                <a:sym typeface="Sauna Pro 1"/>
              </a:rPr>
              <a:t> </a:t>
            </a:r>
          </a:p>
          <a:p>
            <a:pPr algn="l">
              <a:lnSpc>
                <a:spcPts val="5670"/>
              </a:lnSpc>
            </a:pPr>
            <a:r>
              <a:rPr lang="en-US" sz="5400" spc="216">
                <a:solidFill>
                  <a:srgbClr val="000000"/>
                </a:solidFill>
                <a:latin typeface="Sauna Pro 3"/>
                <a:ea typeface="Sauna Pro 3"/>
                <a:cs typeface="Sauna Pro 3"/>
                <a:sym typeface="Sauna Pro 3"/>
              </a:rPr>
              <a:t>“I hadn’t really </a:t>
            </a:r>
            <a:r>
              <a:rPr lang="en-US" sz="5400" b="1" spc="216">
                <a:solidFill>
                  <a:srgbClr val="000000"/>
                </a:solidFill>
                <a:latin typeface="Sauna Pro 3 Bold"/>
                <a:ea typeface="Sauna Pro 3 Bold"/>
                <a:cs typeface="Sauna Pro 3 Bold"/>
                <a:sym typeface="Sauna Pro 3 Bold"/>
              </a:rPr>
              <a:t>thought</a:t>
            </a:r>
            <a:r>
              <a:rPr lang="en-US" sz="5400" spc="216">
                <a:solidFill>
                  <a:srgbClr val="000000"/>
                </a:solidFill>
                <a:latin typeface="Sauna Pro 3"/>
                <a:ea typeface="Sauna Pro 3"/>
                <a:cs typeface="Sauna Pro 3"/>
                <a:sym typeface="Sauna Pro 3"/>
              </a:rPr>
              <a:t> </a:t>
            </a:r>
            <a:r>
              <a:rPr lang="en-US" sz="5400" b="1" spc="216">
                <a:solidFill>
                  <a:srgbClr val="000000"/>
                </a:solidFill>
                <a:latin typeface="Sauna Pro 3 Bold"/>
                <a:ea typeface="Sauna Pro 3 Bold"/>
                <a:cs typeface="Sauna Pro 3 Bold"/>
                <a:sym typeface="Sauna Pro 3 Bold"/>
              </a:rPr>
              <a:t>about</a:t>
            </a:r>
            <a:r>
              <a:rPr lang="en-US" sz="5400" spc="216">
                <a:solidFill>
                  <a:srgbClr val="000000"/>
                </a:solidFill>
                <a:latin typeface="Sauna Pro 3"/>
                <a:ea typeface="Sauna Pro 3"/>
                <a:cs typeface="Sauna Pro 3"/>
                <a:sym typeface="Sauna Pro 3"/>
              </a:rPr>
              <a:t> what happens to </a:t>
            </a:r>
            <a:r>
              <a:rPr lang="en-US" sz="5400" b="1" spc="216">
                <a:solidFill>
                  <a:srgbClr val="000000"/>
                </a:solidFill>
                <a:latin typeface="Sauna Pro 3 Bold"/>
                <a:ea typeface="Sauna Pro 3 Bold"/>
                <a:cs typeface="Sauna Pro 3 Bold"/>
                <a:sym typeface="Sauna Pro 3 Bold"/>
              </a:rPr>
              <a:t>him</a:t>
            </a:r>
            <a:r>
              <a:rPr lang="en-US" sz="5400" spc="216">
                <a:solidFill>
                  <a:srgbClr val="000000"/>
                </a:solidFill>
                <a:latin typeface="Sauna Pro 3"/>
                <a:ea typeface="Sauna Pro 3"/>
                <a:cs typeface="Sauna Pro 3"/>
                <a:sym typeface="Sauna Pro 3"/>
              </a:rPr>
              <a:t> when he’s alone. It was </a:t>
            </a:r>
            <a:r>
              <a:rPr lang="en-US" sz="5400" b="1" spc="216">
                <a:solidFill>
                  <a:srgbClr val="000000"/>
                </a:solidFill>
                <a:latin typeface="Sauna Pro 3 Bold"/>
                <a:ea typeface="Sauna Pro 3 Bold"/>
                <a:cs typeface="Sauna Pro 3 Bold"/>
                <a:sym typeface="Sauna Pro 3 Bold"/>
              </a:rPr>
              <a:t>just</a:t>
            </a:r>
            <a:r>
              <a:rPr lang="en-US" sz="5400" spc="216">
                <a:solidFill>
                  <a:srgbClr val="000000"/>
                </a:solidFill>
                <a:latin typeface="Sauna Pro 3"/>
                <a:ea typeface="Sauna Pro 3"/>
                <a:cs typeface="Sauna Pro 3"/>
                <a:sym typeface="Sauna Pro 3"/>
              </a:rPr>
              <a:t> </a:t>
            </a:r>
            <a:r>
              <a:rPr lang="en-US" sz="5400" b="1" spc="216">
                <a:solidFill>
                  <a:srgbClr val="000000"/>
                </a:solidFill>
                <a:latin typeface="Sauna Pro 3 Bold"/>
                <a:ea typeface="Sauna Pro 3 Bold"/>
                <a:cs typeface="Sauna Pro 3 Bold"/>
                <a:sym typeface="Sauna Pro 3 Bold"/>
              </a:rPr>
              <a:t>a</a:t>
            </a:r>
            <a:r>
              <a:rPr lang="en-US" sz="5400" spc="216">
                <a:solidFill>
                  <a:srgbClr val="000000"/>
                </a:solidFill>
                <a:latin typeface="Sauna Pro 3"/>
                <a:ea typeface="Sauna Pro 3"/>
                <a:cs typeface="Sauna Pro 3"/>
                <a:sym typeface="Sauna Pro 3"/>
              </a:rPr>
              <a:t> </a:t>
            </a:r>
            <a:r>
              <a:rPr lang="en-US" sz="5400" b="1" spc="216">
                <a:solidFill>
                  <a:srgbClr val="000000"/>
                </a:solidFill>
                <a:latin typeface="Sauna Pro 3 Bold"/>
                <a:ea typeface="Sauna Pro 3 Bold"/>
                <a:cs typeface="Sauna Pro 3 Bold"/>
                <a:sym typeface="Sauna Pro 3 Bold"/>
              </a:rPr>
              <a:t>laugh</a:t>
            </a:r>
            <a:r>
              <a:rPr lang="en-US" sz="5400" spc="216">
                <a:solidFill>
                  <a:srgbClr val="000000"/>
                </a:solidFill>
                <a:latin typeface="Sauna Pro 3"/>
                <a:ea typeface="Sauna Pro 3"/>
                <a:cs typeface="Sauna Pro 3"/>
                <a:sym typeface="Sauna Pro 3"/>
              </a:rPr>
              <a:t>, I didn’t mean to take it as far as this.”</a:t>
            </a:r>
          </a:p>
        </p:txBody>
      </p:sp>
      <p:sp>
        <p:nvSpPr>
          <p:cNvPr id="4" name="TextBox 4"/>
          <p:cNvSpPr txBox="1"/>
          <p:nvPr/>
        </p:nvSpPr>
        <p:spPr>
          <a:xfrm>
            <a:off x="4256838" y="155575"/>
            <a:ext cx="9774323" cy="873189"/>
          </a:xfrm>
          <a:prstGeom prst="rect">
            <a:avLst/>
          </a:prstGeom>
        </p:spPr>
        <p:txBody>
          <a:bodyPr lIns="0" tIns="0" rIns="0" bIns="0" rtlCol="0" anchor="t">
            <a:spAutoFit/>
          </a:bodyPr>
          <a:lstStyle/>
          <a:p>
            <a:pPr algn="ctr">
              <a:lnSpc>
                <a:spcPts val="7000"/>
              </a:lnSpc>
              <a:spcBef>
                <a:spcPct val="0"/>
              </a:spcBef>
            </a:pPr>
            <a:r>
              <a:rPr lang="en-US" sz="5000" b="1" spc="200">
                <a:solidFill>
                  <a:srgbClr val="000000"/>
                </a:solidFill>
                <a:latin typeface="Sauna Pro 3 Bold"/>
                <a:ea typeface="Sauna Pro 3 Bold"/>
                <a:cs typeface="Sauna Pro 3 Bold"/>
                <a:sym typeface="Sauna Pro 3 Bold"/>
              </a:rPr>
              <a:t>Script under the spotlight</a:t>
            </a:r>
          </a:p>
        </p:txBody>
      </p:sp>
      <p:sp>
        <p:nvSpPr>
          <p:cNvPr id="5" name="Freeform 5"/>
          <p:cNvSpPr/>
          <p:nvPr/>
        </p:nvSpPr>
        <p:spPr>
          <a:xfrm>
            <a:off x="8172983" y="1569607"/>
            <a:ext cx="9699464" cy="8717393"/>
          </a:xfrm>
          <a:custGeom>
            <a:avLst/>
            <a:gdLst/>
            <a:ahLst/>
            <a:cxnLst/>
            <a:rect l="l" t="t" r="r" b="b"/>
            <a:pathLst>
              <a:path w="9699464" h="8717393">
                <a:moveTo>
                  <a:pt x="0" y="0"/>
                </a:moveTo>
                <a:lnTo>
                  <a:pt x="9699464" y="0"/>
                </a:lnTo>
                <a:lnTo>
                  <a:pt x="9699464" y="8717393"/>
                </a:lnTo>
                <a:lnTo>
                  <a:pt x="0" y="8717393"/>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6" name="TextBox 6"/>
          <p:cNvSpPr txBox="1"/>
          <p:nvPr/>
        </p:nvSpPr>
        <p:spPr>
          <a:xfrm>
            <a:off x="10552207" y="5502495"/>
            <a:ext cx="4941016" cy="4213804"/>
          </a:xfrm>
          <a:prstGeom prst="rect">
            <a:avLst/>
          </a:prstGeom>
        </p:spPr>
        <p:txBody>
          <a:bodyPr lIns="0" tIns="0" rIns="0" bIns="0" rtlCol="0" anchor="t">
            <a:spAutoFit/>
          </a:bodyPr>
          <a:lstStyle/>
          <a:p>
            <a:pPr algn="ctr">
              <a:lnSpc>
                <a:spcPts val="4172"/>
              </a:lnSpc>
            </a:pPr>
            <a:r>
              <a:rPr lang="en-US" sz="3566" b="1" spc="142">
                <a:solidFill>
                  <a:srgbClr val="000000"/>
                </a:solidFill>
                <a:latin typeface="Sauna Pro 3 Bold"/>
                <a:ea typeface="Sauna Pro 3 Bold"/>
                <a:cs typeface="Sauna Pro 3 Bold"/>
                <a:sym typeface="Sauna Pro 3 Bold"/>
              </a:rPr>
              <a:t>Grace never once stops to think about the impact on Noah. She is the one causing upset and pain, nobody else. She has forgotten that Noah is a human with feellings.</a:t>
            </a:r>
          </a:p>
        </p:txBody>
      </p:sp>
      <p:sp>
        <p:nvSpPr>
          <p:cNvPr id="7" name="Freeform 7"/>
          <p:cNvSpPr/>
          <p:nvPr/>
        </p:nvSpPr>
        <p:spPr>
          <a:xfrm rot="-1719633">
            <a:off x="8432537" y="2985385"/>
            <a:ext cx="1284954" cy="3414130"/>
          </a:xfrm>
          <a:custGeom>
            <a:avLst/>
            <a:gdLst/>
            <a:ahLst/>
            <a:cxnLst/>
            <a:rect l="l" t="t" r="r" b="b"/>
            <a:pathLst>
              <a:path w="1284954" h="3414130">
                <a:moveTo>
                  <a:pt x="0" y="0"/>
                </a:moveTo>
                <a:lnTo>
                  <a:pt x="1284954" y="0"/>
                </a:lnTo>
                <a:lnTo>
                  <a:pt x="1284954" y="3414130"/>
                </a:lnTo>
                <a:lnTo>
                  <a:pt x="0" y="3414130"/>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401501" y="1516660"/>
            <a:ext cx="3648039" cy="2412266"/>
          </a:xfrm>
          <a:custGeom>
            <a:avLst/>
            <a:gdLst/>
            <a:ahLst/>
            <a:cxnLst/>
            <a:rect l="l" t="t" r="r" b="b"/>
            <a:pathLst>
              <a:path w="3648039" h="2412266">
                <a:moveTo>
                  <a:pt x="0" y="0"/>
                </a:moveTo>
                <a:lnTo>
                  <a:pt x="3648039" y="0"/>
                </a:lnTo>
                <a:lnTo>
                  <a:pt x="3648039" y="2412266"/>
                </a:lnTo>
                <a:lnTo>
                  <a:pt x="0" y="241226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545509" y="3928926"/>
            <a:ext cx="3308804" cy="4201656"/>
          </a:xfrm>
          <a:custGeom>
            <a:avLst/>
            <a:gdLst/>
            <a:ahLst/>
            <a:cxnLst/>
            <a:rect l="l" t="t" r="r" b="b"/>
            <a:pathLst>
              <a:path w="3308804" h="4201656">
                <a:moveTo>
                  <a:pt x="0" y="0"/>
                </a:moveTo>
                <a:lnTo>
                  <a:pt x="3308804" y="0"/>
                </a:lnTo>
                <a:lnTo>
                  <a:pt x="3308804" y="4201656"/>
                </a:lnTo>
                <a:lnTo>
                  <a:pt x="0" y="420165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a:off x="12008266" y="6984178"/>
            <a:ext cx="2290759" cy="2207719"/>
          </a:xfrm>
          <a:custGeom>
            <a:avLst/>
            <a:gdLst/>
            <a:ahLst/>
            <a:cxnLst/>
            <a:rect l="l" t="t" r="r" b="b"/>
            <a:pathLst>
              <a:path w="2290759" h="2207719">
                <a:moveTo>
                  <a:pt x="0" y="0"/>
                </a:moveTo>
                <a:lnTo>
                  <a:pt x="2290758" y="0"/>
                </a:lnTo>
                <a:lnTo>
                  <a:pt x="2290758" y="2207719"/>
                </a:lnTo>
                <a:lnTo>
                  <a:pt x="0" y="2207719"/>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5" name="Freeform 5"/>
          <p:cNvSpPr/>
          <p:nvPr/>
        </p:nvSpPr>
        <p:spPr>
          <a:xfrm>
            <a:off x="256592" y="9002921"/>
            <a:ext cx="1898027" cy="1096110"/>
          </a:xfrm>
          <a:custGeom>
            <a:avLst/>
            <a:gdLst/>
            <a:ahLst/>
            <a:cxnLst/>
            <a:rect l="l" t="t" r="r" b="b"/>
            <a:pathLst>
              <a:path w="1898027" h="1096110">
                <a:moveTo>
                  <a:pt x="0" y="0"/>
                </a:moveTo>
                <a:lnTo>
                  <a:pt x="1898027" y="0"/>
                </a:lnTo>
                <a:lnTo>
                  <a:pt x="1898027" y="1096111"/>
                </a:lnTo>
                <a:lnTo>
                  <a:pt x="0" y="1096111"/>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6" name="Freeform 6"/>
          <p:cNvSpPr/>
          <p:nvPr/>
        </p:nvSpPr>
        <p:spPr>
          <a:xfrm>
            <a:off x="2407999" y="9130611"/>
            <a:ext cx="863376" cy="863376"/>
          </a:xfrm>
          <a:custGeom>
            <a:avLst/>
            <a:gdLst/>
            <a:ahLst/>
            <a:cxnLst/>
            <a:rect l="l" t="t" r="r" b="b"/>
            <a:pathLst>
              <a:path w="863376" h="863376">
                <a:moveTo>
                  <a:pt x="0" y="0"/>
                </a:moveTo>
                <a:lnTo>
                  <a:pt x="863377" y="0"/>
                </a:lnTo>
                <a:lnTo>
                  <a:pt x="863377" y="863376"/>
                </a:lnTo>
                <a:lnTo>
                  <a:pt x="0" y="863376"/>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7" name="TextBox 7"/>
          <p:cNvSpPr txBox="1"/>
          <p:nvPr/>
        </p:nvSpPr>
        <p:spPr>
          <a:xfrm>
            <a:off x="6205736" y="2579918"/>
            <a:ext cx="10140201" cy="4137560"/>
          </a:xfrm>
          <a:prstGeom prst="rect">
            <a:avLst/>
          </a:prstGeom>
        </p:spPr>
        <p:txBody>
          <a:bodyPr lIns="0" tIns="0" rIns="0" bIns="0" rtlCol="0" anchor="t">
            <a:spAutoFit/>
          </a:bodyPr>
          <a:lstStyle/>
          <a:p>
            <a:pPr algn="l">
              <a:lnSpc>
                <a:spcPts val="9256"/>
              </a:lnSpc>
            </a:pPr>
            <a:r>
              <a:rPr lang="en-US" sz="6611" b="1">
                <a:solidFill>
                  <a:srgbClr val="FFFFFF"/>
                </a:solidFill>
                <a:latin typeface="Sauna Pro 5 Bold"/>
                <a:ea typeface="Sauna Pro 5 Bold"/>
                <a:cs typeface="Sauna Pro 5 Bold"/>
                <a:sym typeface="Sauna Pro 5 Bold"/>
              </a:rPr>
              <a:t>Your time to interview Grace</a:t>
            </a:r>
          </a:p>
          <a:p>
            <a:pPr marL="1427464" lvl="1" indent="-713732" algn="l">
              <a:lnSpc>
                <a:spcPts val="7603"/>
              </a:lnSpc>
              <a:buFont typeface="Arial"/>
              <a:buChar char="•"/>
            </a:pPr>
            <a:r>
              <a:rPr lang="en-US" sz="6611" b="1">
                <a:solidFill>
                  <a:srgbClr val="FFFFFF"/>
                </a:solidFill>
                <a:latin typeface="Sauna Pro 5 Bold"/>
                <a:ea typeface="Sauna Pro 5 Bold"/>
                <a:cs typeface="Sauna Pro 5 Bold"/>
                <a:sym typeface="Sauna Pro 5 Bold"/>
              </a:rPr>
              <a:t>What would you ask her?</a:t>
            </a:r>
          </a:p>
          <a:p>
            <a:pPr marL="1427464" lvl="1" indent="-713732" algn="l">
              <a:lnSpc>
                <a:spcPts val="7603"/>
              </a:lnSpc>
              <a:buFont typeface="Arial"/>
              <a:buChar char="•"/>
            </a:pPr>
            <a:r>
              <a:rPr lang="en-US" sz="6611" b="1">
                <a:solidFill>
                  <a:srgbClr val="FFFFFF"/>
                </a:solidFill>
                <a:latin typeface="Sauna Pro 5 Bold"/>
                <a:ea typeface="Sauna Pro 5 Bold"/>
                <a:cs typeface="Sauna Pro 5 Bold"/>
                <a:sym typeface="Sauna Pro 5 Bold"/>
              </a:rPr>
              <a:t>What would her reply be?</a:t>
            </a:r>
          </a:p>
        </p:txBody>
      </p:sp>
      <p:sp>
        <p:nvSpPr>
          <p:cNvPr id="8" name="Freeform 8"/>
          <p:cNvSpPr/>
          <p:nvPr/>
        </p:nvSpPr>
        <p:spPr>
          <a:xfrm>
            <a:off x="16775311" y="8598380"/>
            <a:ext cx="1370472" cy="1526988"/>
          </a:xfrm>
          <a:custGeom>
            <a:avLst/>
            <a:gdLst/>
            <a:ahLst/>
            <a:cxnLst/>
            <a:rect l="l" t="t" r="r" b="b"/>
            <a:pathLst>
              <a:path w="1370472" h="1526988">
                <a:moveTo>
                  <a:pt x="0" y="0"/>
                </a:moveTo>
                <a:lnTo>
                  <a:pt x="1370472" y="0"/>
                </a:lnTo>
                <a:lnTo>
                  <a:pt x="1370472" y="1526988"/>
                </a:lnTo>
                <a:lnTo>
                  <a:pt x="0" y="1526988"/>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9" name="Freeform 9"/>
          <p:cNvSpPr/>
          <p:nvPr/>
        </p:nvSpPr>
        <p:spPr>
          <a:xfrm>
            <a:off x="3528551" y="9157280"/>
            <a:ext cx="754913" cy="787393"/>
          </a:xfrm>
          <a:custGeom>
            <a:avLst/>
            <a:gdLst/>
            <a:ahLst/>
            <a:cxnLst/>
            <a:rect l="l" t="t" r="r" b="b"/>
            <a:pathLst>
              <a:path w="754913" h="787393">
                <a:moveTo>
                  <a:pt x="0" y="0"/>
                </a:moveTo>
                <a:lnTo>
                  <a:pt x="754912" y="0"/>
                </a:lnTo>
                <a:lnTo>
                  <a:pt x="754912" y="787393"/>
                </a:lnTo>
                <a:lnTo>
                  <a:pt x="0" y="787393"/>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sp>
      <p:sp>
        <p:nvSpPr>
          <p:cNvPr id="10" name="TextBox 10"/>
          <p:cNvSpPr txBox="1"/>
          <p:nvPr/>
        </p:nvSpPr>
        <p:spPr>
          <a:xfrm>
            <a:off x="6205736" y="1089661"/>
            <a:ext cx="9239481" cy="1362054"/>
          </a:xfrm>
          <a:prstGeom prst="rect">
            <a:avLst/>
          </a:prstGeom>
        </p:spPr>
        <p:txBody>
          <a:bodyPr lIns="0" tIns="0" rIns="0" bIns="0" rtlCol="0" anchor="t">
            <a:spAutoFit/>
          </a:bodyPr>
          <a:lstStyle/>
          <a:p>
            <a:pPr algn="ctr">
              <a:lnSpc>
                <a:spcPts val="11023"/>
              </a:lnSpc>
              <a:spcBef>
                <a:spcPct val="0"/>
              </a:spcBef>
            </a:pPr>
            <a:r>
              <a:rPr lang="en-US" sz="7874" b="1">
                <a:solidFill>
                  <a:srgbClr val="000000"/>
                </a:solidFill>
                <a:latin typeface="Sauna Pro 5 Bold"/>
                <a:ea typeface="Sauna Pro 5 Bold"/>
                <a:cs typeface="Sauna Pro 5 Bold"/>
                <a:sym typeface="Sauna Pro 5 Bold"/>
              </a:rPr>
              <a:t>Who is in the hot seat?</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11167866" y="7371135"/>
            <a:ext cx="2466837" cy="2377414"/>
          </a:xfrm>
          <a:custGeom>
            <a:avLst/>
            <a:gdLst/>
            <a:ahLst/>
            <a:cxnLst/>
            <a:rect l="l" t="t" r="r" b="b"/>
            <a:pathLst>
              <a:path w="2466837" h="2377414">
                <a:moveTo>
                  <a:pt x="0" y="0"/>
                </a:moveTo>
                <a:lnTo>
                  <a:pt x="2466837" y="0"/>
                </a:lnTo>
                <a:lnTo>
                  <a:pt x="2466837" y="2377414"/>
                </a:lnTo>
                <a:lnTo>
                  <a:pt x="0" y="2377414"/>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6427842" y="4021847"/>
            <a:ext cx="9205434" cy="2318042"/>
          </a:xfrm>
          <a:prstGeom prst="rect">
            <a:avLst/>
          </a:prstGeom>
        </p:spPr>
        <p:txBody>
          <a:bodyPr lIns="0" tIns="0" rIns="0" bIns="0" rtlCol="0" anchor="t">
            <a:spAutoFit/>
          </a:bodyPr>
          <a:lstStyle/>
          <a:p>
            <a:pPr algn="l">
              <a:lnSpc>
                <a:spcPts val="9256"/>
              </a:lnSpc>
              <a:spcBef>
                <a:spcPct val="0"/>
              </a:spcBef>
            </a:pPr>
            <a:r>
              <a:rPr lang="en-US" sz="6611" b="1">
                <a:solidFill>
                  <a:srgbClr val="FFFFFF"/>
                </a:solidFill>
                <a:latin typeface="Sauna Pro 5 Bold"/>
                <a:ea typeface="Sauna Pro 5 Bold"/>
                <a:cs typeface="Sauna Pro 5 Bold"/>
                <a:sym typeface="Sauna Pro 5 Bold"/>
              </a:rPr>
              <a:t>What other characters could you interview?</a:t>
            </a:r>
          </a:p>
        </p:txBody>
      </p:sp>
      <p:sp>
        <p:nvSpPr>
          <p:cNvPr id="4" name="Freeform 4"/>
          <p:cNvSpPr/>
          <p:nvPr/>
        </p:nvSpPr>
        <p:spPr>
          <a:xfrm>
            <a:off x="16756552" y="8559842"/>
            <a:ext cx="1531448" cy="1706349"/>
          </a:xfrm>
          <a:custGeom>
            <a:avLst/>
            <a:gdLst/>
            <a:ahLst/>
            <a:cxnLst/>
            <a:rect l="l" t="t" r="r" b="b"/>
            <a:pathLst>
              <a:path w="1531448" h="1706349">
                <a:moveTo>
                  <a:pt x="0" y="0"/>
                </a:moveTo>
                <a:lnTo>
                  <a:pt x="1531448" y="0"/>
                </a:lnTo>
                <a:lnTo>
                  <a:pt x="1531448" y="1706349"/>
                </a:lnTo>
                <a:lnTo>
                  <a:pt x="0" y="1706349"/>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Freeform 5"/>
          <p:cNvSpPr/>
          <p:nvPr/>
        </p:nvSpPr>
        <p:spPr>
          <a:xfrm>
            <a:off x="14076538" y="170413"/>
            <a:ext cx="5626594" cy="2081840"/>
          </a:xfrm>
          <a:custGeom>
            <a:avLst/>
            <a:gdLst/>
            <a:ahLst/>
            <a:cxnLst/>
            <a:rect l="l" t="t" r="r" b="b"/>
            <a:pathLst>
              <a:path w="5626594" h="2081840">
                <a:moveTo>
                  <a:pt x="0" y="0"/>
                </a:moveTo>
                <a:lnTo>
                  <a:pt x="5626594" y="0"/>
                </a:lnTo>
                <a:lnTo>
                  <a:pt x="5626594" y="2081840"/>
                </a:lnTo>
                <a:lnTo>
                  <a:pt x="0" y="208184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TextBox 6"/>
          <p:cNvSpPr txBox="1"/>
          <p:nvPr/>
        </p:nvSpPr>
        <p:spPr>
          <a:xfrm>
            <a:off x="5752182" y="828675"/>
            <a:ext cx="11284339" cy="3171205"/>
          </a:xfrm>
          <a:prstGeom prst="rect">
            <a:avLst/>
          </a:prstGeom>
        </p:spPr>
        <p:txBody>
          <a:bodyPr lIns="0" tIns="0" rIns="0" bIns="0" rtlCol="0" anchor="t">
            <a:spAutoFit/>
          </a:bodyPr>
          <a:lstStyle/>
          <a:p>
            <a:pPr algn="ctr">
              <a:lnSpc>
                <a:spcPts val="12983"/>
              </a:lnSpc>
            </a:pPr>
            <a:endParaRPr/>
          </a:p>
          <a:p>
            <a:pPr algn="ctr">
              <a:lnSpc>
                <a:spcPts val="12283"/>
              </a:lnSpc>
              <a:spcBef>
                <a:spcPct val="0"/>
              </a:spcBef>
            </a:pPr>
            <a:r>
              <a:rPr lang="en-US" sz="8773" b="1">
                <a:solidFill>
                  <a:srgbClr val="000000"/>
                </a:solidFill>
                <a:latin typeface="Sauna Pro 5 Bold"/>
                <a:ea typeface="Sauna Pro 5 Bold"/>
                <a:cs typeface="Sauna Pro 5 Bold"/>
                <a:sym typeface="Sauna Pro 5 Bold"/>
              </a:rPr>
              <a:t>Who is in the Hot Seat?</a:t>
            </a:r>
          </a:p>
        </p:txBody>
      </p:sp>
      <p:sp>
        <p:nvSpPr>
          <p:cNvPr id="7" name="Freeform 7"/>
          <p:cNvSpPr/>
          <p:nvPr/>
        </p:nvSpPr>
        <p:spPr>
          <a:xfrm>
            <a:off x="545509" y="3928926"/>
            <a:ext cx="3308804" cy="4201656"/>
          </a:xfrm>
          <a:custGeom>
            <a:avLst/>
            <a:gdLst/>
            <a:ahLst/>
            <a:cxnLst/>
            <a:rect l="l" t="t" r="r" b="b"/>
            <a:pathLst>
              <a:path w="3308804" h="4201656">
                <a:moveTo>
                  <a:pt x="0" y="0"/>
                </a:moveTo>
                <a:lnTo>
                  <a:pt x="3308804" y="0"/>
                </a:lnTo>
                <a:lnTo>
                  <a:pt x="3308804" y="4201656"/>
                </a:lnTo>
                <a:lnTo>
                  <a:pt x="0" y="4201656"/>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8" name="Freeform 8"/>
          <p:cNvSpPr/>
          <p:nvPr/>
        </p:nvSpPr>
        <p:spPr>
          <a:xfrm>
            <a:off x="401501" y="1516660"/>
            <a:ext cx="3648039" cy="2412266"/>
          </a:xfrm>
          <a:custGeom>
            <a:avLst/>
            <a:gdLst/>
            <a:ahLst/>
            <a:cxnLst/>
            <a:rect l="l" t="t" r="r" b="b"/>
            <a:pathLst>
              <a:path w="3648039" h="2412266">
                <a:moveTo>
                  <a:pt x="0" y="0"/>
                </a:moveTo>
                <a:lnTo>
                  <a:pt x="3648039" y="0"/>
                </a:lnTo>
                <a:lnTo>
                  <a:pt x="3648039" y="2412266"/>
                </a:lnTo>
                <a:lnTo>
                  <a:pt x="0" y="2412266"/>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TextBox 2"/>
          <p:cNvSpPr txBox="1"/>
          <p:nvPr/>
        </p:nvSpPr>
        <p:spPr>
          <a:xfrm>
            <a:off x="5104884" y="2335781"/>
            <a:ext cx="11596850" cy="5202843"/>
          </a:xfrm>
          <a:prstGeom prst="rect">
            <a:avLst/>
          </a:prstGeom>
        </p:spPr>
        <p:txBody>
          <a:bodyPr lIns="0" tIns="0" rIns="0" bIns="0" rtlCol="0" anchor="t">
            <a:spAutoFit/>
          </a:bodyPr>
          <a:lstStyle/>
          <a:p>
            <a:pPr algn="just">
              <a:lnSpc>
                <a:spcPts val="5129"/>
              </a:lnSpc>
            </a:pPr>
            <a:r>
              <a:rPr lang="en-US" sz="4662" spc="186">
                <a:solidFill>
                  <a:srgbClr val="FFFFFF"/>
                </a:solidFill>
                <a:latin typeface="Sauna Pro 4"/>
                <a:ea typeface="Sauna Pro 4"/>
                <a:cs typeface="Sauna Pro 4"/>
                <a:sym typeface="Sauna Pro 4"/>
              </a:rPr>
              <a:t>It would be false to say that everyone always likes one another and gets on.</a:t>
            </a:r>
          </a:p>
          <a:p>
            <a:pPr algn="just">
              <a:lnSpc>
                <a:spcPts val="5129"/>
              </a:lnSpc>
            </a:pPr>
            <a:endParaRPr lang="en-US" sz="4662" spc="186">
              <a:solidFill>
                <a:srgbClr val="FFFFFF"/>
              </a:solidFill>
              <a:latin typeface="Sauna Pro 4"/>
              <a:ea typeface="Sauna Pro 4"/>
              <a:cs typeface="Sauna Pro 4"/>
              <a:sym typeface="Sauna Pro 4"/>
            </a:endParaRPr>
          </a:p>
          <a:p>
            <a:pPr algn="just">
              <a:lnSpc>
                <a:spcPts val="5129"/>
              </a:lnSpc>
            </a:pPr>
            <a:r>
              <a:rPr lang="en-US" sz="4662" spc="186">
                <a:solidFill>
                  <a:srgbClr val="000000"/>
                </a:solidFill>
                <a:latin typeface="Sauna Pro 1"/>
                <a:ea typeface="Sauna Pro 1"/>
                <a:cs typeface="Sauna Pro 1"/>
                <a:sym typeface="Sauna Pro 1"/>
              </a:rPr>
              <a:t>How could you treat others that you perhaps do not like, or get on with?</a:t>
            </a:r>
          </a:p>
          <a:p>
            <a:pPr algn="just">
              <a:lnSpc>
                <a:spcPts val="5129"/>
              </a:lnSpc>
            </a:pPr>
            <a:endParaRPr lang="en-US" sz="4662" spc="186">
              <a:solidFill>
                <a:srgbClr val="000000"/>
              </a:solidFill>
              <a:latin typeface="Sauna Pro 1"/>
              <a:ea typeface="Sauna Pro 1"/>
              <a:cs typeface="Sauna Pro 1"/>
              <a:sym typeface="Sauna Pro 1"/>
            </a:endParaRPr>
          </a:p>
          <a:p>
            <a:pPr algn="just">
              <a:lnSpc>
                <a:spcPts val="5129"/>
              </a:lnSpc>
            </a:pPr>
            <a:r>
              <a:rPr lang="en-US" sz="4662" spc="186">
                <a:solidFill>
                  <a:srgbClr val="FFFFFF"/>
                </a:solidFill>
                <a:latin typeface="Sauna Pro 4"/>
                <a:ea typeface="Sauna Pro 4"/>
                <a:cs typeface="Sauna Pro 4"/>
                <a:sym typeface="Sauna Pro 4"/>
              </a:rPr>
              <a:t>Make a list of the ways we could treat others better.</a:t>
            </a:r>
          </a:p>
        </p:txBody>
      </p:sp>
      <p:sp>
        <p:nvSpPr>
          <p:cNvPr id="3" name="Freeform 3"/>
          <p:cNvSpPr/>
          <p:nvPr/>
        </p:nvSpPr>
        <p:spPr>
          <a:xfrm>
            <a:off x="304669" y="9258300"/>
            <a:ext cx="1448063" cy="836256"/>
          </a:xfrm>
          <a:custGeom>
            <a:avLst/>
            <a:gdLst/>
            <a:ahLst/>
            <a:cxnLst/>
            <a:rect l="l" t="t" r="r" b="b"/>
            <a:pathLst>
              <a:path w="1448063" h="836256">
                <a:moveTo>
                  <a:pt x="0" y="0"/>
                </a:moveTo>
                <a:lnTo>
                  <a:pt x="1448062" y="0"/>
                </a:lnTo>
                <a:lnTo>
                  <a:pt x="1448062" y="836256"/>
                </a:lnTo>
                <a:lnTo>
                  <a:pt x="0" y="83625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928341" y="9258300"/>
            <a:ext cx="861030" cy="861030"/>
          </a:xfrm>
          <a:custGeom>
            <a:avLst/>
            <a:gdLst/>
            <a:ahLst/>
            <a:cxnLst/>
            <a:rect l="l" t="t" r="r" b="b"/>
            <a:pathLst>
              <a:path w="861030" h="861030">
                <a:moveTo>
                  <a:pt x="0" y="0"/>
                </a:moveTo>
                <a:lnTo>
                  <a:pt x="861030" y="0"/>
                </a:lnTo>
                <a:lnTo>
                  <a:pt x="861030" y="861030"/>
                </a:lnTo>
                <a:lnTo>
                  <a:pt x="0" y="86103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Freeform 5"/>
          <p:cNvSpPr/>
          <p:nvPr/>
        </p:nvSpPr>
        <p:spPr>
          <a:xfrm>
            <a:off x="16701734" y="8780197"/>
            <a:ext cx="1284555" cy="1431259"/>
          </a:xfrm>
          <a:custGeom>
            <a:avLst/>
            <a:gdLst/>
            <a:ahLst/>
            <a:cxnLst/>
            <a:rect l="l" t="t" r="r" b="b"/>
            <a:pathLst>
              <a:path w="1284555" h="1431259">
                <a:moveTo>
                  <a:pt x="0" y="0"/>
                </a:moveTo>
                <a:lnTo>
                  <a:pt x="1284555" y="0"/>
                </a:lnTo>
                <a:lnTo>
                  <a:pt x="1284555" y="1431258"/>
                </a:lnTo>
                <a:lnTo>
                  <a:pt x="0" y="1431258"/>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TextBox 6"/>
          <p:cNvSpPr txBox="1"/>
          <p:nvPr/>
        </p:nvSpPr>
        <p:spPr>
          <a:xfrm>
            <a:off x="451776" y="3664027"/>
            <a:ext cx="3814160" cy="2851536"/>
          </a:xfrm>
          <a:prstGeom prst="rect">
            <a:avLst/>
          </a:prstGeom>
        </p:spPr>
        <p:txBody>
          <a:bodyPr lIns="0" tIns="0" rIns="0" bIns="0" rtlCol="0" anchor="t">
            <a:spAutoFit/>
          </a:bodyPr>
          <a:lstStyle/>
          <a:p>
            <a:pPr algn="ctr">
              <a:lnSpc>
                <a:spcPts val="7191"/>
              </a:lnSpc>
            </a:pPr>
            <a:r>
              <a:rPr lang="en-US" sz="8989">
                <a:solidFill>
                  <a:srgbClr val="E52E87"/>
                </a:solidFill>
                <a:latin typeface="Bangers"/>
                <a:ea typeface="Bangers"/>
                <a:cs typeface="Bangers"/>
                <a:sym typeface="Bangers"/>
              </a:rPr>
              <a:t>hOW WE TREAT OTHERS?</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13280708" y="251460"/>
            <a:ext cx="4744369" cy="1008178"/>
          </a:xfrm>
          <a:custGeom>
            <a:avLst/>
            <a:gdLst/>
            <a:ahLst/>
            <a:cxnLst/>
            <a:rect l="l" t="t" r="r" b="b"/>
            <a:pathLst>
              <a:path w="4744369" h="1008178">
                <a:moveTo>
                  <a:pt x="0" y="0"/>
                </a:moveTo>
                <a:lnTo>
                  <a:pt x="4744369" y="0"/>
                </a:lnTo>
                <a:lnTo>
                  <a:pt x="4744369" y="1008178"/>
                </a:lnTo>
                <a:lnTo>
                  <a:pt x="0" y="100817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908788" y="5436883"/>
            <a:ext cx="2351514" cy="2289787"/>
          </a:xfrm>
          <a:custGeom>
            <a:avLst/>
            <a:gdLst/>
            <a:ahLst/>
            <a:cxnLst/>
            <a:rect l="l" t="t" r="r" b="b"/>
            <a:pathLst>
              <a:path w="2351514" h="2289787">
                <a:moveTo>
                  <a:pt x="0" y="0"/>
                </a:moveTo>
                <a:lnTo>
                  <a:pt x="2351514" y="0"/>
                </a:lnTo>
                <a:lnTo>
                  <a:pt x="2351514" y="2289787"/>
                </a:lnTo>
                <a:lnTo>
                  <a:pt x="0" y="2289787"/>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a:off x="7743289" y="5407166"/>
            <a:ext cx="2584406" cy="2319505"/>
          </a:xfrm>
          <a:custGeom>
            <a:avLst/>
            <a:gdLst/>
            <a:ahLst/>
            <a:cxnLst/>
            <a:rect l="l" t="t" r="r" b="b"/>
            <a:pathLst>
              <a:path w="2584406" h="2319505">
                <a:moveTo>
                  <a:pt x="0" y="0"/>
                </a:moveTo>
                <a:lnTo>
                  <a:pt x="2584406" y="0"/>
                </a:lnTo>
                <a:lnTo>
                  <a:pt x="2584406" y="2319504"/>
                </a:lnTo>
                <a:lnTo>
                  <a:pt x="0" y="2319504"/>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5" name="Freeform 5"/>
          <p:cNvSpPr/>
          <p:nvPr/>
        </p:nvSpPr>
        <p:spPr>
          <a:xfrm>
            <a:off x="14395724" y="5436883"/>
            <a:ext cx="2177379" cy="2289787"/>
          </a:xfrm>
          <a:custGeom>
            <a:avLst/>
            <a:gdLst/>
            <a:ahLst/>
            <a:cxnLst/>
            <a:rect l="l" t="t" r="r" b="b"/>
            <a:pathLst>
              <a:path w="2177379" h="2289787">
                <a:moveTo>
                  <a:pt x="0" y="0"/>
                </a:moveTo>
                <a:lnTo>
                  <a:pt x="2177380" y="0"/>
                </a:lnTo>
                <a:lnTo>
                  <a:pt x="2177380" y="2289787"/>
                </a:lnTo>
                <a:lnTo>
                  <a:pt x="0" y="2289787"/>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6" name="TextBox 6"/>
          <p:cNvSpPr txBox="1"/>
          <p:nvPr/>
        </p:nvSpPr>
        <p:spPr>
          <a:xfrm>
            <a:off x="4420796" y="1747885"/>
            <a:ext cx="8415473" cy="1856874"/>
          </a:xfrm>
          <a:prstGeom prst="rect">
            <a:avLst/>
          </a:prstGeom>
        </p:spPr>
        <p:txBody>
          <a:bodyPr lIns="0" tIns="0" rIns="0" bIns="0" rtlCol="0" anchor="t">
            <a:spAutoFit/>
          </a:bodyPr>
          <a:lstStyle/>
          <a:p>
            <a:pPr algn="ctr">
              <a:lnSpc>
                <a:spcPts val="6843"/>
              </a:lnSpc>
            </a:pPr>
            <a:r>
              <a:rPr lang="en-US" sz="8553">
                <a:solidFill>
                  <a:srgbClr val="E52E87"/>
                </a:solidFill>
                <a:latin typeface="Bangers"/>
                <a:ea typeface="Bangers"/>
                <a:cs typeface="Bangers"/>
                <a:sym typeface="Bangers"/>
              </a:rPr>
              <a:t>hOW WE TREAT OTHERS?</a:t>
            </a:r>
          </a:p>
        </p:txBody>
      </p:sp>
      <p:sp>
        <p:nvSpPr>
          <p:cNvPr id="7" name="TextBox 7"/>
          <p:cNvSpPr txBox="1"/>
          <p:nvPr/>
        </p:nvSpPr>
        <p:spPr>
          <a:xfrm>
            <a:off x="0" y="4225002"/>
            <a:ext cx="6169090" cy="957716"/>
          </a:xfrm>
          <a:prstGeom prst="rect">
            <a:avLst/>
          </a:prstGeom>
        </p:spPr>
        <p:txBody>
          <a:bodyPr lIns="0" tIns="0" rIns="0" bIns="0" rtlCol="0" anchor="t">
            <a:spAutoFit/>
          </a:bodyPr>
          <a:lstStyle/>
          <a:p>
            <a:pPr algn="ctr">
              <a:lnSpc>
                <a:spcPts val="6682"/>
              </a:lnSpc>
              <a:spcBef>
                <a:spcPct val="0"/>
              </a:spcBef>
            </a:pPr>
            <a:r>
              <a:rPr lang="en-US" sz="8352" b="1">
                <a:solidFill>
                  <a:srgbClr val="FFFFFF"/>
                </a:solidFill>
                <a:latin typeface="Inter Bold"/>
                <a:ea typeface="Inter Bold"/>
                <a:cs typeface="Inter Bold"/>
                <a:sym typeface="Inter Bold"/>
              </a:rPr>
              <a:t>Respect</a:t>
            </a:r>
          </a:p>
        </p:txBody>
      </p:sp>
      <p:sp>
        <p:nvSpPr>
          <p:cNvPr id="8" name="TextBox 8"/>
          <p:cNvSpPr txBox="1"/>
          <p:nvPr/>
        </p:nvSpPr>
        <p:spPr>
          <a:xfrm>
            <a:off x="6169090" y="4225002"/>
            <a:ext cx="6169090" cy="957716"/>
          </a:xfrm>
          <a:prstGeom prst="rect">
            <a:avLst/>
          </a:prstGeom>
        </p:spPr>
        <p:txBody>
          <a:bodyPr lIns="0" tIns="0" rIns="0" bIns="0" rtlCol="0" anchor="t">
            <a:spAutoFit/>
          </a:bodyPr>
          <a:lstStyle/>
          <a:p>
            <a:pPr algn="ctr">
              <a:lnSpc>
                <a:spcPts val="6682"/>
              </a:lnSpc>
              <a:spcBef>
                <a:spcPct val="0"/>
              </a:spcBef>
            </a:pPr>
            <a:r>
              <a:rPr lang="en-US" sz="8352" b="1">
                <a:solidFill>
                  <a:srgbClr val="FFFFFF"/>
                </a:solidFill>
                <a:latin typeface="Inter Bold"/>
                <a:ea typeface="Inter Bold"/>
                <a:cs typeface="Inter Bold"/>
                <a:sym typeface="Inter Bold"/>
              </a:rPr>
              <a:t>Kindness</a:t>
            </a:r>
          </a:p>
        </p:txBody>
      </p:sp>
      <p:sp>
        <p:nvSpPr>
          <p:cNvPr id="9" name="TextBox 9"/>
          <p:cNvSpPr txBox="1"/>
          <p:nvPr/>
        </p:nvSpPr>
        <p:spPr>
          <a:xfrm>
            <a:off x="12338180" y="4185784"/>
            <a:ext cx="6169090" cy="957716"/>
          </a:xfrm>
          <a:prstGeom prst="rect">
            <a:avLst/>
          </a:prstGeom>
        </p:spPr>
        <p:txBody>
          <a:bodyPr lIns="0" tIns="0" rIns="0" bIns="0" rtlCol="0" anchor="t">
            <a:spAutoFit/>
          </a:bodyPr>
          <a:lstStyle/>
          <a:p>
            <a:pPr algn="ctr">
              <a:lnSpc>
                <a:spcPts val="6682"/>
              </a:lnSpc>
              <a:spcBef>
                <a:spcPct val="0"/>
              </a:spcBef>
            </a:pPr>
            <a:r>
              <a:rPr lang="en-US" sz="8352" b="1">
                <a:solidFill>
                  <a:srgbClr val="FFFFFF"/>
                </a:solidFill>
                <a:latin typeface="Inter Bold"/>
                <a:ea typeface="Inter Bold"/>
                <a:cs typeface="Inter Bold"/>
                <a:sym typeface="Inter Bold"/>
              </a:rPr>
              <a:t>Empathy</a:t>
            </a: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5557289" y="2677591"/>
            <a:ext cx="6920591" cy="5885424"/>
          </a:xfrm>
          <a:custGeom>
            <a:avLst/>
            <a:gdLst/>
            <a:ahLst/>
            <a:cxnLst/>
            <a:rect l="l" t="t" r="r" b="b"/>
            <a:pathLst>
              <a:path w="6920591" h="5885424">
                <a:moveTo>
                  <a:pt x="0" y="0"/>
                </a:moveTo>
                <a:lnTo>
                  <a:pt x="6920591" y="0"/>
                </a:lnTo>
                <a:lnTo>
                  <a:pt x="6920591" y="5885424"/>
                </a:lnTo>
                <a:lnTo>
                  <a:pt x="0" y="5885424"/>
                </a:lnTo>
                <a:lnTo>
                  <a:pt x="0" y="0"/>
                </a:lnTo>
                <a:close/>
              </a:path>
            </a:pathLst>
          </a:custGeom>
          <a:blipFill>
            <a:blip r:embed="rId2"/>
            <a:stretch>
              <a:fillRect t="-5101"/>
            </a:stretch>
          </a:blipFill>
          <a:ln w="133350" cap="sq">
            <a:solidFill>
              <a:srgbClr val="000000"/>
            </a:solidFill>
            <a:prstDash val="solid"/>
            <a:miter/>
          </a:ln>
        </p:spPr>
      </p:sp>
      <p:grpSp>
        <p:nvGrpSpPr>
          <p:cNvPr id="3" name="Group 3"/>
          <p:cNvGrpSpPr/>
          <p:nvPr/>
        </p:nvGrpSpPr>
        <p:grpSpPr>
          <a:xfrm>
            <a:off x="-458033" y="-982109"/>
            <a:ext cx="19314680" cy="2785863"/>
            <a:chOff x="0" y="0"/>
            <a:chExt cx="5086994" cy="733725"/>
          </a:xfrm>
        </p:grpSpPr>
        <p:sp>
          <p:nvSpPr>
            <p:cNvPr id="4" name="Freeform 4"/>
            <p:cNvSpPr/>
            <p:nvPr/>
          </p:nvSpPr>
          <p:spPr>
            <a:xfrm>
              <a:off x="0" y="0"/>
              <a:ext cx="5086994" cy="733725"/>
            </a:xfrm>
            <a:custGeom>
              <a:avLst/>
              <a:gdLst/>
              <a:ahLst/>
              <a:cxnLst/>
              <a:rect l="l" t="t" r="r" b="b"/>
              <a:pathLst>
                <a:path w="5086994" h="733725">
                  <a:moveTo>
                    <a:pt x="20442" y="0"/>
                  </a:moveTo>
                  <a:lnTo>
                    <a:pt x="5066551" y="0"/>
                  </a:lnTo>
                  <a:cubicBezTo>
                    <a:pt x="5077841" y="0"/>
                    <a:pt x="5086994" y="9152"/>
                    <a:pt x="5086994" y="20442"/>
                  </a:cubicBezTo>
                  <a:lnTo>
                    <a:pt x="5086994" y="713283"/>
                  </a:lnTo>
                  <a:cubicBezTo>
                    <a:pt x="5086994" y="724573"/>
                    <a:pt x="5077841" y="733725"/>
                    <a:pt x="5066551" y="733725"/>
                  </a:cubicBezTo>
                  <a:lnTo>
                    <a:pt x="20442" y="733725"/>
                  </a:lnTo>
                  <a:cubicBezTo>
                    <a:pt x="9152" y="733725"/>
                    <a:pt x="0" y="724573"/>
                    <a:pt x="0" y="713283"/>
                  </a:cubicBezTo>
                  <a:lnTo>
                    <a:pt x="0" y="20442"/>
                  </a:lnTo>
                  <a:cubicBezTo>
                    <a:pt x="0" y="9152"/>
                    <a:pt x="9152" y="0"/>
                    <a:pt x="20442" y="0"/>
                  </a:cubicBezTo>
                  <a:close/>
                </a:path>
              </a:pathLst>
            </a:custGeom>
            <a:solidFill>
              <a:srgbClr val="FFFFFF"/>
            </a:solidFill>
          </p:spPr>
        </p:sp>
        <p:sp>
          <p:nvSpPr>
            <p:cNvPr id="5" name="TextBox 5"/>
            <p:cNvSpPr txBox="1"/>
            <p:nvPr/>
          </p:nvSpPr>
          <p:spPr>
            <a:xfrm>
              <a:off x="0" y="-38100"/>
              <a:ext cx="5086994" cy="771825"/>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rot="1310747">
            <a:off x="13025868" y="3845779"/>
            <a:ext cx="2113053" cy="2344580"/>
          </a:xfrm>
          <a:custGeom>
            <a:avLst/>
            <a:gdLst/>
            <a:ahLst/>
            <a:cxnLst/>
            <a:rect l="l" t="t" r="r" b="b"/>
            <a:pathLst>
              <a:path w="2113053" h="2344580">
                <a:moveTo>
                  <a:pt x="0" y="0"/>
                </a:moveTo>
                <a:lnTo>
                  <a:pt x="2113053" y="0"/>
                </a:lnTo>
                <a:lnTo>
                  <a:pt x="2113053" y="2344580"/>
                </a:lnTo>
                <a:lnTo>
                  <a:pt x="0" y="234458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7" name="Freeform 7"/>
          <p:cNvSpPr/>
          <p:nvPr/>
        </p:nvSpPr>
        <p:spPr>
          <a:xfrm rot="-7561712">
            <a:off x="2511967" y="3908495"/>
            <a:ext cx="2113053" cy="2344580"/>
          </a:xfrm>
          <a:custGeom>
            <a:avLst/>
            <a:gdLst/>
            <a:ahLst/>
            <a:cxnLst/>
            <a:rect l="l" t="t" r="r" b="b"/>
            <a:pathLst>
              <a:path w="2113053" h="2344580">
                <a:moveTo>
                  <a:pt x="0" y="0"/>
                </a:moveTo>
                <a:lnTo>
                  <a:pt x="2113052" y="0"/>
                </a:lnTo>
                <a:lnTo>
                  <a:pt x="2113052" y="2344580"/>
                </a:lnTo>
                <a:lnTo>
                  <a:pt x="0" y="234458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4404142" y="702713"/>
            <a:ext cx="9039770" cy="8881574"/>
          </a:xfrm>
          <a:custGeom>
            <a:avLst/>
            <a:gdLst/>
            <a:ahLst/>
            <a:cxnLst/>
            <a:rect l="l" t="t" r="r" b="b"/>
            <a:pathLst>
              <a:path w="9039770" h="8881574">
                <a:moveTo>
                  <a:pt x="0" y="0"/>
                </a:moveTo>
                <a:lnTo>
                  <a:pt x="9039770" y="0"/>
                </a:lnTo>
                <a:lnTo>
                  <a:pt x="9039770" y="8881574"/>
                </a:lnTo>
                <a:lnTo>
                  <a:pt x="0" y="8881574"/>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4930697" y="1749403"/>
            <a:ext cx="7986660" cy="6646627"/>
          </a:xfrm>
          <a:prstGeom prst="rect">
            <a:avLst/>
          </a:prstGeom>
        </p:spPr>
        <p:txBody>
          <a:bodyPr lIns="0" tIns="0" rIns="0" bIns="0" rtlCol="0" anchor="t">
            <a:spAutoFit/>
          </a:bodyPr>
          <a:lstStyle/>
          <a:p>
            <a:pPr algn="ctr">
              <a:lnSpc>
                <a:spcPts val="5318"/>
              </a:lnSpc>
            </a:pPr>
            <a:r>
              <a:rPr lang="en-US" sz="3799" spc="151">
                <a:solidFill>
                  <a:srgbClr val="000000"/>
                </a:solidFill>
                <a:latin typeface="Sauna Pro 1"/>
                <a:ea typeface="Sauna Pro 1"/>
                <a:cs typeface="Sauna Pro 1"/>
                <a:sym typeface="Sauna Pro 1"/>
              </a:rPr>
              <a:t>We find out lots about Grace in this film.</a:t>
            </a:r>
          </a:p>
          <a:p>
            <a:pPr algn="ctr">
              <a:lnSpc>
                <a:spcPts val="5318"/>
              </a:lnSpc>
            </a:pPr>
            <a:endParaRPr lang="en-US" sz="3799" spc="151">
              <a:solidFill>
                <a:srgbClr val="000000"/>
              </a:solidFill>
              <a:latin typeface="Sauna Pro 1"/>
              <a:ea typeface="Sauna Pro 1"/>
              <a:cs typeface="Sauna Pro 1"/>
              <a:sym typeface="Sauna Pro 1"/>
            </a:endParaRPr>
          </a:p>
          <a:p>
            <a:pPr algn="ctr">
              <a:lnSpc>
                <a:spcPts val="5318"/>
              </a:lnSpc>
              <a:spcBef>
                <a:spcPct val="0"/>
              </a:spcBef>
            </a:pPr>
            <a:r>
              <a:rPr lang="en-US" sz="3799" spc="151">
                <a:solidFill>
                  <a:srgbClr val="000000"/>
                </a:solidFill>
                <a:latin typeface="Sauna Pro 1"/>
                <a:ea typeface="Sauna Pro 1"/>
                <a:cs typeface="Sauna Pro 1"/>
                <a:sym typeface="Sauna Pro 1"/>
              </a:rPr>
              <a:t>Imagine you are Grace and write in your diary.</a:t>
            </a:r>
          </a:p>
          <a:p>
            <a:pPr algn="ctr">
              <a:lnSpc>
                <a:spcPts val="5318"/>
              </a:lnSpc>
              <a:spcBef>
                <a:spcPct val="0"/>
              </a:spcBef>
            </a:pPr>
            <a:endParaRPr lang="en-US" sz="3799" spc="151">
              <a:solidFill>
                <a:srgbClr val="000000"/>
              </a:solidFill>
              <a:latin typeface="Sauna Pro 1"/>
              <a:ea typeface="Sauna Pro 1"/>
              <a:cs typeface="Sauna Pro 1"/>
              <a:sym typeface="Sauna Pro 1"/>
            </a:endParaRPr>
          </a:p>
          <a:p>
            <a:pPr algn="ctr">
              <a:lnSpc>
                <a:spcPts val="5318"/>
              </a:lnSpc>
              <a:spcBef>
                <a:spcPct val="0"/>
              </a:spcBef>
            </a:pPr>
            <a:r>
              <a:rPr lang="en-US" sz="3799" spc="151">
                <a:solidFill>
                  <a:srgbClr val="000000"/>
                </a:solidFill>
                <a:latin typeface="Sauna Pro 1"/>
                <a:ea typeface="Sauna Pro 1"/>
                <a:cs typeface="Sauna Pro 1"/>
                <a:sym typeface="Sauna Pro 1"/>
              </a:rPr>
              <a:t>How  are  you feeling? What are you dealing with?  Why are you thinking about Noah? What do you think your options are?</a:t>
            </a:r>
          </a:p>
        </p:txBody>
      </p:sp>
      <p:sp>
        <p:nvSpPr>
          <p:cNvPr id="4" name="Freeform 4"/>
          <p:cNvSpPr/>
          <p:nvPr/>
        </p:nvSpPr>
        <p:spPr>
          <a:xfrm>
            <a:off x="12648724" y="1329668"/>
            <a:ext cx="2104893" cy="2175600"/>
          </a:xfrm>
          <a:custGeom>
            <a:avLst/>
            <a:gdLst/>
            <a:ahLst/>
            <a:cxnLst/>
            <a:rect l="l" t="t" r="r" b="b"/>
            <a:pathLst>
              <a:path w="2104893" h="2175600">
                <a:moveTo>
                  <a:pt x="0" y="0"/>
                </a:moveTo>
                <a:lnTo>
                  <a:pt x="2104893" y="0"/>
                </a:lnTo>
                <a:lnTo>
                  <a:pt x="2104893" y="2175600"/>
                </a:lnTo>
                <a:lnTo>
                  <a:pt x="0" y="21756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Freeform 5"/>
          <p:cNvSpPr/>
          <p:nvPr/>
        </p:nvSpPr>
        <p:spPr>
          <a:xfrm>
            <a:off x="1173932" y="1555909"/>
            <a:ext cx="1963337" cy="2085883"/>
          </a:xfrm>
          <a:custGeom>
            <a:avLst/>
            <a:gdLst/>
            <a:ahLst/>
            <a:cxnLst/>
            <a:rect l="l" t="t" r="r" b="b"/>
            <a:pathLst>
              <a:path w="1963337" h="2085883">
                <a:moveTo>
                  <a:pt x="0" y="0"/>
                </a:moveTo>
                <a:lnTo>
                  <a:pt x="1963336" y="0"/>
                </a:lnTo>
                <a:lnTo>
                  <a:pt x="1963336" y="2085883"/>
                </a:lnTo>
                <a:lnTo>
                  <a:pt x="0" y="2085883"/>
                </a:lnTo>
                <a:lnTo>
                  <a:pt x="0" y="0"/>
                </a:lnTo>
                <a:close/>
              </a:path>
            </a:pathLst>
          </a:custGeom>
          <a:blipFill>
            <a:blip r:embed="rId6"/>
            <a:stretch>
              <a:fillRect/>
            </a:stretch>
          </a:blipFill>
        </p:spPr>
      </p:sp>
      <p:sp>
        <p:nvSpPr>
          <p:cNvPr id="6" name="Freeform 6"/>
          <p:cNvSpPr/>
          <p:nvPr/>
        </p:nvSpPr>
        <p:spPr>
          <a:xfrm>
            <a:off x="370594" y="4075177"/>
            <a:ext cx="4033548" cy="2969700"/>
          </a:xfrm>
          <a:custGeom>
            <a:avLst/>
            <a:gdLst/>
            <a:ahLst/>
            <a:cxnLst/>
            <a:rect l="l" t="t" r="r" b="b"/>
            <a:pathLst>
              <a:path w="4033548" h="2969700">
                <a:moveTo>
                  <a:pt x="0" y="0"/>
                </a:moveTo>
                <a:lnTo>
                  <a:pt x="4033548" y="0"/>
                </a:lnTo>
                <a:lnTo>
                  <a:pt x="4033548" y="2969700"/>
                </a:lnTo>
                <a:lnTo>
                  <a:pt x="0" y="2969700"/>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7" name="Freeform 7"/>
          <p:cNvSpPr/>
          <p:nvPr/>
        </p:nvSpPr>
        <p:spPr>
          <a:xfrm>
            <a:off x="304669" y="9258300"/>
            <a:ext cx="1448063" cy="836256"/>
          </a:xfrm>
          <a:custGeom>
            <a:avLst/>
            <a:gdLst/>
            <a:ahLst/>
            <a:cxnLst/>
            <a:rect l="l" t="t" r="r" b="b"/>
            <a:pathLst>
              <a:path w="1448063" h="836256">
                <a:moveTo>
                  <a:pt x="0" y="0"/>
                </a:moveTo>
                <a:lnTo>
                  <a:pt x="1448062" y="0"/>
                </a:lnTo>
                <a:lnTo>
                  <a:pt x="1448062" y="836256"/>
                </a:lnTo>
                <a:lnTo>
                  <a:pt x="0" y="836256"/>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8" name="Freeform 8"/>
          <p:cNvSpPr/>
          <p:nvPr/>
        </p:nvSpPr>
        <p:spPr>
          <a:xfrm>
            <a:off x="1752731" y="9237607"/>
            <a:ext cx="877642" cy="877642"/>
          </a:xfrm>
          <a:custGeom>
            <a:avLst/>
            <a:gdLst/>
            <a:ahLst/>
            <a:cxnLst/>
            <a:rect l="l" t="t" r="r" b="b"/>
            <a:pathLst>
              <a:path w="877642" h="877642">
                <a:moveTo>
                  <a:pt x="0" y="0"/>
                </a:moveTo>
                <a:lnTo>
                  <a:pt x="877643" y="0"/>
                </a:lnTo>
                <a:lnTo>
                  <a:pt x="877643" y="877642"/>
                </a:lnTo>
                <a:lnTo>
                  <a:pt x="0" y="877642"/>
                </a:lnTo>
                <a:lnTo>
                  <a:pt x="0" y="0"/>
                </a:lnTo>
                <a:close/>
              </a:path>
            </a:pathLst>
          </a:custGeom>
          <a:blipFill>
            <a:blip r:embed="rId11">
              <a:extLst>
                <a:ext uri="{96DAC541-7B7A-43D3-8B79-37D633B846F1}">
                  <asvg:svgBlip xmlns:asvg="http://schemas.microsoft.com/office/drawing/2016/SVG/main" xmlns="" r:embed="rId12"/>
                </a:ext>
              </a:extLst>
            </a:blip>
            <a:stretch>
              <a:fillRect/>
            </a:stretch>
          </a:blipFill>
        </p:spPr>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6700086" y="1184246"/>
            <a:ext cx="4887828" cy="2302023"/>
          </a:xfrm>
          <a:custGeom>
            <a:avLst/>
            <a:gdLst/>
            <a:ahLst/>
            <a:cxnLst/>
            <a:rect l="l" t="t" r="r" b="b"/>
            <a:pathLst>
              <a:path w="4887828" h="2302023">
                <a:moveTo>
                  <a:pt x="0" y="0"/>
                </a:moveTo>
                <a:lnTo>
                  <a:pt x="4887828" y="0"/>
                </a:lnTo>
                <a:lnTo>
                  <a:pt x="4887828" y="2302022"/>
                </a:lnTo>
                <a:lnTo>
                  <a:pt x="0" y="2302022"/>
                </a:lnTo>
                <a:lnTo>
                  <a:pt x="0" y="0"/>
                </a:lnTo>
                <a:close/>
              </a:path>
            </a:pathLst>
          </a:custGeom>
          <a:blipFill>
            <a:blip r:embed="rId2"/>
            <a:stretch>
              <a:fillRect t="-295" b="-295"/>
            </a:stretch>
          </a:blipFill>
        </p:spPr>
      </p:sp>
      <p:sp>
        <p:nvSpPr>
          <p:cNvPr id="3" name="Freeform 3"/>
          <p:cNvSpPr/>
          <p:nvPr/>
        </p:nvSpPr>
        <p:spPr>
          <a:xfrm>
            <a:off x="2820636" y="3770671"/>
            <a:ext cx="12646728" cy="4268271"/>
          </a:xfrm>
          <a:custGeom>
            <a:avLst/>
            <a:gdLst/>
            <a:ahLst/>
            <a:cxnLst/>
            <a:rect l="l" t="t" r="r" b="b"/>
            <a:pathLst>
              <a:path w="12646728" h="4268271">
                <a:moveTo>
                  <a:pt x="0" y="0"/>
                </a:moveTo>
                <a:lnTo>
                  <a:pt x="12646728" y="0"/>
                </a:lnTo>
                <a:lnTo>
                  <a:pt x="12646728" y="4268271"/>
                </a:lnTo>
                <a:lnTo>
                  <a:pt x="0" y="4268271"/>
                </a:lnTo>
                <a:lnTo>
                  <a:pt x="0" y="0"/>
                </a:lnTo>
                <a:close/>
              </a:path>
            </a:pathLst>
          </a:custGeom>
          <a:blipFill>
            <a:blip r:embed="rId3"/>
            <a:stretch>
              <a:fillRect/>
            </a:stretch>
          </a:blipFill>
        </p:spPr>
      </p:sp>
      <p:sp>
        <p:nvSpPr>
          <p:cNvPr id="4" name="Freeform 4"/>
          <p:cNvSpPr/>
          <p:nvPr/>
        </p:nvSpPr>
        <p:spPr>
          <a:xfrm>
            <a:off x="11849150" y="4464643"/>
            <a:ext cx="2793917" cy="2880327"/>
          </a:xfrm>
          <a:custGeom>
            <a:avLst/>
            <a:gdLst/>
            <a:ahLst/>
            <a:cxnLst/>
            <a:rect l="l" t="t" r="r" b="b"/>
            <a:pathLst>
              <a:path w="2793917" h="2880327">
                <a:moveTo>
                  <a:pt x="0" y="0"/>
                </a:moveTo>
                <a:lnTo>
                  <a:pt x="2793917" y="0"/>
                </a:lnTo>
                <a:lnTo>
                  <a:pt x="2793917" y="2880327"/>
                </a:lnTo>
                <a:lnTo>
                  <a:pt x="0" y="2880327"/>
                </a:lnTo>
                <a:lnTo>
                  <a:pt x="0" y="0"/>
                </a:lnTo>
                <a:close/>
              </a:path>
            </a:pathLst>
          </a:custGeom>
          <a:blipFill>
            <a:blip r:embed="rId4"/>
            <a:stretch>
              <a:fillRect/>
            </a:stretch>
          </a:blipFill>
        </p:spPr>
      </p:sp>
      <p:sp>
        <p:nvSpPr>
          <p:cNvPr id="5" name="TextBox 5"/>
          <p:cNvSpPr txBox="1"/>
          <p:nvPr/>
        </p:nvSpPr>
        <p:spPr>
          <a:xfrm>
            <a:off x="3006362" y="4936512"/>
            <a:ext cx="12646728" cy="1607127"/>
          </a:xfrm>
          <a:prstGeom prst="rect">
            <a:avLst/>
          </a:prstGeom>
        </p:spPr>
        <p:txBody>
          <a:bodyPr lIns="0" tIns="0" rIns="0" bIns="0" rtlCol="0" anchor="t">
            <a:spAutoFit/>
          </a:bodyPr>
          <a:lstStyle/>
          <a:p>
            <a:pPr marL="993141" lvl="1" indent="-496571" algn="just">
              <a:lnSpc>
                <a:spcPts val="6440"/>
              </a:lnSpc>
              <a:buFont typeface="Arial"/>
              <a:buChar char="•"/>
            </a:pPr>
            <a:r>
              <a:rPr lang="en-US" sz="4600" b="1" spc="184">
                <a:solidFill>
                  <a:srgbClr val="000000"/>
                </a:solidFill>
                <a:latin typeface="Sauna Pro 5 Bold"/>
                <a:ea typeface="Sauna Pro 5 Bold"/>
                <a:cs typeface="Sauna Pro 5 Bold"/>
                <a:sym typeface="Sauna Pro 5 Bold"/>
              </a:rPr>
              <a:t>Power Tracker Worksheet</a:t>
            </a:r>
          </a:p>
          <a:p>
            <a:pPr marL="993141" lvl="1" indent="-496571" algn="just">
              <a:lnSpc>
                <a:spcPts val="6440"/>
              </a:lnSpc>
              <a:buFont typeface="Arial"/>
              <a:buChar char="•"/>
            </a:pPr>
            <a:r>
              <a:rPr lang="en-US" sz="4600" b="1" spc="184">
                <a:solidFill>
                  <a:srgbClr val="000000"/>
                </a:solidFill>
                <a:latin typeface="Sauna Pro 5 Bold"/>
                <a:ea typeface="Sauna Pro 5 Bold"/>
                <a:cs typeface="Sauna Pro 5 Bold"/>
                <a:sym typeface="Sauna Pro 5 Bold"/>
              </a:rPr>
              <a:t>Character Profile Worksheets</a:t>
            </a: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871786" y="664067"/>
            <a:ext cx="9399561" cy="2974885"/>
          </a:xfrm>
          <a:custGeom>
            <a:avLst/>
            <a:gdLst/>
            <a:ahLst/>
            <a:cxnLst/>
            <a:rect l="l" t="t" r="r" b="b"/>
            <a:pathLst>
              <a:path w="9399561" h="2974885">
                <a:moveTo>
                  <a:pt x="0" y="0"/>
                </a:moveTo>
                <a:lnTo>
                  <a:pt x="9399561" y="0"/>
                </a:lnTo>
                <a:lnTo>
                  <a:pt x="9399561" y="2974884"/>
                </a:lnTo>
                <a:lnTo>
                  <a:pt x="0" y="2974884"/>
                </a:lnTo>
                <a:lnTo>
                  <a:pt x="0" y="0"/>
                </a:lnTo>
                <a:close/>
              </a:path>
            </a:pathLst>
          </a:custGeom>
          <a:blipFill>
            <a:blip r:embed="rId2"/>
            <a:stretch>
              <a:fillRect/>
            </a:stretch>
          </a:blipFill>
        </p:spPr>
      </p:sp>
      <p:sp>
        <p:nvSpPr>
          <p:cNvPr id="3" name="Freeform 3"/>
          <p:cNvSpPr/>
          <p:nvPr/>
        </p:nvSpPr>
        <p:spPr>
          <a:xfrm>
            <a:off x="4969108" y="4075900"/>
            <a:ext cx="8730860" cy="5947898"/>
          </a:xfrm>
          <a:custGeom>
            <a:avLst/>
            <a:gdLst/>
            <a:ahLst/>
            <a:cxnLst/>
            <a:rect l="l" t="t" r="r" b="b"/>
            <a:pathLst>
              <a:path w="8730860" h="5947898">
                <a:moveTo>
                  <a:pt x="0" y="0"/>
                </a:moveTo>
                <a:lnTo>
                  <a:pt x="8730860" y="0"/>
                </a:lnTo>
                <a:lnTo>
                  <a:pt x="8730860" y="5947898"/>
                </a:lnTo>
                <a:lnTo>
                  <a:pt x="0" y="5947898"/>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5329040" y="4671825"/>
            <a:ext cx="8010996" cy="4375009"/>
          </a:xfrm>
          <a:custGeom>
            <a:avLst/>
            <a:gdLst/>
            <a:ahLst/>
            <a:cxnLst/>
            <a:rect l="l" t="t" r="r" b="b"/>
            <a:pathLst>
              <a:path w="8010996" h="4375009">
                <a:moveTo>
                  <a:pt x="0" y="0"/>
                </a:moveTo>
                <a:lnTo>
                  <a:pt x="8010996" y="0"/>
                </a:lnTo>
                <a:lnTo>
                  <a:pt x="8010996" y="4375009"/>
                </a:lnTo>
                <a:lnTo>
                  <a:pt x="0" y="4375009"/>
                </a:lnTo>
                <a:lnTo>
                  <a:pt x="0" y="0"/>
                </a:lnTo>
                <a:close/>
              </a:path>
            </a:pathLst>
          </a:custGeom>
          <a:blipFill>
            <a:blip r:embed="rId5"/>
            <a:stretch>
              <a:fillRect/>
            </a:stretch>
          </a:blipFill>
        </p:spPr>
      </p:sp>
      <p:sp>
        <p:nvSpPr>
          <p:cNvPr id="5" name="Freeform 5"/>
          <p:cNvSpPr/>
          <p:nvPr/>
        </p:nvSpPr>
        <p:spPr>
          <a:xfrm rot="-1269005">
            <a:off x="487369" y="6685226"/>
            <a:ext cx="2857652" cy="2793355"/>
          </a:xfrm>
          <a:custGeom>
            <a:avLst/>
            <a:gdLst/>
            <a:ahLst/>
            <a:cxnLst/>
            <a:rect l="l" t="t" r="r" b="b"/>
            <a:pathLst>
              <a:path w="2857652" h="2793355">
                <a:moveTo>
                  <a:pt x="0" y="0"/>
                </a:moveTo>
                <a:lnTo>
                  <a:pt x="2857652" y="0"/>
                </a:lnTo>
                <a:lnTo>
                  <a:pt x="2857652" y="2793355"/>
                </a:lnTo>
                <a:lnTo>
                  <a:pt x="0" y="2793355"/>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6"/>
          <p:cNvSpPr/>
          <p:nvPr/>
        </p:nvSpPr>
        <p:spPr>
          <a:xfrm rot="-1390444">
            <a:off x="1267012" y="8087438"/>
            <a:ext cx="1816409" cy="847658"/>
          </a:xfrm>
          <a:custGeom>
            <a:avLst/>
            <a:gdLst/>
            <a:ahLst/>
            <a:cxnLst/>
            <a:rect l="l" t="t" r="r" b="b"/>
            <a:pathLst>
              <a:path w="1816409" h="847658">
                <a:moveTo>
                  <a:pt x="0" y="0"/>
                </a:moveTo>
                <a:lnTo>
                  <a:pt x="1816409" y="0"/>
                </a:lnTo>
                <a:lnTo>
                  <a:pt x="1816409" y="847657"/>
                </a:lnTo>
                <a:lnTo>
                  <a:pt x="0" y="847657"/>
                </a:lnTo>
                <a:lnTo>
                  <a:pt x="0" y="0"/>
                </a:lnTo>
                <a:close/>
              </a:path>
            </a:pathLst>
          </a:custGeom>
          <a:blipFill>
            <a:blip r:embed="rId8"/>
            <a:stretch>
              <a:fillRect/>
            </a:stretch>
          </a:blipFill>
        </p:spPr>
      </p:sp>
      <p:sp>
        <p:nvSpPr>
          <p:cNvPr id="7" name="Freeform 7"/>
          <p:cNvSpPr/>
          <p:nvPr/>
        </p:nvSpPr>
        <p:spPr>
          <a:xfrm>
            <a:off x="14874505" y="5649238"/>
            <a:ext cx="1813135" cy="1813135"/>
          </a:xfrm>
          <a:custGeom>
            <a:avLst/>
            <a:gdLst/>
            <a:ahLst/>
            <a:cxnLst/>
            <a:rect l="l" t="t" r="r" b="b"/>
            <a:pathLst>
              <a:path w="1813135" h="1813135">
                <a:moveTo>
                  <a:pt x="0" y="0"/>
                </a:moveTo>
                <a:lnTo>
                  <a:pt x="1813135" y="0"/>
                </a:lnTo>
                <a:lnTo>
                  <a:pt x="1813135" y="1813135"/>
                </a:lnTo>
                <a:lnTo>
                  <a:pt x="0" y="1813135"/>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grpSp>
        <p:nvGrpSpPr>
          <p:cNvPr id="8" name="Group 8"/>
          <p:cNvGrpSpPr/>
          <p:nvPr/>
        </p:nvGrpSpPr>
        <p:grpSpPr>
          <a:xfrm>
            <a:off x="5135849" y="9529855"/>
            <a:ext cx="8204186" cy="353654"/>
            <a:chOff x="0" y="0"/>
            <a:chExt cx="2160773" cy="93143"/>
          </a:xfrm>
        </p:grpSpPr>
        <p:sp>
          <p:nvSpPr>
            <p:cNvPr id="9" name="Freeform 9"/>
            <p:cNvSpPr/>
            <p:nvPr/>
          </p:nvSpPr>
          <p:spPr>
            <a:xfrm>
              <a:off x="0" y="0"/>
              <a:ext cx="2160773" cy="93143"/>
            </a:xfrm>
            <a:custGeom>
              <a:avLst/>
              <a:gdLst/>
              <a:ahLst/>
              <a:cxnLst/>
              <a:rect l="l" t="t" r="r" b="b"/>
              <a:pathLst>
                <a:path w="2160773" h="93143">
                  <a:moveTo>
                    <a:pt x="46572" y="0"/>
                  </a:moveTo>
                  <a:lnTo>
                    <a:pt x="2114202" y="0"/>
                  </a:lnTo>
                  <a:cubicBezTo>
                    <a:pt x="2126553" y="0"/>
                    <a:pt x="2138399" y="4907"/>
                    <a:pt x="2147133" y="13641"/>
                  </a:cubicBezTo>
                  <a:cubicBezTo>
                    <a:pt x="2155867" y="22374"/>
                    <a:pt x="2160773" y="34220"/>
                    <a:pt x="2160773" y="46572"/>
                  </a:cubicBezTo>
                  <a:lnTo>
                    <a:pt x="2160773" y="46572"/>
                  </a:lnTo>
                  <a:cubicBezTo>
                    <a:pt x="2160773" y="58923"/>
                    <a:pt x="2155867" y="70769"/>
                    <a:pt x="2147133" y="79503"/>
                  </a:cubicBezTo>
                  <a:cubicBezTo>
                    <a:pt x="2138399" y="88237"/>
                    <a:pt x="2126553" y="93143"/>
                    <a:pt x="2114202" y="93143"/>
                  </a:cubicBezTo>
                  <a:lnTo>
                    <a:pt x="46572" y="93143"/>
                  </a:lnTo>
                  <a:cubicBezTo>
                    <a:pt x="34220" y="93143"/>
                    <a:pt x="22374" y="88237"/>
                    <a:pt x="13641" y="79503"/>
                  </a:cubicBezTo>
                  <a:cubicBezTo>
                    <a:pt x="4907" y="70769"/>
                    <a:pt x="0" y="58923"/>
                    <a:pt x="0" y="46572"/>
                  </a:cubicBezTo>
                  <a:lnTo>
                    <a:pt x="0" y="46572"/>
                  </a:lnTo>
                  <a:cubicBezTo>
                    <a:pt x="0" y="34220"/>
                    <a:pt x="4907" y="22374"/>
                    <a:pt x="13641" y="13641"/>
                  </a:cubicBezTo>
                  <a:cubicBezTo>
                    <a:pt x="22374" y="4907"/>
                    <a:pt x="34220" y="0"/>
                    <a:pt x="46572" y="0"/>
                  </a:cubicBezTo>
                  <a:close/>
                </a:path>
              </a:pathLst>
            </a:custGeom>
            <a:solidFill>
              <a:srgbClr val="000000"/>
            </a:solidFill>
          </p:spPr>
        </p:sp>
        <p:sp>
          <p:nvSpPr>
            <p:cNvPr id="10" name="TextBox 10"/>
            <p:cNvSpPr txBox="1"/>
            <p:nvPr/>
          </p:nvSpPr>
          <p:spPr>
            <a:xfrm>
              <a:off x="0" y="-38100"/>
              <a:ext cx="2160773" cy="131243"/>
            </a:xfrm>
            <a:prstGeom prst="rect">
              <a:avLst/>
            </a:prstGeom>
          </p:spPr>
          <p:txBody>
            <a:bodyPr lIns="50800" tIns="50800" rIns="50800" bIns="50800" rtlCol="0" anchor="ctr"/>
            <a:lstStyle/>
            <a:p>
              <a:pPr algn="ctr">
                <a:lnSpc>
                  <a:spcPts val="2659"/>
                </a:lnSpc>
              </a:pPr>
              <a:endParaRPr/>
            </a:p>
          </p:txBody>
        </p:sp>
      </p:grpSp>
      <p:sp>
        <p:nvSpPr>
          <p:cNvPr id="11" name="TextBox 11"/>
          <p:cNvSpPr txBox="1"/>
          <p:nvPr/>
        </p:nvSpPr>
        <p:spPr>
          <a:xfrm>
            <a:off x="-533227" y="265005"/>
            <a:ext cx="9234433" cy="631206"/>
          </a:xfrm>
          <a:prstGeom prst="rect">
            <a:avLst/>
          </a:prstGeom>
        </p:spPr>
        <p:txBody>
          <a:bodyPr lIns="0" tIns="0" rIns="0" bIns="0" rtlCol="0" anchor="t">
            <a:spAutoFit/>
          </a:bodyPr>
          <a:lstStyle/>
          <a:p>
            <a:pPr algn="ctr">
              <a:lnSpc>
                <a:spcPts val="5109"/>
              </a:lnSpc>
            </a:pPr>
            <a:r>
              <a:rPr lang="en-US" sz="3649">
                <a:solidFill>
                  <a:srgbClr val="000000"/>
                </a:solidFill>
                <a:latin typeface="Sauna Pro 1"/>
                <a:ea typeface="Sauna Pro 1"/>
                <a:cs typeface="Sauna Pro 1"/>
                <a:sym typeface="Sauna Pro 1"/>
              </a:rPr>
              <a:t>Primary Age Learning Slides (P4-P7)</a:t>
            </a:r>
          </a:p>
        </p:txBody>
      </p:sp>
      <p:sp>
        <p:nvSpPr>
          <p:cNvPr id="12" name="TextBox 12"/>
          <p:cNvSpPr txBox="1"/>
          <p:nvPr/>
        </p:nvSpPr>
        <p:spPr>
          <a:xfrm>
            <a:off x="14381960" y="7859483"/>
            <a:ext cx="3183775" cy="1309473"/>
          </a:xfrm>
          <a:prstGeom prst="rect">
            <a:avLst/>
          </a:prstGeom>
        </p:spPr>
        <p:txBody>
          <a:bodyPr lIns="0" tIns="0" rIns="0" bIns="0" rtlCol="0" anchor="t">
            <a:spAutoFit/>
          </a:bodyPr>
          <a:lstStyle/>
          <a:p>
            <a:pPr algn="ctr">
              <a:lnSpc>
                <a:spcPts val="5049"/>
              </a:lnSpc>
            </a:pPr>
            <a:r>
              <a:rPr lang="en-US" sz="5049">
                <a:solidFill>
                  <a:srgbClr val="000000"/>
                </a:solidFill>
                <a:latin typeface="Sauna Pro 2"/>
                <a:ea typeface="Sauna Pro 2"/>
                <a:cs typeface="Sauna Pro 2"/>
                <a:sym typeface="Sauna Pro 2"/>
              </a:rPr>
              <a:t>The Power of All  </a:t>
            </a: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13529372" y="2963158"/>
            <a:ext cx="3445798" cy="1816875"/>
          </a:xfrm>
          <a:custGeom>
            <a:avLst/>
            <a:gdLst/>
            <a:ahLst/>
            <a:cxnLst/>
            <a:rect l="l" t="t" r="r" b="b"/>
            <a:pathLst>
              <a:path w="3445798" h="1816875">
                <a:moveTo>
                  <a:pt x="0" y="0"/>
                </a:moveTo>
                <a:lnTo>
                  <a:pt x="3445798" y="0"/>
                </a:lnTo>
                <a:lnTo>
                  <a:pt x="3445798" y="1816875"/>
                </a:lnTo>
                <a:lnTo>
                  <a:pt x="0" y="1816875"/>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1752731" y="790839"/>
            <a:ext cx="11334078" cy="10253173"/>
          </a:xfrm>
          <a:prstGeom prst="rect">
            <a:avLst/>
          </a:prstGeom>
        </p:spPr>
        <p:txBody>
          <a:bodyPr lIns="0" tIns="0" rIns="0" bIns="0" rtlCol="0" anchor="t">
            <a:spAutoFit/>
          </a:bodyPr>
          <a:lstStyle/>
          <a:p>
            <a:pPr marL="917357" lvl="1" indent="-458678" algn="l">
              <a:lnSpc>
                <a:spcPts val="5948"/>
              </a:lnSpc>
              <a:buFont typeface="Arial"/>
              <a:buChar char="•"/>
            </a:pPr>
            <a:r>
              <a:rPr lang="en-US" sz="4248" spc="169">
                <a:solidFill>
                  <a:srgbClr val="FFFFFF"/>
                </a:solidFill>
                <a:latin typeface="Sauna Pro 4"/>
                <a:ea typeface="Sauna Pro 4"/>
                <a:cs typeface="Sauna Pro 4"/>
                <a:sym typeface="Sauna Pro 4"/>
              </a:rPr>
              <a:t>So far, Noah is struggling, his mum and dad can see this and Grace really dislikes Noah.</a:t>
            </a:r>
          </a:p>
          <a:p>
            <a:pPr algn="l">
              <a:lnSpc>
                <a:spcPts val="5948"/>
              </a:lnSpc>
            </a:pPr>
            <a:endParaRPr lang="en-US" sz="4248" spc="169">
              <a:solidFill>
                <a:srgbClr val="FFFFFF"/>
              </a:solidFill>
              <a:latin typeface="Sauna Pro 4"/>
              <a:ea typeface="Sauna Pro 4"/>
              <a:cs typeface="Sauna Pro 4"/>
              <a:sym typeface="Sauna Pro 4"/>
            </a:endParaRPr>
          </a:p>
          <a:p>
            <a:pPr marL="917357" lvl="1" indent="-458678" algn="l">
              <a:lnSpc>
                <a:spcPts val="5948"/>
              </a:lnSpc>
              <a:buFont typeface="Arial"/>
              <a:buChar char="•"/>
            </a:pPr>
            <a:r>
              <a:rPr lang="en-US" sz="4248" spc="169">
                <a:solidFill>
                  <a:srgbClr val="FFFFFF"/>
                </a:solidFill>
                <a:latin typeface="Sauna Pro 4"/>
                <a:ea typeface="Sauna Pro 4"/>
                <a:cs typeface="Sauna Pro 4"/>
                <a:sym typeface="Sauna Pro 4"/>
              </a:rPr>
              <a:t> Ava decides she could no longer be a bystander seeing her friend Noah being bullied.</a:t>
            </a:r>
          </a:p>
          <a:p>
            <a:pPr algn="l">
              <a:lnSpc>
                <a:spcPts val="5948"/>
              </a:lnSpc>
            </a:pPr>
            <a:endParaRPr lang="en-US" sz="4248" spc="169">
              <a:solidFill>
                <a:srgbClr val="FFFFFF"/>
              </a:solidFill>
              <a:latin typeface="Sauna Pro 4"/>
              <a:ea typeface="Sauna Pro 4"/>
              <a:cs typeface="Sauna Pro 4"/>
              <a:sym typeface="Sauna Pro 4"/>
            </a:endParaRPr>
          </a:p>
          <a:p>
            <a:pPr marL="917357" lvl="1" indent="-458678" algn="l">
              <a:lnSpc>
                <a:spcPts val="5948"/>
              </a:lnSpc>
              <a:buFont typeface="Arial"/>
              <a:buChar char="•"/>
            </a:pPr>
            <a:r>
              <a:rPr lang="en-US" sz="4248" spc="169">
                <a:solidFill>
                  <a:srgbClr val="FFFFFF"/>
                </a:solidFill>
                <a:latin typeface="Sauna Pro 4"/>
                <a:ea typeface="Sauna Pro 4"/>
                <a:cs typeface="Sauna Pro 4"/>
                <a:sym typeface="Sauna Pro 4"/>
              </a:rPr>
              <a:t>She decides to; </a:t>
            </a:r>
            <a:r>
              <a:rPr lang="en-US" sz="4248" spc="169">
                <a:solidFill>
                  <a:srgbClr val="000000"/>
                </a:solidFill>
                <a:latin typeface="Sauna Pro 4"/>
                <a:ea typeface="Sauna Pro 4"/>
                <a:cs typeface="Sauna Pro 4"/>
                <a:sym typeface="Sauna Pro 4"/>
              </a:rPr>
              <a:t>Use her words, Find her voice and Own her power</a:t>
            </a:r>
            <a:r>
              <a:rPr lang="en-US" sz="4248" spc="169">
                <a:solidFill>
                  <a:srgbClr val="FFFFFF"/>
                </a:solidFill>
                <a:latin typeface="Sauna Pro 4"/>
                <a:ea typeface="Sauna Pro 4"/>
                <a:cs typeface="Sauna Pro 4"/>
                <a:sym typeface="Sauna Pro 4"/>
              </a:rPr>
              <a:t> - by telling trusted adults (Noah’s parents), so that he can gain help and support.</a:t>
            </a:r>
          </a:p>
          <a:p>
            <a:pPr algn="l">
              <a:lnSpc>
                <a:spcPts val="6228"/>
              </a:lnSpc>
              <a:spcBef>
                <a:spcPct val="0"/>
              </a:spcBef>
            </a:pPr>
            <a:endParaRPr lang="en-US" sz="4248" spc="169">
              <a:solidFill>
                <a:srgbClr val="FFFFFF"/>
              </a:solidFill>
              <a:latin typeface="Sauna Pro 4"/>
              <a:ea typeface="Sauna Pro 4"/>
              <a:cs typeface="Sauna Pro 4"/>
              <a:sym typeface="Sauna Pro 4"/>
            </a:endParaRPr>
          </a:p>
          <a:p>
            <a:pPr algn="l">
              <a:lnSpc>
                <a:spcPts val="6228"/>
              </a:lnSpc>
              <a:spcBef>
                <a:spcPct val="0"/>
              </a:spcBef>
            </a:pPr>
            <a:endParaRPr lang="en-US" sz="4248" spc="169">
              <a:solidFill>
                <a:srgbClr val="FFFFFF"/>
              </a:solidFill>
              <a:latin typeface="Sauna Pro 4"/>
              <a:ea typeface="Sauna Pro 4"/>
              <a:cs typeface="Sauna Pro 4"/>
              <a:sym typeface="Sauna Pro 4"/>
            </a:endParaRPr>
          </a:p>
          <a:p>
            <a:pPr algn="l">
              <a:lnSpc>
                <a:spcPts val="3084"/>
              </a:lnSpc>
              <a:spcBef>
                <a:spcPct val="0"/>
              </a:spcBef>
            </a:pPr>
            <a:endParaRPr lang="en-US" sz="4248" spc="169">
              <a:solidFill>
                <a:srgbClr val="FFFFFF"/>
              </a:solidFill>
              <a:latin typeface="Sauna Pro 4"/>
              <a:ea typeface="Sauna Pro 4"/>
              <a:cs typeface="Sauna Pro 4"/>
              <a:sym typeface="Sauna Pro 4"/>
            </a:endParaRPr>
          </a:p>
        </p:txBody>
      </p:sp>
      <p:sp>
        <p:nvSpPr>
          <p:cNvPr id="4" name="Freeform 4"/>
          <p:cNvSpPr/>
          <p:nvPr/>
        </p:nvSpPr>
        <p:spPr>
          <a:xfrm>
            <a:off x="14360662" y="7200900"/>
            <a:ext cx="4325677" cy="4114800"/>
          </a:xfrm>
          <a:custGeom>
            <a:avLst/>
            <a:gdLst/>
            <a:ahLst/>
            <a:cxnLst/>
            <a:rect l="l" t="t" r="r" b="b"/>
            <a:pathLst>
              <a:path w="4325677" h="4114800">
                <a:moveTo>
                  <a:pt x="0" y="0"/>
                </a:moveTo>
                <a:lnTo>
                  <a:pt x="4325677" y="0"/>
                </a:lnTo>
                <a:lnTo>
                  <a:pt x="4325677" y="4114800"/>
                </a:lnTo>
                <a:lnTo>
                  <a:pt x="0" y="41148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Freeform 5"/>
          <p:cNvSpPr/>
          <p:nvPr/>
        </p:nvSpPr>
        <p:spPr>
          <a:xfrm>
            <a:off x="304669" y="9258300"/>
            <a:ext cx="1448063" cy="836256"/>
          </a:xfrm>
          <a:custGeom>
            <a:avLst/>
            <a:gdLst/>
            <a:ahLst/>
            <a:cxnLst/>
            <a:rect l="l" t="t" r="r" b="b"/>
            <a:pathLst>
              <a:path w="1448063" h="836256">
                <a:moveTo>
                  <a:pt x="0" y="0"/>
                </a:moveTo>
                <a:lnTo>
                  <a:pt x="1448062" y="0"/>
                </a:lnTo>
                <a:lnTo>
                  <a:pt x="1448062" y="836256"/>
                </a:lnTo>
                <a:lnTo>
                  <a:pt x="0" y="836256"/>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6"/>
          <p:cNvSpPr/>
          <p:nvPr/>
        </p:nvSpPr>
        <p:spPr>
          <a:xfrm>
            <a:off x="1890627" y="9210189"/>
            <a:ext cx="932478" cy="932478"/>
          </a:xfrm>
          <a:custGeom>
            <a:avLst/>
            <a:gdLst/>
            <a:ahLst/>
            <a:cxnLst/>
            <a:rect l="l" t="t" r="r" b="b"/>
            <a:pathLst>
              <a:path w="932478" h="932478">
                <a:moveTo>
                  <a:pt x="0" y="0"/>
                </a:moveTo>
                <a:lnTo>
                  <a:pt x="932478" y="0"/>
                </a:lnTo>
                <a:lnTo>
                  <a:pt x="932478" y="932478"/>
                </a:lnTo>
                <a:lnTo>
                  <a:pt x="0" y="932478"/>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3835977" y="432659"/>
            <a:ext cx="12021285" cy="9421682"/>
          </a:xfrm>
          <a:custGeom>
            <a:avLst/>
            <a:gdLst/>
            <a:ahLst/>
            <a:cxnLst/>
            <a:rect l="l" t="t" r="r" b="b"/>
            <a:pathLst>
              <a:path w="12021285" h="9421682">
                <a:moveTo>
                  <a:pt x="0" y="0"/>
                </a:moveTo>
                <a:lnTo>
                  <a:pt x="12021285" y="0"/>
                </a:lnTo>
                <a:lnTo>
                  <a:pt x="12021285" y="9421682"/>
                </a:lnTo>
                <a:lnTo>
                  <a:pt x="0" y="9421682"/>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pic>
        <p:nvPicPr>
          <p:cNvPr id="3" name="Picture 3"/>
          <p:cNvPicPr>
            <a:picLocks noChangeAspect="1"/>
          </p:cNvPicPr>
          <p:nvPr/>
        </p:nvPicPr>
        <p:blipFill>
          <a:blip r:embed="rId4"/>
          <a:srcRect/>
          <a:stretch>
            <a:fillRect/>
          </a:stretch>
        </p:blipFill>
        <p:spPr>
          <a:xfrm>
            <a:off x="0" y="9203482"/>
            <a:ext cx="5736252" cy="1019909"/>
          </a:xfrm>
          <a:prstGeom prst="rect">
            <a:avLst/>
          </a:prstGeom>
        </p:spPr>
      </p:pic>
      <p:sp>
        <p:nvSpPr>
          <p:cNvPr id="4" name="TextBox 4"/>
          <p:cNvSpPr txBox="1"/>
          <p:nvPr/>
        </p:nvSpPr>
        <p:spPr>
          <a:xfrm>
            <a:off x="5845491" y="4497073"/>
            <a:ext cx="7243546" cy="1505037"/>
          </a:xfrm>
          <a:prstGeom prst="rect">
            <a:avLst/>
          </a:prstGeom>
        </p:spPr>
        <p:txBody>
          <a:bodyPr lIns="0" tIns="0" rIns="0" bIns="0" rtlCol="0" anchor="t">
            <a:spAutoFit/>
          </a:bodyPr>
          <a:lstStyle/>
          <a:p>
            <a:pPr algn="ctr">
              <a:lnSpc>
                <a:spcPts val="5855"/>
              </a:lnSpc>
            </a:pPr>
            <a:r>
              <a:rPr lang="en-US" sz="5004" b="1">
                <a:solidFill>
                  <a:srgbClr val="000000"/>
                </a:solidFill>
                <a:latin typeface="Sauna Pro 3 Bold"/>
                <a:ea typeface="Sauna Pro 3 Bold"/>
                <a:cs typeface="Sauna Pro 3 Bold"/>
                <a:sym typeface="Sauna Pro 3 Bold"/>
              </a:rPr>
              <a:t>Always remember that things can and do change!</a:t>
            </a:r>
          </a:p>
        </p:txBody>
      </p:sp>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14125754" y="749124"/>
            <a:ext cx="3445798" cy="1816875"/>
          </a:xfrm>
          <a:custGeom>
            <a:avLst/>
            <a:gdLst/>
            <a:ahLst/>
            <a:cxnLst/>
            <a:rect l="l" t="t" r="r" b="b"/>
            <a:pathLst>
              <a:path w="3445798" h="1816875">
                <a:moveTo>
                  <a:pt x="0" y="0"/>
                </a:moveTo>
                <a:lnTo>
                  <a:pt x="3445798" y="0"/>
                </a:lnTo>
                <a:lnTo>
                  <a:pt x="3445798" y="1816876"/>
                </a:lnTo>
                <a:lnTo>
                  <a:pt x="0" y="181687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1325815" y="1186281"/>
            <a:ext cx="10611648" cy="8202483"/>
          </a:xfrm>
          <a:prstGeom prst="rect">
            <a:avLst/>
          </a:prstGeom>
        </p:spPr>
        <p:txBody>
          <a:bodyPr lIns="0" tIns="0" rIns="0" bIns="0" rtlCol="0" anchor="t">
            <a:spAutoFit/>
          </a:bodyPr>
          <a:lstStyle/>
          <a:p>
            <a:pPr algn="l">
              <a:lnSpc>
                <a:spcPts val="5650"/>
              </a:lnSpc>
            </a:pPr>
            <a:r>
              <a:rPr lang="en-US" sz="4035" spc="161">
                <a:solidFill>
                  <a:srgbClr val="FFFFFF"/>
                </a:solidFill>
                <a:latin typeface="Sauna Pro 3"/>
                <a:ea typeface="Sauna Pro 3"/>
                <a:cs typeface="Sauna Pro 3"/>
                <a:sym typeface="Sauna Pro 3"/>
              </a:rPr>
              <a:t>If you feel bullying behaviour is wrong - then you are someone who is </a:t>
            </a:r>
            <a:r>
              <a:rPr lang="en-US" sz="4035" b="1" spc="161">
                <a:solidFill>
                  <a:srgbClr val="000000"/>
                </a:solidFill>
                <a:latin typeface="Sauna Pro 3 Bold"/>
                <a:ea typeface="Sauna Pro 3 Bold"/>
                <a:cs typeface="Sauna Pro 3 Bold"/>
                <a:sym typeface="Sauna Pro 3 Bold"/>
              </a:rPr>
              <a:t>Against bullying.</a:t>
            </a:r>
          </a:p>
          <a:p>
            <a:pPr algn="l">
              <a:lnSpc>
                <a:spcPts val="5650"/>
              </a:lnSpc>
            </a:pPr>
            <a:endParaRPr lang="en-US" sz="4035" b="1" spc="161">
              <a:solidFill>
                <a:srgbClr val="000000"/>
              </a:solidFill>
              <a:latin typeface="Sauna Pro 3 Bold"/>
              <a:ea typeface="Sauna Pro 3 Bold"/>
              <a:cs typeface="Sauna Pro 3 Bold"/>
              <a:sym typeface="Sauna Pro 3 Bold"/>
            </a:endParaRPr>
          </a:p>
          <a:p>
            <a:pPr algn="l">
              <a:lnSpc>
                <a:spcPts val="5650"/>
              </a:lnSpc>
              <a:spcBef>
                <a:spcPct val="0"/>
              </a:spcBef>
            </a:pPr>
            <a:r>
              <a:rPr lang="en-US" sz="4035" spc="161">
                <a:solidFill>
                  <a:srgbClr val="FFFFFF"/>
                </a:solidFill>
                <a:latin typeface="Sauna Pro 3"/>
                <a:ea typeface="Sauna Pro 3"/>
                <a:cs typeface="Sauna Pro 3"/>
                <a:sym typeface="Sauna Pro 3"/>
              </a:rPr>
              <a:t>If you feel bullying behaviour is wrong and you want to do something about it - you are someone who promotes </a:t>
            </a:r>
            <a:r>
              <a:rPr lang="en-US" sz="4035" b="1" spc="161">
                <a:solidFill>
                  <a:srgbClr val="000000"/>
                </a:solidFill>
                <a:latin typeface="Sauna Pro 3 Bold"/>
                <a:ea typeface="Sauna Pro 3 Bold"/>
                <a:cs typeface="Sauna Pro 3 Bold"/>
                <a:sym typeface="Sauna Pro 3 Bold"/>
              </a:rPr>
              <a:t>Anti</a:t>
            </a:r>
            <a:r>
              <a:rPr lang="en-US" sz="4035" spc="161">
                <a:solidFill>
                  <a:srgbClr val="000000"/>
                </a:solidFill>
                <a:latin typeface="Sauna Pro 3"/>
                <a:ea typeface="Sauna Pro 3"/>
                <a:cs typeface="Sauna Pro 3"/>
                <a:sym typeface="Sauna Pro 3"/>
              </a:rPr>
              <a:t>-</a:t>
            </a:r>
            <a:r>
              <a:rPr lang="en-US" sz="4035" b="1" spc="161">
                <a:solidFill>
                  <a:srgbClr val="000000"/>
                </a:solidFill>
                <a:latin typeface="Sauna Pro 3 Bold"/>
                <a:ea typeface="Sauna Pro 3 Bold"/>
                <a:cs typeface="Sauna Pro 3 Bold"/>
                <a:sym typeface="Sauna Pro 3 Bold"/>
              </a:rPr>
              <a:t>Bullying</a:t>
            </a:r>
            <a:r>
              <a:rPr lang="en-US" sz="4035" spc="161">
                <a:solidFill>
                  <a:srgbClr val="FFFFFF"/>
                </a:solidFill>
                <a:latin typeface="Sauna Pro 3"/>
                <a:ea typeface="Sauna Pro 3"/>
                <a:cs typeface="Sauna Pro 3"/>
                <a:sym typeface="Sauna Pro 3"/>
              </a:rPr>
              <a:t>. You want to use your POWER to stop it!</a:t>
            </a:r>
          </a:p>
          <a:p>
            <a:pPr algn="l">
              <a:lnSpc>
                <a:spcPts val="5650"/>
              </a:lnSpc>
              <a:spcBef>
                <a:spcPct val="0"/>
              </a:spcBef>
            </a:pPr>
            <a:endParaRPr lang="en-US" sz="4035" spc="161">
              <a:solidFill>
                <a:srgbClr val="FFFFFF"/>
              </a:solidFill>
              <a:latin typeface="Sauna Pro 3"/>
              <a:ea typeface="Sauna Pro 3"/>
              <a:cs typeface="Sauna Pro 3"/>
              <a:sym typeface="Sauna Pro 3"/>
            </a:endParaRPr>
          </a:p>
          <a:p>
            <a:pPr algn="l">
              <a:lnSpc>
                <a:spcPts val="5650"/>
              </a:lnSpc>
              <a:spcBef>
                <a:spcPct val="0"/>
              </a:spcBef>
            </a:pPr>
            <a:r>
              <a:rPr lang="en-US" sz="4035" spc="161">
                <a:solidFill>
                  <a:srgbClr val="FFFFFF"/>
                </a:solidFill>
                <a:latin typeface="Sauna Pro 3"/>
                <a:ea typeface="Sauna Pro 3"/>
                <a:cs typeface="Sauna Pro 3"/>
                <a:sym typeface="Sauna Pro 3"/>
              </a:rPr>
              <a:t>Explore the examples on the next slide and write down if they are </a:t>
            </a:r>
            <a:r>
              <a:rPr lang="en-US" sz="4035" b="1" spc="161">
                <a:solidFill>
                  <a:srgbClr val="000000"/>
                </a:solidFill>
                <a:latin typeface="Sauna Pro 3 Bold"/>
                <a:ea typeface="Sauna Pro 3 Bold"/>
                <a:cs typeface="Sauna Pro 3 Bold"/>
                <a:sym typeface="Sauna Pro 3 Bold"/>
              </a:rPr>
              <a:t>against bullying</a:t>
            </a:r>
            <a:r>
              <a:rPr lang="en-US" sz="4035" spc="161">
                <a:solidFill>
                  <a:srgbClr val="000000"/>
                </a:solidFill>
                <a:latin typeface="Sauna Pro 3"/>
                <a:ea typeface="Sauna Pro 3"/>
                <a:cs typeface="Sauna Pro 3"/>
                <a:sym typeface="Sauna Pro 3"/>
              </a:rPr>
              <a:t> </a:t>
            </a:r>
            <a:r>
              <a:rPr lang="en-US" sz="4035" spc="161">
                <a:solidFill>
                  <a:srgbClr val="FFFFFF"/>
                </a:solidFill>
                <a:latin typeface="Sauna Pro 3"/>
                <a:ea typeface="Sauna Pro 3"/>
                <a:cs typeface="Sauna Pro 3"/>
                <a:sym typeface="Sauna Pro 3"/>
              </a:rPr>
              <a:t>or </a:t>
            </a:r>
            <a:r>
              <a:rPr lang="en-US" sz="4035" b="1" spc="161">
                <a:solidFill>
                  <a:srgbClr val="000000"/>
                </a:solidFill>
                <a:latin typeface="Sauna Pro 3 Bold"/>
                <a:ea typeface="Sauna Pro 3 Bold"/>
                <a:cs typeface="Sauna Pro 3 Bold"/>
                <a:sym typeface="Sauna Pro 3 Bold"/>
              </a:rPr>
              <a:t>anti-bullying</a:t>
            </a:r>
            <a:r>
              <a:rPr lang="en-US" sz="4035" b="1" spc="161">
                <a:solidFill>
                  <a:srgbClr val="FFFFFF"/>
                </a:solidFill>
                <a:latin typeface="Sauna Pro 3 Bold"/>
                <a:ea typeface="Sauna Pro 3 Bold"/>
                <a:cs typeface="Sauna Pro 3 Bold"/>
                <a:sym typeface="Sauna Pro 3 Bold"/>
              </a:rPr>
              <a:t>.</a:t>
            </a:r>
          </a:p>
          <a:p>
            <a:pPr algn="l">
              <a:lnSpc>
                <a:spcPts val="2589"/>
              </a:lnSpc>
              <a:spcBef>
                <a:spcPct val="0"/>
              </a:spcBef>
            </a:pPr>
            <a:endParaRPr lang="en-US" sz="4035" b="1" spc="161">
              <a:solidFill>
                <a:srgbClr val="FFFFFF"/>
              </a:solidFill>
              <a:latin typeface="Sauna Pro 3 Bold"/>
              <a:ea typeface="Sauna Pro 3 Bold"/>
              <a:cs typeface="Sauna Pro 3 Bold"/>
              <a:sym typeface="Sauna Pro 3 Bold"/>
            </a:endParaRPr>
          </a:p>
        </p:txBody>
      </p:sp>
      <p:sp>
        <p:nvSpPr>
          <p:cNvPr id="4" name="Freeform 4"/>
          <p:cNvSpPr/>
          <p:nvPr/>
        </p:nvSpPr>
        <p:spPr>
          <a:xfrm rot="-1033748">
            <a:off x="14728968" y="5823889"/>
            <a:ext cx="1694570" cy="1936651"/>
          </a:xfrm>
          <a:custGeom>
            <a:avLst/>
            <a:gdLst/>
            <a:ahLst/>
            <a:cxnLst/>
            <a:rect l="l" t="t" r="r" b="b"/>
            <a:pathLst>
              <a:path w="1694570" h="1936651">
                <a:moveTo>
                  <a:pt x="0" y="0"/>
                </a:moveTo>
                <a:lnTo>
                  <a:pt x="1694570" y="0"/>
                </a:lnTo>
                <a:lnTo>
                  <a:pt x="1694570" y="1936651"/>
                </a:lnTo>
                <a:lnTo>
                  <a:pt x="0" y="1936651"/>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267196" y="209940"/>
            <a:ext cx="7749644" cy="4116998"/>
          </a:xfrm>
          <a:custGeom>
            <a:avLst/>
            <a:gdLst/>
            <a:ahLst/>
            <a:cxnLst/>
            <a:rect l="l" t="t" r="r" b="b"/>
            <a:pathLst>
              <a:path w="7749644" h="4116998">
                <a:moveTo>
                  <a:pt x="0" y="0"/>
                </a:moveTo>
                <a:lnTo>
                  <a:pt x="7749644" y="0"/>
                </a:lnTo>
                <a:lnTo>
                  <a:pt x="7749644" y="4116998"/>
                </a:lnTo>
                <a:lnTo>
                  <a:pt x="0" y="411699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438964" y="5009902"/>
            <a:ext cx="7749644" cy="4116998"/>
          </a:xfrm>
          <a:custGeom>
            <a:avLst/>
            <a:gdLst/>
            <a:ahLst/>
            <a:cxnLst/>
            <a:rect l="l" t="t" r="r" b="b"/>
            <a:pathLst>
              <a:path w="7749644" h="4116998">
                <a:moveTo>
                  <a:pt x="0" y="0"/>
                </a:moveTo>
                <a:lnTo>
                  <a:pt x="7749644" y="0"/>
                </a:lnTo>
                <a:lnTo>
                  <a:pt x="7749644" y="4116998"/>
                </a:lnTo>
                <a:lnTo>
                  <a:pt x="0" y="411699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9509656" y="209940"/>
            <a:ext cx="7749644" cy="4116998"/>
          </a:xfrm>
          <a:custGeom>
            <a:avLst/>
            <a:gdLst/>
            <a:ahLst/>
            <a:cxnLst/>
            <a:rect l="l" t="t" r="r" b="b"/>
            <a:pathLst>
              <a:path w="7749644" h="4116998">
                <a:moveTo>
                  <a:pt x="0" y="0"/>
                </a:moveTo>
                <a:lnTo>
                  <a:pt x="7749644" y="0"/>
                </a:lnTo>
                <a:lnTo>
                  <a:pt x="7749644" y="4116998"/>
                </a:lnTo>
                <a:lnTo>
                  <a:pt x="0" y="411699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5" name="Freeform 5"/>
          <p:cNvSpPr/>
          <p:nvPr/>
        </p:nvSpPr>
        <p:spPr>
          <a:xfrm>
            <a:off x="9509656" y="5009902"/>
            <a:ext cx="7749644" cy="4116998"/>
          </a:xfrm>
          <a:custGeom>
            <a:avLst/>
            <a:gdLst/>
            <a:ahLst/>
            <a:cxnLst/>
            <a:rect l="l" t="t" r="r" b="b"/>
            <a:pathLst>
              <a:path w="7749644" h="4116998">
                <a:moveTo>
                  <a:pt x="0" y="0"/>
                </a:moveTo>
                <a:lnTo>
                  <a:pt x="7749644" y="0"/>
                </a:lnTo>
                <a:lnTo>
                  <a:pt x="7749644" y="4116998"/>
                </a:lnTo>
                <a:lnTo>
                  <a:pt x="0" y="411699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6" name="Freeform 6"/>
          <p:cNvSpPr/>
          <p:nvPr/>
        </p:nvSpPr>
        <p:spPr>
          <a:xfrm>
            <a:off x="264474" y="9258300"/>
            <a:ext cx="1528451" cy="882681"/>
          </a:xfrm>
          <a:custGeom>
            <a:avLst/>
            <a:gdLst/>
            <a:ahLst/>
            <a:cxnLst/>
            <a:rect l="l" t="t" r="r" b="b"/>
            <a:pathLst>
              <a:path w="1528451" h="882681">
                <a:moveTo>
                  <a:pt x="0" y="0"/>
                </a:moveTo>
                <a:lnTo>
                  <a:pt x="1528452" y="0"/>
                </a:lnTo>
                <a:lnTo>
                  <a:pt x="1528452" y="882681"/>
                </a:lnTo>
                <a:lnTo>
                  <a:pt x="0" y="882681"/>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7" name="Freeform 7"/>
          <p:cNvSpPr/>
          <p:nvPr/>
        </p:nvSpPr>
        <p:spPr>
          <a:xfrm>
            <a:off x="17006960" y="8713638"/>
            <a:ext cx="1281040" cy="1427343"/>
          </a:xfrm>
          <a:custGeom>
            <a:avLst/>
            <a:gdLst/>
            <a:ahLst/>
            <a:cxnLst/>
            <a:rect l="l" t="t" r="r" b="b"/>
            <a:pathLst>
              <a:path w="1281040" h="1427343">
                <a:moveTo>
                  <a:pt x="0" y="0"/>
                </a:moveTo>
                <a:lnTo>
                  <a:pt x="1281040" y="0"/>
                </a:lnTo>
                <a:lnTo>
                  <a:pt x="1281040" y="1427343"/>
                </a:lnTo>
                <a:lnTo>
                  <a:pt x="0" y="1427343"/>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8" name="Freeform 8"/>
          <p:cNvSpPr/>
          <p:nvPr/>
        </p:nvSpPr>
        <p:spPr>
          <a:xfrm>
            <a:off x="2020700" y="9279170"/>
            <a:ext cx="861811" cy="861811"/>
          </a:xfrm>
          <a:custGeom>
            <a:avLst/>
            <a:gdLst/>
            <a:ahLst/>
            <a:cxnLst/>
            <a:rect l="l" t="t" r="r" b="b"/>
            <a:pathLst>
              <a:path w="861811" h="861811">
                <a:moveTo>
                  <a:pt x="0" y="0"/>
                </a:moveTo>
                <a:lnTo>
                  <a:pt x="861811" y="0"/>
                </a:lnTo>
                <a:lnTo>
                  <a:pt x="861811" y="861811"/>
                </a:lnTo>
                <a:lnTo>
                  <a:pt x="0" y="861811"/>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9" name="TextBox 9"/>
          <p:cNvSpPr txBox="1"/>
          <p:nvPr/>
        </p:nvSpPr>
        <p:spPr>
          <a:xfrm>
            <a:off x="1394158" y="818325"/>
            <a:ext cx="5211284" cy="2503743"/>
          </a:xfrm>
          <a:prstGeom prst="rect">
            <a:avLst/>
          </a:prstGeom>
        </p:spPr>
        <p:txBody>
          <a:bodyPr lIns="0" tIns="0" rIns="0" bIns="0" rtlCol="0" anchor="t">
            <a:spAutoFit/>
          </a:bodyPr>
          <a:lstStyle/>
          <a:p>
            <a:pPr algn="ctr">
              <a:lnSpc>
                <a:spcPts val="3947"/>
              </a:lnSpc>
            </a:pPr>
            <a:r>
              <a:rPr lang="en-US" sz="3655" spc="146">
                <a:solidFill>
                  <a:srgbClr val="000000"/>
                </a:solidFill>
                <a:latin typeface="Sauna Pro 3"/>
                <a:ea typeface="Sauna Pro 3"/>
                <a:cs typeface="Sauna Pro 3"/>
                <a:sym typeface="Sauna Pro 3"/>
              </a:rPr>
              <a:t>Kira felt so sad when she heard her friend being called nasty names. She could not stop thinking about it.</a:t>
            </a:r>
          </a:p>
        </p:txBody>
      </p:sp>
      <p:sp>
        <p:nvSpPr>
          <p:cNvPr id="10" name="TextBox 10"/>
          <p:cNvSpPr txBox="1"/>
          <p:nvPr/>
        </p:nvSpPr>
        <p:spPr>
          <a:xfrm>
            <a:off x="10575034" y="975971"/>
            <a:ext cx="5618889" cy="2594460"/>
          </a:xfrm>
          <a:prstGeom prst="rect">
            <a:avLst/>
          </a:prstGeom>
        </p:spPr>
        <p:txBody>
          <a:bodyPr lIns="0" tIns="0" rIns="0" bIns="0" rtlCol="0" anchor="t">
            <a:spAutoFit/>
          </a:bodyPr>
          <a:lstStyle/>
          <a:p>
            <a:pPr algn="ctr">
              <a:lnSpc>
                <a:spcPts val="4067"/>
              </a:lnSpc>
            </a:pPr>
            <a:r>
              <a:rPr lang="en-US" sz="3600" spc="144">
                <a:solidFill>
                  <a:srgbClr val="000000"/>
                </a:solidFill>
                <a:latin typeface="Sauna Pro 3"/>
                <a:ea typeface="Sauna Pro 3"/>
                <a:cs typeface="Sauna Pro 3"/>
                <a:sym typeface="Sauna Pro 3"/>
              </a:rPr>
              <a:t>Ahmed could see James being tripped up every day and teased about his trainers. He told the teacher about this as he was so worried.</a:t>
            </a:r>
          </a:p>
        </p:txBody>
      </p:sp>
      <p:sp>
        <p:nvSpPr>
          <p:cNvPr id="11" name="TextBox 11"/>
          <p:cNvSpPr txBox="1"/>
          <p:nvPr/>
        </p:nvSpPr>
        <p:spPr>
          <a:xfrm>
            <a:off x="1153644" y="5667499"/>
            <a:ext cx="6320286" cy="2839905"/>
          </a:xfrm>
          <a:prstGeom prst="rect">
            <a:avLst/>
          </a:prstGeom>
        </p:spPr>
        <p:txBody>
          <a:bodyPr lIns="0" tIns="0" rIns="0" bIns="0" rtlCol="0" anchor="t">
            <a:spAutoFit/>
          </a:bodyPr>
          <a:lstStyle/>
          <a:p>
            <a:pPr algn="ctr">
              <a:lnSpc>
                <a:spcPts val="3708"/>
              </a:lnSpc>
            </a:pPr>
            <a:r>
              <a:rPr lang="en-US" sz="3600" spc="144">
                <a:solidFill>
                  <a:srgbClr val="000000"/>
                </a:solidFill>
                <a:latin typeface="Sauna Pro 3"/>
                <a:ea typeface="Sauna Pro 3"/>
                <a:cs typeface="Sauna Pro 3"/>
                <a:sym typeface="Sauna Pro 3"/>
              </a:rPr>
              <a:t>Reena was fed up with so many pupils being unkind to each other. She asked the teacher if they could create an anti-bullying group in school to help create a safer school. </a:t>
            </a:r>
          </a:p>
        </p:txBody>
      </p:sp>
      <p:sp>
        <p:nvSpPr>
          <p:cNvPr id="12" name="TextBox 12"/>
          <p:cNvSpPr txBox="1"/>
          <p:nvPr/>
        </p:nvSpPr>
        <p:spPr>
          <a:xfrm>
            <a:off x="10293062" y="5793044"/>
            <a:ext cx="5879273" cy="2459794"/>
          </a:xfrm>
          <a:prstGeom prst="rect">
            <a:avLst/>
          </a:prstGeom>
        </p:spPr>
        <p:txBody>
          <a:bodyPr lIns="0" tIns="0" rIns="0" bIns="0" rtlCol="0" anchor="t">
            <a:spAutoFit/>
          </a:bodyPr>
          <a:lstStyle/>
          <a:p>
            <a:pPr algn="ctr">
              <a:lnSpc>
                <a:spcPts val="3852"/>
              </a:lnSpc>
            </a:pPr>
            <a:r>
              <a:rPr lang="en-US" sz="3600" spc="144">
                <a:solidFill>
                  <a:srgbClr val="000000"/>
                </a:solidFill>
                <a:latin typeface="Sauna Pro 3"/>
                <a:ea typeface="Sauna Pro 3"/>
                <a:cs typeface="Sauna Pro 3"/>
                <a:sym typeface="Sauna Pro 3"/>
              </a:rPr>
              <a:t>Dylan was at his youth club. He watched as another group of boys and girls left out Max from the games. He felt really guilty and just went home.</a:t>
            </a: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267196" y="209940"/>
            <a:ext cx="7749644" cy="4116998"/>
          </a:xfrm>
          <a:custGeom>
            <a:avLst/>
            <a:gdLst/>
            <a:ahLst/>
            <a:cxnLst/>
            <a:rect l="l" t="t" r="r" b="b"/>
            <a:pathLst>
              <a:path w="7749644" h="4116998">
                <a:moveTo>
                  <a:pt x="0" y="0"/>
                </a:moveTo>
                <a:lnTo>
                  <a:pt x="7749644" y="0"/>
                </a:lnTo>
                <a:lnTo>
                  <a:pt x="7749644" y="4116998"/>
                </a:lnTo>
                <a:lnTo>
                  <a:pt x="0" y="411699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438964" y="5009902"/>
            <a:ext cx="7749644" cy="4116998"/>
          </a:xfrm>
          <a:custGeom>
            <a:avLst/>
            <a:gdLst/>
            <a:ahLst/>
            <a:cxnLst/>
            <a:rect l="l" t="t" r="r" b="b"/>
            <a:pathLst>
              <a:path w="7749644" h="4116998">
                <a:moveTo>
                  <a:pt x="0" y="0"/>
                </a:moveTo>
                <a:lnTo>
                  <a:pt x="7749644" y="0"/>
                </a:lnTo>
                <a:lnTo>
                  <a:pt x="7749644" y="4116998"/>
                </a:lnTo>
                <a:lnTo>
                  <a:pt x="0" y="411699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9509656" y="209940"/>
            <a:ext cx="7749644" cy="4116998"/>
          </a:xfrm>
          <a:custGeom>
            <a:avLst/>
            <a:gdLst/>
            <a:ahLst/>
            <a:cxnLst/>
            <a:rect l="l" t="t" r="r" b="b"/>
            <a:pathLst>
              <a:path w="7749644" h="4116998">
                <a:moveTo>
                  <a:pt x="0" y="0"/>
                </a:moveTo>
                <a:lnTo>
                  <a:pt x="7749644" y="0"/>
                </a:lnTo>
                <a:lnTo>
                  <a:pt x="7749644" y="4116998"/>
                </a:lnTo>
                <a:lnTo>
                  <a:pt x="0" y="411699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5" name="Freeform 5"/>
          <p:cNvSpPr/>
          <p:nvPr/>
        </p:nvSpPr>
        <p:spPr>
          <a:xfrm>
            <a:off x="9509656" y="5009902"/>
            <a:ext cx="7749644" cy="4116998"/>
          </a:xfrm>
          <a:custGeom>
            <a:avLst/>
            <a:gdLst/>
            <a:ahLst/>
            <a:cxnLst/>
            <a:rect l="l" t="t" r="r" b="b"/>
            <a:pathLst>
              <a:path w="7749644" h="4116998">
                <a:moveTo>
                  <a:pt x="0" y="0"/>
                </a:moveTo>
                <a:lnTo>
                  <a:pt x="7749644" y="0"/>
                </a:lnTo>
                <a:lnTo>
                  <a:pt x="7749644" y="4116998"/>
                </a:lnTo>
                <a:lnTo>
                  <a:pt x="0" y="411699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6" name="TextBox 6"/>
          <p:cNvSpPr txBox="1"/>
          <p:nvPr/>
        </p:nvSpPr>
        <p:spPr>
          <a:xfrm>
            <a:off x="1536376" y="908562"/>
            <a:ext cx="5211284" cy="1961053"/>
          </a:xfrm>
          <a:prstGeom prst="rect">
            <a:avLst/>
          </a:prstGeom>
        </p:spPr>
        <p:txBody>
          <a:bodyPr lIns="0" tIns="0" rIns="0" bIns="0" rtlCol="0" anchor="t">
            <a:spAutoFit/>
          </a:bodyPr>
          <a:lstStyle/>
          <a:p>
            <a:pPr algn="ctr">
              <a:lnSpc>
                <a:spcPts val="3894"/>
              </a:lnSpc>
            </a:pPr>
            <a:r>
              <a:rPr lang="en-US" sz="3300" spc="132">
                <a:solidFill>
                  <a:srgbClr val="000000"/>
                </a:solidFill>
                <a:latin typeface="Sauna Pro 3"/>
                <a:ea typeface="Sauna Pro 3"/>
                <a:cs typeface="Sauna Pro 3"/>
                <a:sym typeface="Sauna Pro 3"/>
              </a:rPr>
              <a:t>Kira felt so sad when she heard her friend being called nasty names. She could not stop thinking about it.</a:t>
            </a:r>
          </a:p>
        </p:txBody>
      </p:sp>
      <p:sp>
        <p:nvSpPr>
          <p:cNvPr id="7" name="TextBox 7"/>
          <p:cNvSpPr txBox="1"/>
          <p:nvPr/>
        </p:nvSpPr>
        <p:spPr>
          <a:xfrm>
            <a:off x="10778836" y="1057275"/>
            <a:ext cx="5211284" cy="2224809"/>
          </a:xfrm>
          <a:prstGeom prst="rect">
            <a:avLst/>
          </a:prstGeom>
        </p:spPr>
        <p:txBody>
          <a:bodyPr lIns="0" tIns="0" rIns="0" bIns="0" rtlCol="0" anchor="t">
            <a:spAutoFit/>
          </a:bodyPr>
          <a:lstStyle/>
          <a:p>
            <a:pPr algn="just">
              <a:lnSpc>
                <a:spcPts val="3465"/>
              </a:lnSpc>
            </a:pPr>
            <a:r>
              <a:rPr lang="en-US" sz="3300" spc="132">
                <a:solidFill>
                  <a:srgbClr val="000000"/>
                </a:solidFill>
                <a:latin typeface="Sauna Pro 3"/>
                <a:ea typeface="Sauna Pro 3"/>
                <a:cs typeface="Sauna Pro 3"/>
                <a:sym typeface="Sauna Pro 3"/>
              </a:rPr>
              <a:t>Ahmed could see James being tripped up every day and teased about his trainers. He told the teacher about this as he was so worried.</a:t>
            </a:r>
          </a:p>
        </p:txBody>
      </p:sp>
      <p:sp>
        <p:nvSpPr>
          <p:cNvPr id="8" name="TextBox 8"/>
          <p:cNvSpPr txBox="1"/>
          <p:nvPr/>
        </p:nvSpPr>
        <p:spPr>
          <a:xfrm>
            <a:off x="1282959" y="5672224"/>
            <a:ext cx="5967209" cy="3049351"/>
          </a:xfrm>
          <a:prstGeom prst="rect">
            <a:avLst/>
          </a:prstGeom>
        </p:spPr>
        <p:txBody>
          <a:bodyPr lIns="0" tIns="0" rIns="0" bIns="0" rtlCol="0" anchor="t">
            <a:spAutoFit/>
          </a:bodyPr>
          <a:lstStyle/>
          <a:p>
            <a:pPr algn="ctr">
              <a:lnSpc>
                <a:spcPts val="4026"/>
              </a:lnSpc>
            </a:pPr>
            <a:r>
              <a:rPr lang="en-US" sz="3300" spc="132">
                <a:solidFill>
                  <a:srgbClr val="000000"/>
                </a:solidFill>
                <a:latin typeface="Sauna Pro 3"/>
                <a:ea typeface="Sauna Pro 3"/>
                <a:cs typeface="Sauna Pro 3"/>
                <a:sym typeface="Sauna Pro 3"/>
              </a:rPr>
              <a:t>Reena was fed up with so many pupils being unkind to each other. She asked the teacher if they could create an anti-bullying group to help create a safer school. </a:t>
            </a:r>
          </a:p>
        </p:txBody>
      </p:sp>
      <p:sp>
        <p:nvSpPr>
          <p:cNvPr id="9" name="TextBox 9"/>
          <p:cNvSpPr txBox="1"/>
          <p:nvPr/>
        </p:nvSpPr>
        <p:spPr>
          <a:xfrm>
            <a:off x="10292004" y="5672224"/>
            <a:ext cx="5879273" cy="2587983"/>
          </a:xfrm>
          <a:prstGeom prst="rect">
            <a:avLst/>
          </a:prstGeom>
        </p:spPr>
        <p:txBody>
          <a:bodyPr lIns="0" tIns="0" rIns="0" bIns="0" rtlCol="0" anchor="t">
            <a:spAutoFit/>
          </a:bodyPr>
          <a:lstStyle/>
          <a:p>
            <a:pPr algn="ctr">
              <a:lnSpc>
                <a:spcPts val="4058"/>
              </a:lnSpc>
            </a:pPr>
            <a:r>
              <a:rPr lang="en-US" sz="3300" spc="132">
                <a:solidFill>
                  <a:srgbClr val="000000"/>
                </a:solidFill>
                <a:latin typeface="Sauna Pro 3"/>
                <a:ea typeface="Sauna Pro 3"/>
                <a:cs typeface="Sauna Pro 3"/>
                <a:sym typeface="Sauna Pro 3"/>
              </a:rPr>
              <a:t>Dylan was at youth club. He watched as another group of boys and girls left out Max from the games. He felt really guilty and just went home.</a:t>
            </a:r>
          </a:p>
        </p:txBody>
      </p:sp>
      <p:sp>
        <p:nvSpPr>
          <p:cNvPr id="10" name="TextBox 10"/>
          <p:cNvSpPr txBox="1"/>
          <p:nvPr/>
        </p:nvSpPr>
        <p:spPr>
          <a:xfrm>
            <a:off x="2682898" y="2817556"/>
            <a:ext cx="2412578" cy="887095"/>
          </a:xfrm>
          <a:prstGeom prst="rect">
            <a:avLst/>
          </a:prstGeom>
        </p:spPr>
        <p:txBody>
          <a:bodyPr lIns="0" tIns="0" rIns="0" bIns="0" rtlCol="0" anchor="t">
            <a:spAutoFit/>
          </a:bodyPr>
          <a:lstStyle/>
          <a:p>
            <a:pPr algn="ctr">
              <a:lnSpc>
                <a:spcPts val="7279"/>
              </a:lnSpc>
            </a:pPr>
            <a:r>
              <a:rPr lang="en-US" sz="5199" b="1">
                <a:solidFill>
                  <a:srgbClr val="DE3087"/>
                </a:solidFill>
                <a:latin typeface="Canva Sans Bold"/>
                <a:ea typeface="Canva Sans Bold"/>
                <a:cs typeface="Canva Sans Bold"/>
                <a:sym typeface="Canva Sans Bold"/>
              </a:rPr>
              <a:t>Against</a:t>
            </a: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267196" y="209940"/>
            <a:ext cx="7749644" cy="4116998"/>
          </a:xfrm>
          <a:custGeom>
            <a:avLst/>
            <a:gdLst/>
            <a:ahLst/>
            <a:cxnLst/>
            <a:rect l="l" t="t" r="r" b="b"/>
            <a:pathLst>
              <a:path w="7749644" h="4116998">
                <a:moveTo>
                  <a:pt x="0" y="0"/>
                </a:moveTo>
                <a:lnTo>
                  <a:pt x="7749644" y="0"/>
                </a:lnTo>
                <a:lnTo>
                  <a:pt x="7749644" y="4116998"/>
                </a:lnTo>
                <a:lnTo>
                  <a:pt x="0" y="411699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438964" y="5009902"/>
            <a:ext cx="7749644" cy="4116998"/>
          </a:xfrm>
          <a:custGeom>
            <a:avLst/>
            <a:gdLst/>
            <a:ahLst/>
            <a:cxnLst/>
            <a:rect l="l" t="t" r="r" b="b"/>
            <a:pathLst>
              <a:path w="7749644" h="4116998">
                <a:moveTo>
                  <a:pt x="0" y="0"/>
                </a:moveTo>
                <a:lnTo>
                  <a:pt x="7749644" y="0"/>
                </a:lnTo>
                <a:lnTo>
                  <a:pt x="7749644" y="4116998"/>
                </a:lnTo>
                <a:lnTo>
                  <a:pt x="0" y="411699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9509656" y="209940"/>
            <a:ext cx="7749644" cy="4116998"/>
          </a:xfrm>
          <a:custGeom>
            <a:avLst/>
            <a:gdLst/>
            <a:ahLst/>
            <a:cxnLst/>
            <a:rect l="l" t="t" r="r" b="b"/>
            <a:pathLst>
              <a:path w="7749644" h="4116998">
                <a:moveTo>
                  <a:pt x="0" y="0"/>
                </a:moveTo>
                <a:lnTo>
                  <a:pt x="7749644" y="0"/>
                </a:lnTo>
                <a:lnTo>
                  <a:pt x="7749644" y="4116998"/>
                </a:lnTo>
                <a:lnTo>
                  <a:pt x="0" y="411699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5" name="Freeform 5"/>
          <p:cNvSpPr/>
          <p:nvPr/>
        </p:nvSpPr>
        <p:spPr>
          <a:xfrm>
            <a:off x="9509656" y="5009902"/>
            <a:ext cx="7749644" cy="4116998"/>
          </a:xfrm>
          <a:custGeom>
            <a:avLst/>
            <a:gdLst/>
            <a:ahLst/>
            <a:cxnLst/>
            <a:rect l="l" t="t" r="r" b="b"/>
            <a:pathLst>
              <a:path w="7749644" h="4116998">
                <a:moveTo>
                  <a:pt x="0" y="0"/>
                </a:moveTo>
                <a:lnTo>
                  <a:pt x="7749644" y="0"/>
                </a:lnTo>
                <a:lnTo>
                  <a:pt x="7749644" y="4116998"/>
                </a:lnTo>
                <a:lnTo>
                  <a:pt x="0" y="411699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6" name="TextBox 6"/>
          <p:cNvSpPr txBox="1"/>
          <p:nvPr/>
        </p:nvSpPr>
        <p:spPr>
          <a:xfrm>
            <a:off x="1536376" y="837833"/>
            <a:ext cx="5211284" cy="1961053"/>
          </a:xfrm>
          <a:prstGeom prst="rect">
            <a:avLst/>
          </a:prstGeom>
        </p:spPr>
        <p:txBody>
          <a:bodyPr lIns="0" tIns="0" rIns="0" bIns="0" rtlCol="0" anchor="t">
            <a:spAutoFit/>
          </a:bodyPr>
          <a:lstStyle/>
          <a:p>
            <a:pPr algn="ctr">
              <a:lnSpc>
                <a:spcPts val="3894"/>
              </a:lnSpc>
            </a:pPr>
            <a:r>
              <a:rPr lang="en-US" sz="3300" spc="132">
                <a:solidFill>
                  <a:srgbClr val="000000"/>
                </a:solidFill>
                <a:latin typeface="Sauna Pro 3"/>
                <a:ea typeface="Sauna Pro 3"/>
                <a:cs typeface="Sauna Pro 3"/>
                <a:sym typeface="Sauna Pro 3"/>
              </a:rPr>
              <a:t>Kira felt so sad when she heard her friend being called nasty names. She could not stop thinking about it.</a:t>
            </a:r>
          </a:p>
        </p:txBody>
      </p:sp>
      <p:sp>
        <p:nvSpPr>
          <p:cNvPr id="7" name="TextBox 7"/>
          <p:cNvSpPr txBox="1"/>
          <p:nvPr/>
        </p:nvSpPr>
        <p:spPr>
          <a:xfrm>
            <a:off x="10778836" y="866408"/>
            <a:ext cx="5211284" cy="2269444"/>
          </a:xfrm>
          <a:prstGeom prst="rect">
            <a:avLst/>
          </a:prstGeom>
        </p:spPr>
        <p:txBody>
          <a:bodyPr lIns="0" tIns="0" rIns="0" bIns="0" rtlCol="0" anchor="t">
            <a:spAutoFit/>
          </a:bodyPr>
          <a:lstStyle/>
          <a:p>
            <a:pPr algn="ctr">
              <a:lnSpc>
                <a:spcPts val="3564"/>
              </a:lnSpc>
            </a:pPr>
            <a:r>
              <a:rPr lang="en-US" sz="3300" spc="132">
                <a:solidFill>
                  <a:srgbClr val="000000"/>
                </a:solidFill>
                <a:latin typeface="Sauna Pro 3"/>
                <a:ea typeface="Sauna Pro 3"/>
                <a:cs typeface="Sauna Pro 3"/>
                <a:sym typeface="Sauna Pro 3"/>
              </a:rPr>
              <a:t>Ahmed could see James being tripped up every day and teased about his trainers. He told the teacher about this as he was so worried.</a:t>
            </a:r>
          </a:p>
        </p:txBody>
      </p:sp>
      <p:sp>
        <p:nvSpPr>
          <p:cNvPr id="8" name="TextBox 8"/>
          <p:cNvSpPr txBox="1"/>
          <p:nvPr/>
        </p:nvSpPr>
        <p:spPr>
          <a:xfrm>
            <a:off x="967598" y="5765821"/>
            <a:ext cx="6692377" cy="2544492"/>
          </a:xfrm>
          <a:prstGeom prst="rect">
            <a:avLst/>
          </a:prstGeom>
        </p:spPr>
        <p:txBody>
          <a:bodyPr lIns="0" tIns="0" rIns="0" bIns="0" rtlCol="0" anchor="t">
            <a:spAutoFit/>
          </a:bodyPr>
          <a:lstStyle/>
          <a:p>
            <a:pPr algn="ctr">
              <a:lnSpc>
                <a:spcPts val="4026"/>
              </a:lnSpc>
            </a:pPr>
            <a:r>
              <a:rPr lang="en-US" sz="3300" spc="132">
                <a:solidFill>
                  <a:srgbClr val="000000"/>
                </a:solidFill>
                <a:latin typeface="Sauna Pro 3"/>
                <a:ea typeface="Sauna Pro 3"/>
                <a:cs typeface="Sauna Pro 3"/>
                <a:sym typeface="Sauna Pro 3"/>
              </a:rPr>
              <a:t>Reena was fed up with so many pupils being unkind to each other. She asked the teacher if they could create an anti-bullying group anti-bullying group to help create a safer school.</a:t>
            </a:r>
          </a:p>
        </p:txBody>
      </p:sp>
      <p:sp>
        <p:nvSpPr>
          <p:cNvPr id="9" name="TextBox 9"/>
          <p:cNvSpPr txBox="1"/>
          <p:nvPr/>
        </p:nvSpPr>
        <p:spPr>
          <a:xfrm>
            <a:off x="10372072" y="5803921"/>
            <a:ext cx="5879273" cy="2357570"/>
          </a:xfrm>
          <a:prstGeom prst="rect">
            <a:avLst/>
          </a:prstGeom>
        </p:spPr>
        <p:txBody>
          <a:bodyPr lIns="0" tIns="0" rIns="0" bIns="0" rtlCol="0" anchor="t">
            <a:spAutoFit/>
          </a:bodyPr>
          <a:lstStyle/>
          <a:p>
            <a:pPr algn="ctr">
              <a:lnSpc>
                <a:spcPts val="3696"/>
              </a:lnSpc>
            </a:pPr>
            <a:r>
              <a:rPr lang="en-US" sz="3300" spc="132">
                <a:solidFill>
                  <a:srgbClr val="000000"/>
                </a:solidFill>
                <a:latin typeface="Sauna Pro 3"/>
                <a:ea typeface="Sauna Pro 3"/>
                <a:cs typeface="Sauna Pro 3"/>
                <a:sym typeface="Sauna Pro 3"/>
              </a:rPr>
              <a:t>Dylan was at youth club. He watched as another group of boys and girls left out Max from the games. He felt really guilty and just went home.</a:t>
            </a:r>
          </a:p>
        </p:txBody>
      </p:sp>
      <p:sp>
        <p:nvSpPr>
          <p:cNvPr id="10" name="TextBox 10"/>
          <p:cNvSpPr txBox="1"/>
          <p:nvPr/>
        </p:nvSpPr>
        <p:spPr>
          <a:xfrm>
            <a:off x="12105419" y="2933502"/>
            <a:ext cx="2412578" cy="896585"/>
          </a:xfrm>
          <a:prstGeom prst="rect">
            <a:avLst/>
          </a:prstGeom>
        </p:spPr>
        <p:txBody>
          <a:bodyPr lIns="0" tIns="0" rIns="0" bIns="0" rtlCol="0" anchor="t">
            <a:spAutoFit/>
          </a:bodyPr>
          <a:lstStyle/>
          <a:p>
            <a:pPr algn="ctr">
              <a:lnSpc>
                <a:spcPts val="7279"/>
              </a:lnSpc>
            </a:pPr>
            <a:r>
              <a:rPr lang="en-US" sz="5199">
                <a:solidFill>
                  <a:srgbClr val="E62422"/>
                </a:solidFill>
                <a:latin typeface="Sauna Pro 2"/>
                <a:ea typeface="Sauna Pro 2"/>
                <a:cs typeface="Sauna Pro 2"/>
                <a:sym typeface="Sauna Pro 2"/>
              </a:rPr>
              <a:t>ANTI</a:t>
            </a:r>
          </a:p>
        </p:txBody>
      </p:sp>
      <p:sp>
        <p:nvSpPr>
          <p:cNvPr id="11" name="TextBox 11"/>
          <p:cNvSpPr txBox="1"/>
          <p:nvPr/>
        </p:nvSpPr>
        <p:spPr>
          <a:xfrm>
            <a:off x="2695909" y="2812425"/>
            <a:ext cx="2354952" cy="896585"/>
          </a:xfrm>
          <a:prstGeom prst="rect">
            <a:avLst/>
          </a:prstGeom>
        </p:spPr>
        <p:txBody>
          <a:bodyPr lIns="0" tIns="0" rIns="0" bIns="0" rtlCol="0" anchor="t">
            <a:spAutoFit/>
          </a:bodyPr>
          <a:lstStyle/>
          <a:p>
            <a:pPr algn="ctr">
              <a:lnSpc>
                <a:spcPts val="7279"/>
              </a:lnSpc>
            </a:pPr>
            <a:r>
              <a:rPr lang="en-US" sz="5199">
                <a:solidFill>
                  <a:srgbClr val="DE3087"/>
                </a:solidFill>
                <a:latin typeface="Sauna Pro 2"/>
                <a:ea typeface="Sauna Pro 2"/>
                <a:cs typeface="Sauna Pro 2"/>
                <a:sym typeface="Sauna Pro 2"/>
              </a:rPr>
              <a:t>Against</a:t>
            </a: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267196" y="209940"/>
            <a:ext cx="7749644" cy="4116998"/>
          </a:xfrm>
          <a:custGeom>
            <a:avLst/>
            <a:gdLst/>
            <a:ahLst/>
            <a:cxnLst/>
            <a:rect l="l" t="t" r="r" b="b"/>
            <a:pathLst>
              <a:path w="7749644" h="4116998">
                <a:moveTo>
                  <a:pt x="0" y="0"/>
                </a:moveTo>
                <a:lnTo>
                  <a:pt x="7749644" y="0"/>
                </a:lnTo>
                <a:lnTo>
                  <a:pt x="7749644" y="4116998"/>
                </a:lnTo>
                <a:lnTo>
                  <a:pt x="0" y="411699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438964" y="5009902"/>
            <a:ext cx="7749644" cy="4116998"/>
          </a:xfrm>
          <a:custGeom>
            <a:avLst/>
            <a:gdLst/>
            <a:ahLst/>
            <a:cxnLst/>
            <a:rect l="l" t="t" r="r" b="b"/>
            <a:pathLst>
              <a:path w="7749644" h="4116998">
                <a:moveTo>
                  <a:pt x="0" y="0"/>
                </a:moveTo>
                <a:lnTo>
                  <a:pt x="7749644" y="0"/>
                </a:lnTo>
                <a:lnTo>
                  <a:pt x="7749644" y="4116998"/>
                </a:lnTo>
                <a:lnTo>
                  <a:pt x="0" y="411699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9509656" y="209940"/>
            <a:ext cx="7749644" cy="4116998"/>
          </a:xfrm>
          <a:custGeom>
            <a:avLst/>
            <a:gdLst/>
            <a:ahLst/>
            <a:cxnLst/>
            <a:rect l="l" t="t" r="r" b="b"/>
            <a:pathLst>
              <a:path w="7749644" h="4116998">
                <a:moveTo>
                  <a:pt x="0" y="0"/>
                </a:moveTo>
                <a:lnTo>
                  <a:pt x="7749644" y="0"/>
                </a:lnTo>
                <a:lnTo>
                  <a:pt x="7749644" y="4116998"/>
                </a:lnTo>
                <a:lnTo>
                  <a:pt x="0" y="411699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5" name="Freeform 5"/>
          <p:cNvSpPr/>
          <p:nvPr/>
        </p:nvSpPr>
        <p:spPr>
          <a:xfrm>
            <a:off x="9509656" y="5009902"/>
            <a:ext cx="7749644" cy="4116998"/>
          </a:xfrm>
          <a:custGeom>
            <a:avLst/>
            <a:gdLst/>
            <a:ahLst/>
            <a:cxnLst/>
            <a:rect l="l" t="t" r="r" b="b"/>
            <a:pathLst>
              <a:path w="7749644" h="4116998">
                <a:moveTo>
                  <a:pt x="0" y="0"/>
                </a:moveTo>
                <a:lnTo>
                  <a:pt x="7749644" y="0"/>
                </a:lnTo>
                <a:lnTo>
                  <a:pt x="7749644" y="4116998"/>
                </a:lnTo>
                <a:lnTo>
                  <a:pt x="0" y="411699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6" name="TextBox 6"/>
          <p:cNvSpPr txBox="1"/>
          <p:nvPr/>
        </p:nvSpPr>
        <p:spPr>
          <a:xfrm>
            <a:off x="1536376" y="979649"/>
            <a:ext cx="5211284" cy="2104109"/>
          </a:xfrm>
          <a:prstGeom prst="rect">
            <a:avLst/>
          </a:prstGeom>
        </p:spPr>
        <p:txBody>
          <a:bodyPr lIns="0" tIns="0" rIns="0" bIns="0" rtlCol="0" anchor="t">
            <a:spAutoFit/>
          </a:bodyPr>
          <a:lstStyle/>
          <a:p>
            <a:pPr algn="ctr">
              <a:lnSpc>
                <a:spcPts val="4191"/>
              </a:lnSpc>
            </a:pPr>
            <a:r>
              <a:rPr lang="en-US" sz="3300" spc="132">
                <a:solidFill>
                  <a:srgbClr val="000000"/>
                </a:solidFill>
                <a:latin typeface="Sauna Pro 3"/>
                <a:ea typeface="Sauna Pro 3"/>
                <a:cs typeface="Sauna Pro 3"/>
                <a:sym typeface="Sauna Pro 3"/>
              </a:rPr>
              <a:t>Kira felt so sad when she heard her friend being called nasty names. She could not stop thinking about it.</a:t>
            </a:r>
          </a:p>
        </p:txBody>
      </p:sp>
      <p:sp>
        <p:nvSpPr>
          <p:cNvPr id="7" name="TextBox 7"/>
          <p:cNvSpPr txBox="1"/>
          <p:nvPr/>
        </p:nvSpPr>
        <p:spPr>
          <a:xfrm>
            <a:off x="10125965" y="1008224"/>
            <a:ext cx="6517027" cy="1961053"/>
          </a:xfrm>
          <a:prstGeom prst="rect">
            <a:avLst/>
          </a:prstGeom>
        </p:spPr>
        <p:txBody>
          <a:bodyPr lIns="0" tIns="0" rIns="0" bIns="0" rtlCol="0" anchor="t">
            <a:spAutoFit/>
          </a:bodyPr>
          <a:lstStyle/>
          <a:p>
            <a:pPr algn="ctr">
              <a:lnSpc>
                <a:spcPts val="3894"/>
              </a:lnSpc>
            </a:pPr>
            <a:r>
              <a:rPr lang="en-US" sz="3300" spc="132">
                <a:solidFill>
                  <a:srgbClr val="000000"/>
                </a:solidFill>
                <a:latin typeface="Sauna Pro 3"/>
                <a:ea typeface="Sauna Pro 3"/>
                <a:cs typeface="Sauna Pro 3"/>
                <a:sym typeface="Sauna Pro 3"/>
              </a:rPr>
              <a:t>Ahmed could see James being tripped up every day and teased about his trainers. He told the teacher about this as he was so worried.</a:t>
            </a:r>
          </a:p>
        </p:txBody>
      </p:sp>
      <p:sp>
        <p:nvSpPr>
          <p:cNvPr id="8" name="TextBox 8"/>
          <p:cNvSpPr txBox="1"/>
          <p:nvPr/>
        </p:nvSpPr>
        <p:spPr>
          <a:xfrm>
            <a:off x="921966" y="5735275"/>
            <a:ext cx="6783641" cy="2318269"/>
          </a:xfrm>
          <a:prstGeom prst="rect">
            <a:avLst/>
          </a:prstGeom>
        </p:spPr>
        <p:txBody>
          <a:bodyPr lIns="0" tIns="0" rIns="0" bIns="0" rtlCol="0" anchor="t">
            <a:spAutoFit/>
          </a:bodyPr>
          <a:lstStyle/>
          <a:p>
            <a:pPr algn="ctr">
              <a:lnSpc>
                <a:spcPts val="3630"/>
              </a:lnSpc>
            </a:pPr>
            <a:r>
              <a:rPr lang="en-US" sz="3300" spc="132">
                <a:solidFill>
                  <a:srgbClr val="000000"/>
                </a:solidFill>
                <a:latin typeface="Sauna Pro 3"/>
                <a:ea typeface="Sauna Pro 3"/>
                <a:cs typeface="Sauna Pro 3"/>
                <a:sym typeface="Sauna Pro 3"/>
              </a:rPr>
              <a:t>Reena was fed up with so many pupils being unkind to each other. She asked the teacher if they could create an anti-bullying group to help create a safer school.</a:t>
            </a:r>
          </a:p>
        </p:txBody>
      </p:sp>
      <p:sp>
        <p:nvSpPr>
          <p:cNvPr id="9" name="TextBox 9"/>
          <p:cNvSpPr txBox="1"/>
          <p:nvPr/>
        </p:nvSpPr>
        <p:spPr>
          <a:xfrm>
            <a:off x="10444841" y="5695974"/>
            <a:ext cx="5879273" cy="2357570"/>
          </a:xfrm>
          <a:prstGeom prst="rect">
            <a:avLst/>
          </a:prstGeom>
        </p:spPr>
        <p:txBody>
          <a:bodyPr lIns="0" tIns="0" rIns="0" bIns="0" rtlCol="0" anchor="t">
            <a:spAutoFit/>
          </a:bodyPr>
          <a:lstStyle/>
          <a:p>
            <a:pPr algn="ctr">
              <a:lnSpc>
                <a:spcPts val="3696"/>
              </a:lnSpc>
            </a:pPr>
            <a:r>
              <a:rPr lang="en-US" sz="3300" spc="132">
                <a:solidFill>
                  <a:srgbClr val="000000"/>
                </a:solidFill>
                <a:latin typeface="Sauna Pro 3"/>
                <a:ea typeface="Sauna Pro 3"/>
                <a:cs typeface="Sauna Pro 3"/>
                <a:sym typeface="Sauna Pro 3"/>
              </a:rPr>
              <a:t>Dylan was at youth club. He watched as another group of boys and girls left out Max from the games. He felt really guilty and just went home.</a:t>
            </a:r>
          </a:p>
        </p:txBody>
      </p:sp>
      <p:sp>
        <p:nvSpPr>
          <p:cNvPr id="10" name="TextBox 10"/>
          <p:cNvSpPr txBox="1"/>
          <p:nvPr/>
        </p:nvSpPr>
        <p:spPr>
          <a:xfrm>
            <a:off x="2935729" y="7811031"/>
            <a:ext cx="2412578" cy="896585"/>
          </a:xfrm>
          <a:prstGeom prst="rect">
            <a:avLst/>
          </a:prstGeom>
        </p:spPr>
        <p:txBody>
          <a:bodyPr lIns="0" tIns="0" rIns="0" bIns="0" rtlCol="0" anchor="t">
            <a:spAutoFit/>
          </a:bodyPr>
          <a:lstStyle/>
          <a:p>
            <a:pPr algn="ctr">
              <a:lnSpc>
                <a:spcPts val="7279"/>
              </a:lnSpc>
            </a:pPr>
            <a:r>
              <a:rPr lang="en-US" sz="5199">
                <a:solidFill>
                  <a:srgbClr val="E62422"/>
                </a:solidFill>
                <a:latin typeface="Sauna Pro 2"/>
                <a:ea typeface="Sauna Pro 2"/>
                <a:cs typeface="Sauna Pro 2"/>
                <a:sym typeface="Sauna Pro 2"/>
              </a:rPr>
              <a:t>ANTI</a:t>
            </a:r>
          </a:p>
        </p:txBody>
      </p:sp>
      <p:sp>
        <p:nvSpPr>
          <p:cNvPr id="11" name="TextBox 11"/>
          <p:cNvSpPr txBox="1"/>
          <p:nvPr/>
        </p:nvSpPr>
        <p:spPr>
          <a:xfrm>
            <a:off x="2776153" y="2904364"/>
            <a:ext cx="2354952" cy="896585"/>
          </a:xfrm>
          <a:prstGeom prst="rect">
            <a:avLst/>
          </a:prstGeom>
        </p:spPr>
        <p:txBody>
          <a:bodyPr lIns="0" tIns="0" rIns="0" bIns="0" rtlCol="0" anchor="t">
            <a:spAutoFit/>
          </a:bodyPr>
          <a:lstStyle/>
          <a:p>
            <a:pPr algn="ctr">
              <a:lnSpc>
                <a:spcPts val="7279"/>
              </a:lnSpc>
            </a:pPr>
            <a:r>
              <a:rPr lang="en-US" sz="5199">
                <a:solidFill>
                  <a:srgbClr val="DE3087"/>
                </a:solidFill>
                <a:latin typeface="Sauna Pro 2"/>
                <a:ea typeface="Sauna Pro 2"/>
                <a:cs typeface="Sauna Pro 2"/>
                <a:sym typeface="Sauna Pro 2"/>
              </a:rPr>
              <a:t>Against</a:t>
            </a:r>
          </a:p>
        </p:txBody>
      </p:sp>
      <p:sp>
        <p:nvSpPr>
          <p:cNvPr id="12" name="TextBox 12"/>
          <p:cNvSpPr txBox="1"/>
          <p:nvPr/>
        </p:nvSpPr>
        <p:spPr>
          <a:xfrm>
            <a:off x="12178189" y="2999176"/>
            <a:ext cx="2412578" cy="896585"/>
          </a:xfrm>
          <a:prstGeom prst="rect">
            <a:avLst/>
          </a:prstGeom>
        </p:spPr>
        <p:txBody>
          <a:bodyPr lIns="0" tIns="0" rIns="0" bIns="0" rtlCol="0" anchor="t">
            <a:spAutoFit/>
          </a:bodyPr>
          <a:lstStyle/>
          <a:p>
            <a:pPr algn="ctr">
              <a:lnSpc>
                <a:spcPts val="7279"/>
              </a:lnSpc>
            </a:pPr>
            <a:r>
              <a:rPr lang="en-US" sz="5199">
                <a:solidFill>
                  <a:srgbClr val="E62422"/>
                </a:solidFill>
                <a:latin typeface="Sauna Pro 2"/>
                <a:ea typeface="Sauna Pro 2"/>
                <a:cs typeface="Sauna Pro 2"/>
                <a:sym typeface="Sauna Pro 2"/>
              </a:rPr>
              <a:t>ANTI</a:t>
            </a: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267196" y="209940"/>
            <a:ext cx="7749644" cy="4116998"/>
          </a:xfrm>
          <a:custGeom>
            <a:avLst/>
            <a:gdLst/>
            <a:ahLst/>
            <a:cxnLst/>
            <a:rect l="l" t="t" r="r" b="b"/>
            <a:pathLst>
              <a:path w="7749644" h="4116998">
                <a:moveTo>
                  <a:pt x="0" y="0"/>
                </a:moveTo>
                <a:lnTo>
                  <a:pt x="7749644" y="0"/>
                </a:lnTo>
                <a:lnTo>
                  <a:pt x="7749644" y="4116998"/>
                </a:lnTo>
                <a:lnTo>
                  <a:pt x="0" y="411699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438964" y="5009902"/>
            <a:ext cx="7749644" cy="4116998"/>
          </a:xfrm>
          <a:custGeom>
            <a:avLst/>
            <a:gdLst/>
            <a:ahLst/>
            <a:cxnLst/>
            <a:rect l="l" t="t" r="r" b="b"/>
            <a:pathLst>
              <a:path w="7749644" h="4116998">
                <a:moveTo>
                  <a:pt x="0" y="0"/>
                </a:moveTo>
                <a:lnTo>
                  <a:pt x="7749644" y="0"/>
                </a:lnTo>
                <a:lnTo>
                  <a:pt x="7749644" y="4116998"/>
                </a:lnTo>
                <a:lnTo>
                  <a:pt x="0" y="411699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9509656" y="209940"/>
            <a:ext cx="7749644" cy="4116998"/>
          </a:xfrm>
          <a:custGeom>
            <a:avLst/>
            <a:gdLst/>
            <a:ahLst/>
            <a:cxnLst/>
            <a:rect l="l" t="t" r="r" b="b"/>
            <a:pathLst>
              <a:path w="7749644" h="4116998">
                <a:moveTo>
                  <a:pt x="0" y="0"/>
                </a:moveTo>
                <a:lnTo>
                  <a:pt x="7749644" y="0"/>
                </a:lnTo>
                <a:lnTo>
                  <a:pt x="7749644" y="4116998"/>
                </a:lnTo>
                <a:lnTo>
                  <a:pt x="0" y="411699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5" name="Freeform 5"/>
          <p:cNvSpPr/>
          <p:nvPr/>
        </p:nvSpPr>
        <p:spPr>
          <a:xfrm>
            <a:off x="9509656" y="5009902"/>
            <a:ext cx="7749644" cy="4116998"/>
          </a:xfrm>
          <a:custGeom>
            <a:avLst/>
            <a:gdLst/>
            <a:ahLst/>
            <a:cxnLst/>
            <a:rect l="l" t="t" r="r" b="b"/>
            <a:pathLst>
              <a:path w="7749644" h="4116998">
                <a:moveTo>
                  <a:pt x="0" y="0"/>
                </a:moveTo>
                <a:lnTo>
                  <a:pt x="7749644" y="0"/>
                </a:lnTo>
                <a:lnTo>
                  <a:pt x="7749644" y="4116998"/>
                </a:lnTo>
                <a:lnTo>
                  <a:pt x="0" y="411699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6" name="TextBox 6"/>
          <p:cNvSpPr txBox="1"/>
          <p:nvPr/>
        </p:nvSpPr>
        <p:spPr>
          <a:xfrm>
            <a:off x="1424398" y="973296"/>
            <a:ext cx="5211284" cy="2073587"/>
          </a:xfrm>
          <a:prstGeom prst="rect">
            <a:avLst/>
          </a:prstGeom>
        </p:spPr>
        <p:txBody>
          <a:bodyPr lIns="0" tIns="0" rIns="0" bIns="0" rtlCol="0" anchor="t">
            <a:spAutoFit/>
          </a:bodyPr>
          <a:lstStyle/>
          <a:p>
            <a:pPr algn="ctr">
              <a:lnSpc>
                <a:spcPts val="4058"/>
              </a:lnSpc>
            </a:pPr>
            <a:r>
              <a:rPr lang="en-US" sz="3300" spc="132">
                <a:solidFill>
                  <a:srgbClr val="000000"/>
                </a:solidFill>
                <a:latin typeface="Sauna Pro 3"/>
                <a:ea typeface="Sauna Pro 3"/>
                <a:cs typeface="Sauna Pro 3"/>
                <a:sym typeface="Sauna Pro 3"/>
              </a:rPr>
              <a:t>Kira felt so sad when she heard her friend being called nasty names. She could not stop thinking about it.</a:t>
            </a:r>
          </a:p>
        </p:txBody>
      </p:sp>
      <p:sp>
        <p:nvSpPr>
          <p:cNvPr id="7" name="TextBox 7"/>
          <p:cNvSpPr txBox="1"/>
          <p:nvPr/>
        </p:nvSpPr>
        <p:spPr>
          <a:xfrm>
            <a:off x="10706066" y="794099"/>
            <a:ext cx="5211284" cy="2451031"/>
          </a:xfrm>
          <a:prstGeom prst="rect">
            <a:avLst/>
          </a:prstGeom>
        </p:spPr>
        <p:txBody>
          <a:bodyPr lIns="0" tIns="0" rIns="0" bIns="0" rtlCol="0" anchor="t">
            <a:spAutoFit/>
          </a:bodyPr>
          <a:lstStyle/>
          <a:p>
            <a:pPr algn="ctr">
              <a:lnSpc>
                <a:spcPts val="3861"/>
              </a:lnSpc>
            </a:pPr>
            <a:r>
              <a:rPr lang="en-US" sz="3300" spc="132">
                <a:solidFill>
                  <a:srgbClr val="000000"/>
                </a:solidFill>
                <a:latin typeface="Sauna Pro 3"/>
                <a:ea typeface="Sauna Pro 3"/>
                <a:cs typeface="Sauna Pro 3"/>
                <a:sym typeface="Sauna Pro 3"/>
              </a:rPr>
              <a:t>Ahmed could see James being tripped up every day and teased about his trainers. He told the teacher about this as he was so worried.</a:t>
            </a:r>
          </a:p>
        </p:txBody>
      </p:sp>
      <p:sp>
        <p:nvSpPr>
          <p:cNvPr id="8" name="TextBox 8"/>
          <p:cNvSpPr txBox="1"/>
          <p:nvPr/>
        </p:nvSpPr>
        <p:spPr>
          <a:xfrm>
            <a:off x="1034474" y="5643465"/>
            <a:ext cx="6309533" cy="2451031"/>
          </a:xfrm>
          <a:prstGeom prst="rect">
            <a:avLst/>
          </a:prstGeom>
        </p:spPr>
        <p:txBody>
          <a:bodyPr lIns="0" tIns="0" rIns="0" bIns="0" rtlCol="0" anchor="t">
            <a:spAutoFit/>
          </a:bodyPr>
          <a:lstStyle/>
          <a:p>
            <a:pPr algn="ctr">
              <a:lnSpc>
                <a:spcPts val="3861"/>
              </a:lnSpc>
            </a:pPr>
            <a:r>
              <a:rPr lang="en-US" sz="3300" spc="132">
                <a:solidFill>
                  <a:srgbClr val="000000"/>
                </a:solidFill>
                <a:latin typeface="Sauna Pro 3"/>
                <a:ea typeface="Sauna Pro 3"/>
                <a:cs typeface="Sauna Pro 3"/>
                <a:sym typeface="Sauna Pro 3"/>
              </a:rPr>
              <a:t>Reena was fed up with so many pupils being unkind to each other. She asked the teacher if they could create an anti-bullying group to help create a safer school.</a:t>
            </a:r>
          </a:p>
        </p:txBody>
      </p:sp>
      <p:sp>
        <p:nvSpPr>
          <p:cNvPr id="9" name="TextBox 9"/>
          <p:cNvSpPr txBox="1"/>
          <p:nvPr/>
        </p:nvSpPr>
        <p:spPr>
          <a:xfrm>
            <a:off x="10236203" y="5652990"/>
            <a:ext cx="5879273" cy="2402205"/>
          </a:xfrm>
          <a:prstGeom prst="rect">
            <a:avLst/>
          </a:prstGeom>
        </p:spPr>
        <p:txBody>
          <a:bodyPr lIns="0" tIns="0" rIns="0" bIns="0" rtlCol="0" anchor="t">
            <a:spAutoFit/>
          </a:bodyPr>
          <a:lstStyle/>
          <a:p>
            <a:pPr algn="ctr">
              <a:lnSpc>
                <a:spcPts val="3794"/>
              </a:lnSpc>
            </a:pPr>
            <a:r>
              <a:rPr lang="en-US" sz="3300" spc="132">
                <a:solidFill>
                  <a:srgbClr val="000000"/>
                </a:solidFill>
                <a:latin typeface="Sauna Pro 3"/>
                <a:ea typeface="Sauna Pro 3"/>
                <a:cs typeface="Sauna Pro 3"/>
                <a:sym typeface="Sauna Pro 3"/>
              </a:rPr>
              <a:t>Dylan was at youth club. He watched as another group of boys and girls left out Max from the games. He felt really guilty and just went home.</a:t>
            </a:r>
          </a:p>
        </p:txBody>
      </p:sp>
      <p:sp>
        <p:nvSpPr>
          <p:cNvPr id="10" name="TextBox 10"/>
          <p:cNvSpPr txBox="1"/>
          <p:nvPr/>
        </p:nvSpPr>
        <p:spPr>
          <a:xfrm>
            <a:off x="3107497" y="7797434"/>
            <a:ext cx="2412578" cy="896585"/>
          </a:xfrm>
          <a:prstGeom prst="rect">
            <a:avLst/>
          </a:prstGeom>
        </p:spPr>
        <p:txBody>
          <a:bodyPr lIns="0" tIns="0" rIns="0" bIns="0" rtlCol="0" anchor="t">
            <a:spAutoFit/>
          </a:bodyPr>
          <a:lstStyle/>
          <a:p>
            <a:pPr algn="ctr">
              <a:lnSpc>
                <a:spcPts val="7279"/>
              </a:lnSpc>
            </a:pPr>
            <a:r>
              <a:rPr lang="en-US" sz="5199">
                <a:solidFill>
                  <a:srgbClr val="00A1DE"/>
                </a:solidFill>
                <a:latin typeface="Sauna Pro 2"/>
                <a:ea typeface="Sauna Pro 2"/>
                <a:cs typeface="Sauna Pro 2"/>
                <a:sym typeface="Sauna Pro 2"/>
              </a:rPr>
              <a:t>ANTI</a:t>
            </a:r>
          </a:p>
        </p:txBody>
      </p:sp>
      <p:sp>
        <p:nvSpPr>
          <p:cNvPr id="11" name="TextBox 11"/>
          <p:cNvSpPr txBox="1"/>
          <p:nvPr/>
        </p:nvSpPr>
        <p:spPr>
          <a:xfrm>
            <a:off x="2852564" y="2837206"/>
            <a:ext cx="2354952" cy="896585"/>
          </a:xfrm>
          <a:prstGeom prst="rect">
            <a:avLst/>
          </a:prstGeom>
        </p:spPr>
        <p:txBody>
          <a:bodyPr lIns="0" tIns="0" rIns="0" bIns="0" rtlCol="0" anchor="t">
            <a:spAutoFit/>
          </a:bodyPr>
          <a:lstStyle/>
          <a:p>
            <a:pPr algn="ctr">
              <a:lnSpc>
                <a:spcPts val="7279"/>
              </a:lnSpc>
            </a:pPr>
            <a:r>
              <a:rPr lang="en-US" sz="5199">
                <a:solidFill>
                  <a:srgbClr val="DE3087"/>
                </a:solidFill>
                <a:latin typeface="Sauna Pro 2"/>
                <a:ea typeface="Sauna Pro 2"/>
                <a:cs typeface="Sauna Pro 2"/>
                <a:sym typeface="Sauna Pro 2"/>
              </a:rPr>
              <a:t>Against</a:t>
            </a:r>
          </a:p>
        </p:txBody>
      </p:sp>
      <p:sp>
        <p:nvSpPr>
          <p:cNvPr id="12" name="TextBox 12"/>
          <p:cNvSpPr txBox="1"/>
          <p:nvPr/>
        </p:nvSpPr>
        <p:spPr>
          <a:xfrm>
            <a:off x="12178186" y="2999176"/>
            <a:ext cx="2412578" cy="896585"/>
          </a:xfrm>
          <a:prstGeom prst="rect">
            <a:avLst/>
          </a:prstGeom>
        </p:spPr>
        <p:txBody>
          <a:bodyPr lIns="0" tIns="0" rIns="0" bIns="0" rtlCol="0" anchor="t">
            <a:spAutoFit/>
          </a:bodyPr>
          <a:lstStyle/>
          <a:p>
            <a:pPr algn="ctr">
              <a:lnSpc>
                <a:spcPts val="7279"/>
              </a:lnSpc>
            </a:pPr>
            <a:r>
              <a:rPr lang="en-US" sz="5199">
                <a:solidFill>
                  <a:srgbClr val="F9E51E"/>
                </a:solidFill>
                <a:latin typeface="Sauna Pro 2"/>
                <a:ea typeface="Sauna Pro 2"/>
                <a:cs typeface="Sauna Pro 2"/>
                <a:sym typeface="Sauna Pro 2"/>
              </a:rPr>
              <a:t>ANTI</a:t>
            </a:r>
          </a:p>
        </p:txBody>
      </p:sp>
      <p:sp>
        <p:nvSpPr>
          <p:cNvPr id="13" name="TextBox 13"/>
          <p:cNvSpPr txBox="1"/>
          <p:nvPr/>
        </p:nvSpPr>
        <p:spPr>
          <a:xfrm>
            <a:off x="12105419" y="7765742"/>
            <a:ext cx="2412578" cy="896585"/>
          </a:xfrm>
          <a:prstGeom prst="rect">
            <a:avLst/>
          </a:prstGeom>
        </p:spPr>
        <p:txBody>
          <a:bodyPr lIns="0" tIns="0" rIns="0" bIns="0" rtlCol="0" anchor="t">
            <a:spAutoFit/>
          </a:bodyPr>
          <a:lstStyle/>
          <a:p>
            <a:pPr algn="ctr">
              <a:lnSpc>
                <a:spcPts val="7279"/>
              </a:lnSpc>
            </a:pPr>
            <a:r>
              <a:rPr lang="en-US" sz="5199">
                <a:solidFill>
                  <a:srgbClr val="E31826"/>
                </a:solidFill>
                <a:latin typeface="Sauna Pro 2"/>
                <a:ea typeface="Sauna Pro 2"/>
                <a:cs typeface="Sauna Pro 2"/>
                <a:sym typeface="Sauna Pro 2"/>
              </a:rPr>
              <a:t>Against</a:t>
            </a: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b="-18444"/>
            </a:stretch>
          </a:blipFill>
        </p:spPr>
      </p:sp>
      <p:sp>
        <p:nvSpPr>
          <p:cNvPr id="3" name="Freeform 3"/>
          <p:cNvSpPr/>
          <p:nvPr/>
        </p:nvSpPr>
        <p:spPr>
          <a:xfrm>
            <a:off x="317805" y="8978926"/>
            <a:ext cx="1778915" cy="1027324"/>
          </a:xfrm>
          <a:custGeom>
            <a:avLst/>
            <a:gdLst/>
            <a:ahLst/>
            <a:cxnLst/>
            <a:rect l="l" t="t" r="r" b="b"/>
            <a:pathLst>
              <a:path w="1778915" h="1027324">
                <a:moveTo>
                  <a:pt x="0" y="0"/>
                </a:moveTo>
                <a:lnTo>
                  <a:pt x="1778915" y="0"/>
                </a:lnTo>
                <a:lnTo>
                  <a:pt x="1778915" y="1027324"/>
                </a:lnTo>
                <a:lnTo>
                  <a:pt x="0" y="1027324"/>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2405684" y="8978926"/>
            <a:ext cx="916071" cy="1084108"/>
          </a:xfrm>
          <a:custGeom>
            <a:avLst/>
            <a:gdLst/>
            <a:ahLst/>
            <a:cxnLst/>
            <a:rect l="l" t="t" r="r" b="b"/>
            <a:pathLst>
              <a:path w="916071" h="1084108">
                <a:moveTo>
                  <a:pt x="0" y="0"/>
                </a:moveTo>
                <a:lnTo>
                  <a:pt x="916071" y="0"/>
                </a:lnTo>
                <a:lnTo>
                  <a:pt x="916071" y="1084109"/>
                </a:lnTo>
                <a:lnTo>
                  <a:pt x="0" y="1084109"/>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5" name="TextBox 5"/>
          <p:cNvSpPr txBox="1"/>
          <p:nvPr/>
        </p:nvSpPr>
        <p:spPr>
          <a:xfrm>
            <a:off x="5938211" y="1455082"/>
            <a:ext cx="6411577" cy="804039"/>
          </a:xfrm>
          <a:prstGeom prst="rect">
            <a:avLst/>
          </a:prstGeom>
        </p:spPr>
        <p:txBody>
          <a:bodyPr lIns="0" tIns="0" rIns="0" bIns="0" rtlCol="0" anchor="t">
            <a:spAutoFit/>
          </a:bodyPr>
          <a:lstStyle/>
          <a:p>
            <a:pPr algn="ctr">
              <a:lnSpc>
                <a:spcPts val="6605"/>
              </a:lnSpc>
            </a:pPr>
            <a:r>
              <a:rPr lang="en-US" sz="4718">
                <a:solidFill>
                  <a:srgbClr val="FFFFFF"/>
                </a:solidFill>
                <a:latin typeface="Sauna Pro 1"/>
                <a:ea typeface="Sauna Pro 1"/>
                <a:cs typeface="Sauna Pro 1"/>
                <a:sym typeface="Sauna Pro 1"/>
              </a:rPr>
              <a:t>TIME TO WATCH FILM  5</a:t>
            </a:r>
          </a:p>
        </p:txBody>
      </p:sp>
      <p:sp>
        <p:nvSpPr>
          <p:cNvPr id="6" name="TextBox 6"/>
          <p:cNvSpPr txBox="1"/>
          <p:nvPr/>
        </p:nvSpPr>
        <p:spPr>
          <a:xfrm>
            <a:off x="595301" y="6485268"/>
            <a:ext cx="16790415" cy="539063"/>
          </a:xfrm>
          <a:prstGeom prst="rect">
            <a:avLst/>
          </a:prstGeom>
        </p:spPr>
        <p:txBody>
          <a:bodyPr lIns="0" tIns="0" rIns="0" bIns="0" rtlCol="0" anchor="t">
            <a:spAutoFit/>
          </a:bodyPr>
          <a:lstStyle/>
          <a:p>
            <a:pPr algn="ctr">
              <a:lnSpc>
                <a:spcPts val="4409"/>
              </a:lnSpc>
            </a:pPr>
            <a:r>
              <a:rPr lang="en-US" sz="3150">
                <a:solidFill>
                  <a:srgbClr val="FFFFFF"/>
                </a:solidFill>
                <a:latin typeface="Open Sans"/>
                <a:ea typeface="Open Sans"/>
                <a:cs typeface="Open Sans"/>
                <a:sym typeface="Open Sans"/>
              </a:rPr>
              <a:t>Alternatively, watch Film 5: The Power of All at </a:t>
            </a:r>
            <a:r>
              <a:rPr lang="en-US" sz="3150" u="sng">
                <a:solidFill>
                  <a:srgbClr val="FFFFFF"/>
                </a:solidFill>
                <a:latin typeface="Open Sans"/>
                <a:ea typeface="Open Sans"/>
                <a:cs typeface="Open Sans"/>
                <a:sym typeface="Open Sans"/>
                <a:hlinkClick r:id="rId7" tooltip="https://www.respectme.org.uk/resources-abw-25/"/>
              </a:rPr>
              <a:t>www.respectme.org.uk/resources-abw-25/ </a:t>
            </a:r>
            <a:r>
              <a:rPr lang="en-US" sz="3150">
                <a:solidFill>
                  <a:srgbClr val="FFFFFF"/>
                </a:solidFill>
                <a:latin typeface="Open Sans"/>
                <a:ea typeface="Open Sans"/>
                <a:cs typeface="Open Sans"/>
                <a:sym typeface="Open Sans"/>
              </a:rPr>
              <a:t> </a:t>
            </a:r>
          </a:p>
        </p:txBody>
      </p:sp>
      <p:sp>
        <p:nvSpPr>
          <p:cNvPr id="7" name="Freeform 7">
            <a:hlinkClick r:id="rId8" tooltip="https://vimeo.com/1126001803?share=copy"/>
          </p:cNvPr>
          <p:cNvSpPr/>
          <p:nvPr/>
        </p:nvSpPr>
        <p:spPr>
          <a:xfrm>
            <a:off x="7480346" y="2606231"/>
            <a:ext cx="3020324" cy="2941040"/>
          </a:xfrm>
          <a:custGeom>
            <a:avLst/>
            <a:gdLst/>
            <a:ahLst/>
            <a:cxnLst/>
            <a:rect l="l" t="t" r="r" b="b"/>
            <a:pathLst>
              <a:path w="3020324" h="2941040">
                <a:moveTo>
                  <a:pt x="0" y="0"/>
                </a:moveTo>
                <a:lnTo>
                  <a:pt x="3020324" y="0"/>
                </a:lnTo>
                <a:lnTo>
                  <a:pt x="3020324" y="2941041"/>
                </a:lnTo>
                <a:lnTo>
                  <a:pt x="0" y="2941041"/>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11107586" y="622709"/>
            <a:ext cx="3445798" cy="1816875"/>
          </a:xfrm>
          <a:custGeom>
            <a:avLst/>
            <a:gdLst/>
            <a:ahLst/>
            <a:cxnLst/>
            <a:rect l="l" t="t" r="r" b="b"/>
            <a:pathLst>
              <a:path w="3445798" h="1816875">
                <a:moveTo>
                  <a:pt x="0" y="0"/>
                </a:moveTo>
                <a:lnTo>
                  <a:pt x="3445798" y="0"/>
                </a:lnTo>
                <a:lnTo>
                  <a:pt x="3445798" y="1816875"/>
                </a:lnTo>
                <a:lnTo>
                  <a:pt x="0" y="1816875"/>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565009" y="3363145"/>
            <a:ext cx="16142684" cy="6038474"/>
          </a:xfrm>
          <a:prstGeom prst="rect">
            <a:avLst/>
          </a:prstGeom>
        </p:spPr>
        <p:txBody>
          <a:bodyPr lIns="0" tIns="0" rIns="0" bIns="0" rtlCol="0" anchor="t">
            <a:spAutoFit/>
          </a:bodyPr>
          <a:lstStyle/>
          <a:p>
            <a:pPr marL="813906" lvl="1" indent="-406953" algn="just">
              <a:lnSpc>
                <a:spcPts val="5277"/>
              </a:lnSpc>
              <a:buAutoNum type="arabicPeriod"/>
            </a:pPr>
            <a:r>
              <a:rPr lang="en-US" sz="3769" b="1" spc="150">
                <a:solidFill>
                  <a:srgbClr val="FFFFFF"/>
                </a:solidFill>
                <a:latin typeface="Sauna Pro 3 Bold"/>
                <a:ea typeface="Sauna Pro 3 Bold"/>
                <a:cs typeface="Sauna Pro 3 Bold"/>
                <a:sym typeface="Sauna Pro 3 Bold"/>
              </a:rPr>
              <a:t>What does Ava tell Noah’s parents?</a:t>
            </a:r>
          </a:p>
          <a:p>
            <a:pPr marL="813906" lvl="1" indent="-406953" algn="just">
              <a:lnSpc>
                <a:spcPts val="5277"/>
              </a:lnSpc>
              <a:buAutoNum type="arabicPeriod"/>
            </a:pPr>
            <a:r>
              <a:rPr lang="en-US" sz="3769" b="1" spc="150">
                <a:solidFill>
                  <a:srgbClr val="FFFFFF"/>
                </a:solidFill>
                <a:latin typeface="Sauna Pro 3 Bold"/>
                <a:ea typeface="Sauna Pro 3 Bold"/>
                <a:cs typeface="Sauna Pro 3 Bold"/>
                <a:sym typeface="Sauna Pro 3 Bold"/>
              </a:rPr>
              <a:t> How do you think his parents feel when they hear Ava’s words?</a:t>
            </a:r>
          </a:p>
          <a:p>
            <a:pPr marL="813906" lvl="1" indent="-406953" algn="just">
              <a:lnSpc>
                <a:spcPts val="5277"/>
              </a:lnSpc>
              <a:buAutoNum type="arabicPeriod"/>
            </a:pPr>
            <a:r>
              <a:rPr lang="en-US" sz="3769" b="1" spc="150">
                <a:solidFill>
                  <a:srgbClr val="FFFFFF"/>
                </a:solidFill>
                <a:latin typeface="Sauna Pro 3 Bold"/>
                <a:ea typeface="Sauna Pro 3 Bold"/>
                <a:cs typeface="Sauna Pro 3 Bold"/>
                <a:sym typeface="Sauna Pro 3 Bold"/>
              </a:rPr>
              <a:t> What is Ava afraid of in this film?</a:t>
            </a:r>
          </a:p>
          <a:p>
            <a:pPr marL="835496" lvl="1" indent="-417748" algn="just">
              <a:lnSpc>
                <a:spcPts val="5417"/>
              </a:lnSpc>
              <a:buAutoNum type="arabicPeriod"/>
            </a:pPr>
            <a:r>
              <a:rPr lang="en-US" sz="3869" b="1" spc="154">
                <a:solidFill>
                  <a:srgbClr val="FFFFFF"/>
                </a:solidFill>
                <a:latin typeface="Sauna Pro 3 Bold"/>
                <a:ea typeface="Sauna Pro 3 Bold"/>
                <a:cs typeface="Sauna Pro 3 Bold"/>
                <a:sym typeface="Sauna Pro 3 Bold"/>
              </a:rPr>
              <a:t> Noah is angry at Ava and says: </a:t>
            </a:r>
            <a:r>
              <a:rPr lang="en-US" sz="3869" b="1" spc="154">
                <a:solidFill>
                  <a:srgbClr val="000000"/>
                </a:solidFill>
                <a:latin typeface="Sauna Pro 3 Bold"/>
                <a:ea typeface="Sauna Pro 3 Bold"/>
                <a:cs typeface="Sauna Pro 3 Bold"/>
                <a:sym typeface="Sauna Pro 3 Bold"/>
              </a:rPr>
              <a:t>“She doesn’t even stand up for me! She has left me to deal with this by myself.”</a:t>
            </a:r>
            <a:r>
              <a:rPr lang="en-US" sz="3869" b="1" spc="154">
                <a:solidFill>
                  <a:srgbClr val="FFFFFF"/>
                </a:solidFill>
                <a:latin typeface="Sauna Pro 3 Bold"/>
                <a:ea typeface="Sauna Pro 3 Bold"/>
                <a:cs typeface="Sauna Pro 3 Bold"/>
                <a:sym typeface="Sauna Pro 3 Bold"/>
              </a:rPr>
              <a:t> Is Noah correct? Why / Why not?</a:t>
            </a:r>
          </a:p>
          <a:p>
            <a:pPr marL="813906" lvl="1" indent="-406953" algn="just">
              <a:lnSpc>
                <a:spcPts val="5277"/>
              </a:lnSpc>
              <a:spcBef>
                <a:spcPct val="0"/>
              </a:spcBef>
              <a:buAutoNum type="arabicPeriod"/>
            </a:pPr>
            <a:r>
              <a:rPr lang="en-US" sz="3769" b="1" spc="150">
                <a:solidFill>
                  <a:srgbClr val="FFFFFF"/>
                </a:solidFill>
                <a:latin typeface="Sauna Pro 3 Bold"/>
                <a:ea typeface="Sauna Pro 3 Bold"/>
                <a:cs typeface="Sauna Pro 3 Bold"/>
                <a:sym typeface="Sauna Pro 3 Bold"/>
              </a:rPr>
              <a:t>Why is it important for the teacher to speak with everyone?</a:t>
            </a:r>
          </a:p>
          <a:p>
            <a:pPr marL="813906" lvl="1" indent="-406953" algn="just">
              <a:lnSpc>
                <a:spcPts val="5277"/>
              </a:lnSpc>
              <a:spcBef>
                <a:spcPct val="0"/>
              </a:spcBef>
              <a:buAutoNum type="arabicPeriod"/>
            </a:pPr>
            <a:r>
              <a:rPr lang="en-US" sz="3769" b="1" spc="150">
                <a:solidFill>
                  <a:srgbClr val="FFFFFF"/>
                </a:solidFill>
                <a:latin typeface="Sauna Pro 3 Bold"/>
                <a:ea typeface="Sauna Pro 3 Bold"/>
                <a:cs typeface="Sauna Pro 3 Bold"/>
                <a:sym typeface="Sauna Pro 3 Bold"/>
              </a:rPr>
              <a:t>How do you think Noah feels after the teacher finds out the truth?</a:t>
            </a:r>
          </a:p>
          <a:p>
            <a:pPr marL="813906" lvl="1" indent="-406953" algn="just">
              <a:lnSpc>
                <a:spcPts val="5277"/>
              </a:lnSpc>
              <a:spcBef>
                <a:spcPct val="0"/>
              </a:spcBef>
              <a:buAutoNum type="arabicPeriod"/>
            </a:pPr>
            <a:r>
              <a:rPr lang="en-US" sz="3769" b="1" spc="150">
                <a:solidFill>
                  <a:srgbClr val="FFFFFF"/>
                </a:solidFill>
                <a:latin typeface="Sauna Pro 3 Bold"/>
                <a:ea typeface="Sauna Pro 3 Bold"/>
                <a:cs typeface="Sauna Pro 3 Bold"/>
                <a:sym typeface="Sauna Pro 3 Bold"/>
              </a:rPr>
              <a:t>What do you predict the future holds? What could happen next?</a:t>
            </a:r>
          </a:p>
        </p:txBody>
      </p:sp>
      <p:sp>
        <p:nvSpPr>
          <p:cNvPr id="4" name="Freeform 4"/>
          <p:cNvSpPr/>
          <p:nvPr/>
        </p:nvSpPr>
        <p:spPr>
          <a:xfrm>
            <a:off x="16707693" y="8715276"/>
            <a:ext cx="1410622" cy="1571724"/>
          </a:xfrm>
          <a:custGeom>
            <a:avLst/>
            <a:gdLst/>
            <a:ahLst/>
            <a:cxnLst/>
            <a:rect l="l" t="t" r="r" b="b"/>
            <a:pathLst>
              <a:path w="1410622" h="1571724">
                <a:moveTo>
                  <a:pt x="0" y="0"/>
                </a:moveTo>
                <a:lnTo>
                  <a:pt x="1410622" y="0"/>
                </a:lnTo>
                <a:lnTo>
                  <a:pt x="1410622" y="1571724"/>
                </a:lnTo>
                <a:lnTo>
                  <a:pt x="0" y="1571724"/>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TextBox 5"/>
          <p:cNvSpPr txBox="1"/>
          <p:nvPr/>
        </p:nvSpPr>
        <p:spPr>
          <a:xfrm>
            <a:off x="6541575" y="895350"/>
            <a:ext cx="3975951" cy="1251582"/>
          </a:xfrm>
          <a:prstGeom prst="rect">
            <a:avLst/>
          </a:prstGeom>
        </p:spPr>
        <p:txBody>
          <a:bodyPr lIns="0" tIns="0" rIns="0" bIns="0" rtlCol="0" anchor="t">
            <a:spAutoFit/>
          </a:bodyPr>
          <a:lstStyle/>
          <a:p>
            <a:pPr algn="ctr">
              <a:lnSpc>
                <a:spcPts val="10289"/>
              </a:lnSpc>
            </a:pPr>
            <a:r>
              <a:rPr lang="en-US" sz="7349">
                <a:solidFill>
                  <a:srgbClr val="000000"/>
                </a:solidFill>
                <a:latin typeface="Sauna Pro 2"/>
                <a:ea typeface="Sauna Pro 2"/>
                <a:cs typeface="Sauna Pro 2"/>
                <a:sym typeface="Sauna Pro 2"/>
              </a:rPr>
              <a:t>Film 5</a:t>
            </a:r>
          </a:p>
        </p:txBody>
      </p:sp>
      <p:sp>
        <p:nvSpPr>
          <p:cNvPr id="6" name="Freeform 6"/>
          <p:cNvSpPr/>
          <p:nvPr/>
        </p:nvSpPr>
        <p:spPr>
          <a:xfrm>
            <a:off x="2505718" y="516464"/>
            <a:ext cx="3445798" cy="1816875"/>
          </a:xfrm>
          <a:custGeom>
            <a:avLst/>
            <a:gdLst/>
            <a:ahLst/>
            <a:cxnLst/>
            <a:rect l="l" t="t" r="r" b="b"/>
            <a:pathLst>
              <a:path w="3445798" h="1816875">
                <a:moveTo>
                  <a:pt x="0" y="0"/>
                </a:moveTo>
                <a:lnTo>
                  <a:pt x="3445798" y="0"/>
                </a:lnTo>
                <a:lnTo>
                  <a:pt x="3445798" y="1816876"/>
                </a:lnTo>
                <a:lnTo>
                  <a:pt x="0" y="181687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3543601" y="1028700"/>
            <a:ext cx="11905389" cy="1636060"/>
          </a:xfrm>
          <a:custGeom>
            <a:avLst/>
            <a:gdLst/>
            <a:ahLst/>
            <a:cxnLst/>
            <a:rect l="l" t="t" r="r" b="b"/>
            <a:pathLst>
              <a:path w="11905389" h="1636060">
                <a:moveTo>
                  <a:pt x="0" y="0"/>
                </a:moveTo>
                <a:lnTo>
                  <a:pt x="11905389" y="0"/>
                </a:lnTo>
                <a:lnTo>
                  <a:pt x="11905389" y="1636060"/>
                </a:lnTo>
                <a:lnTo>
                  <a:pt x="0" y="1636060"/>
                </a:lnTo>
                <a:lnTo>
                  <a:pt x="0" y="0"/>
                </a:lnTo>
                <a:close/>
              </a:path>
            </a:pathLst>
          </a:custGeom>
          <a:blipFill>
            <a:blip r:embed="rId2"/>
            <a:stretch>
              <a:fillRect b="-403013"/>
            </a:stretch>
          </a:blipFill>
        </p:spPr>
      </p:sp>
      <p:sp>
        <p:nvSpPr>
          <p:cNvPr id="3" name="TextBox 3"/>
          <p:cNvSpPr txBox="1"/>
          <p:nvPr/>
        </p:nvSpPr>
        <p:spPr>
          <a:xfrm>
            <a:off x="1860416" y="3143500"/>
            <a:ext cx="14855713" cy="2698927"/>
          </a:xfrm>
          <a:prstGeom prst="rect">
            <a:avLst/>
          </a:prstGeom>
        </p:spPr>
        <p:txBody>
          <a:bodyPr lIns="0" tIns="0" rIns="0" bIns="0" rtlCol="0" anchor="t">
            <a:spAutoFit/>
          </a:bodyPr>
          <a:lstStyle/>
          <a:p>
            <a:pPr algn="ctr">
              <a:lnSpc>
                <a:spcPts val="7171"/>
              </a:lnSpc>
            </a:pPr>
            <a:r>
              <a:rPr lang="en-US" sz="5122" b="1" spc="204">
                <a:solidFill>
                  <a:srgbClr val="000000"/>
                </a:solidFill>
                <a:latin typeface="Sauna Pro 3 Bold"/>
                <a:ea typeface="Sauna Pro 3 Bold"/>
                <a:cs typeface="Sauna Pro 3 Bold"/>
                <a:sym typeface="Sauna Pro 3 Bold"/>
              </a:rPr>
              <a:t>Explore what Noah says in more detail</a:t>
            </a:r>
          </a:p>
          <a:p>
            <a:pPr algn="ctr">
              <a:lnSpc>
                <a:spcPts val="7171"/>
              </a:lnSpc>
            </a:pPr>
            <a:endParaRPr lang="en-US" sz="5122" b="1" spc="204">
              <a:solidFill>
                <a:srgbClr val="000000"/>
              </a:solidFill>
              <a:latin typeface="Sauna Pro 3 Bold"/>
              <a:ea typeface="Sauna Pro 3 Bold"/>
              <a:cs typeface="Sauna Pro 3 Bold"/>
              <a:sym typeface="Sauna Pro 3 Bold"/>
            </a:endParaRPr>
          </a:p>
          <a:p>
            <a:pPr algn="ctr">
              <a:lnSpc>
                <a:spcPts val="7171"/>
              </a:lnSpc>
              <a:spcBef>
                <a:spcPct val="0"/>
              </a:spcBef>
            </a:pPr>
            <a:endParaRPr lang="en-US" sz="5122" b="1" spc="204">
              <a:solidFill>
                <a:srgbClr val="000000"/>
              </a:solidFill>
              <a:latin typeface="Sauna Pro 3 Bold"/>
              <a:ea typeface="Sauna Pro 3 Bold"/>
              <a:cs typeface="Sauna Pro 3 Bold"/>
              <a:sym typeface="Sauna Pro 3 Bold"/>
            </a:endParaRPr>
          </a:p>
        </p:txBody>
      </p:sp>
      <p:sp>
        <p:nvSpPr>
          <p:cNvPr id="4" name="Freeform 4"/>
          <p:cNvSpPr/>
          <p:nvPr/>
        </p:nvSpPr>
        <p:spPr>
          <a:xfrm>
            <a:off x="1028700" y="4339242"/>
            <a:ext cx="7315200" cy="2029968"/>
          </a:xfrm>
          <a:custGeom>
            <a:avLst/>
            <a:gdLst/>
            <a:ahLst/>
            <a:cxnLst/>
            <a:rect l="l" t="t" r="r" b="b"/>
            <a:pathLst>
              <a:path w="7315200" h="2029968">
                <a:moveTo>
                  <a:pt x="0" y="0"/>
                </a:moveTo>
                <a:lnTo>
                  <a:pt x="7315200" y="0"/>
                </a:lnTo>
                <a:lnTo>
                  <a:pt x="7315200" y="2029968"/>
                </a:lnTo>
                <a:lnTo>
                  <a:pt x="0" y="2029968"/>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5" name="Freeform 5"/>
          <p:cNvSpPr/>
          <p:nvPr/>
        </p:nvSpPr>
        <p:spPr>
          <a:xfrm>
            <a:off x="9944100" y="4339242"/>
            <a:ext cx="7315200" cy="2029968"/>
          </a:xfrm>
          <a:custGeom>
            <a:avLst/>
            <a:gdLst/>
            <a:ahLst/>
            <a:cxnLst/>
            <a:rect l="l" t="t" r="r" b="b"/>
            <a:pathLst>
              <a:path w="7315200" h="2029968">
                <a:moveTo>
                  <a:pt x="0" y="0"/>
                </a:moveTo>
                <a:lnTo>
                  <a:pt x="7315200" y="0"/>
                </a:lnTo>
                <a:lnTo>
                  <a:pt x="7315200" y="2029968"/>
                </a:lnTo>
                <a:lnTo>
                  <a:pt x="0" y="2029968"/>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6" name="Freeform 6"/>
          <p:cNvSpPr/>
          <p:nvPr/>
        </p:nvSpPr>
        <p:spPr>
          <a:xfrm>
            <a:off x="4914789" y="6959760"/>
            <a:ext cx="8458422" cy="2347212"/>
          </a:xfrm>
          <a:custGeom>
            <a:avLst/>
            <a:gdLst/>
            <a:ahLst/>
            <a:cxnLst/>
            <a:rect l="l" t="t" r="r" b="b"/>
            <a:pathLst>
              <a:path w="8458422" h="2347212">
                <a:moveTo>
                  <a:pt x="0" y="0"/>
                </a:moveTo>
                <a:lnTo>
                  <a:pt x="8458422" y="0"/>
                </a:lnTo>
                <a:lnTo>
                  <a:pt x="8458422" y="2347212"/>
                </a:lnTo>
                <a:lnTo>
                  <a:pt x="0" y="2347212"/>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7" name="Freeform 7"/>
          <p:cNvSpPr/>
          <p:nvPr/>
        </p:nvSpPr>
        <p:spPr>
          <a:xfrm>
            <a:off x="15295556" y="8643277"/>
            <a:ext cx="2597876" cy="1354143"/>
          </a:xfrm>
          <a:custGeom>
            <a:avLst/>
            <a:gdLst/>
            <a:ahLst/>
            <a:cxnLst/>
            <a:rect l="l" t="t" r="r" b="b"/>
            <a:pathLst>
              <a:path w="2597876" h="1354143">
                <a:moveTo>
                  <a:pt x="0" y="0"/>
                </a:moveTo>
                <a:lnTo>
                  <a:pt x="2597876" y="0"/>
                </a:lnTo>
                <a:lnTo>
                  <a:pt x="2597876" y="1354143"/>
                </a:lnTo>
                <a:lnTo>
                  <a:pt x="0" y="1354143"/>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8" name="Freeform 8"/>
          <p:cNvSpPr/>
          <p:nvPr/>
        </p:nvSpPr>
        <p:spPr>
          <a:xfrm>
            <a:off x="-190002" y="0"/>
            <a:ext cx="4151122" cy="4114800"/>
          </a:xfrm>
          <a:custGeom>
            <a:avLst/>
            <a:gdLst/>
            <a:ahLst/>
            <a:cxnLst/>
            <a:rect l="l" t="t" r="r" b="b"/>
            <a:pathLst>
              <a:path w="4151122" h="4114800">
                <a:moveTo>
                  <a:pt x="0" y="0"/>
                </a:moveTo>
                <a:lnTo>
                  <a:pt x="4151123" y="0"/>
                </a:lnTo>
                <a:lnTo>
                  <a:pt x="4151123" y="4114800"/>
                </a:lnTo>
                <a:lnTo>
                  <a:pt x="0" y="4114800"/>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9" name="Freeform 9"/>
          <p:cNvSpPr/>
          <p:nvPr/>
        </p:nvSpPr>
        <p:spPr>
          <a:xfrm>
            <a:off x="317805" y="8978926"/>
            <a:ext cx="1778915" cy="1027324"/>
          </a:xfrm>
          <a:custGeom>
            <a:avLst/>
            <a:gdLst/>
            <a:ahLst/>
            <a:cxnLst/>
            <a:rect l="l" t="t" r="r" b="b"/>
            <a:pathLst>
              <a:path w="1778915" h="1027324">
                <a:moveTo>
                  <a:pt x="0" y="0"/>
                </a:moveTo>
                <a:lnTo>
                  <a:pt x="1778915" y="0"/>
                </a:lnTo>
                <a:lnTo>
                  <a:pt x="1778915" y="1027324"/>
                </a:lnTo>
                <a:lnTo>
                  <a:pt x="0" y="1027324"/>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10" name="Freeform 10"/>
          <p:cNvSpPr/>
          <p:nvPr/>
        </p:nvSpPr>
        <p:spPr>
          <a:xfrm>
            <a:off x="2405684" y="9067226"/>
            <a:ext cx="718862" cy="850724"/>
          </a:xfrm>
          <a:custGeom>
            <a:avLst/>
            <a:gdLst/>
            <a:ahLst/>
            <a:cxnLst/>
            <a:rect l="l" t="t" r="r" b="b"/>
            <a:pathLst>
              <a:path w="718862" h="850724">
                <a:moveTo>
                  <a:pt x="0" y="0"/>
                </a:moveTo>
                <a:lnTo>
                  <a:pt x="718862" y="0"/>
                </a:lnTo>
                <a:lnTo>
                  <a:pt x="718862" y="850724"/>
                </a:lnTo>
                <a:lnTo>
                  <a:pt x="0" y="850724"/>
                </a:lnTo>
                <a:lnTo>
                  <a:pt x="0" y="0"/>
                </a:lnTo>
                <a:close/>
              </a:path>
            </a:pathLst>
          </a:custGeom>
          <a:blipFill>
            <a:blip r:embed="rId11">
              <a:extLst>
                <a:ext uri="{96DAC541-7B7A-43D3-8B79-37D633B846F1}">
                  <asvg:svgBlip xmlns:asvg="http://schemas.microsoft.com/office/drawing/2016/SVG/main" xmlns="" r:embed="rId12"/>
                </a:ext>
              </a:extLst>
            </a:blip>
            <a:stretch>
              <a:fillRect/>
            </a:stretch>
          </a:blipFill>
        </p:spPr>
      </p:sp>
      <p:sp>
        <p:nvSpPr>
          <p:cNvPr id="11" name="Freeform 11"/>
          <p:cNvSpPr/>
          <p:nvPr/>
        </p:nvSpPr>
        <p:spPr>
          <a:xfrm>
            <a:off x="3176213" y="9076743"/>
            <a:ext cx="784907" cy="831690"/>
          </a:xfrm>
          <a:custGeom>
            <a:avLst/>
            <a:gdLst/>
            <a:ahLst/>
            <a:cxnLst/>
            <a:rect l="l" t="t" r="r" b="b"/>
            <a:pathLst>
              <a:path w="784907" h="831690">
                <a:moveTo>
                  <a:pt x="0" y="0"/>
                </a:moveTo>
                <a:lnTo>
                  <a:pt x="784908" y="0"/>
                </a:lnTo>
                <a:lnTo>
                  <a:pt x="784908" y="831690"/>
                </a:lnTo>
                <a:lnTo>
                  <a:pt x="0" y="831690"/>
                </a:lnTo>
                <a:lnTo>
                  <a:pt x="0" y="0"/>
                </a:lnTo>
                <a:close/>
              </a:path>
            </a:pathLst>
          </a:custGeom>
          <a:blipFill>
            <a:blip r:embed="rId13">
              <a:extLst>
                <a:ext uri="{96DAC541-7B7A-43D3-8B79-37D633B846F1}">
                  <asvg:svgBlip xmlns:asvg="http://schemas.microsoft.com/office/drawing/2016/SVG/main" xmlns="" r:embed="rId14"/>
                </a:ext>
              </a:extLst>
            </a:blip>
            <a:stretch>
              <a:fillRect/>
            </a:stretch>
          </a:blipFill>
        </p:spPr>
      </p:sp>
      <p:sp>
        <p:nvSpPr>
          <p:cNvPr id="12" name="TextBox 12"/>
          <p:cNvSpPr txBox="1"/>
          <p:nvPr/>
        </p:nvSpPr>
        <p:spPr>
          <a:xfrm>
            <a:off x="4401111" y="155575"/>
            <a:ext cx="9774323" cy="873189"/>
          </a:xfrm>
          <a:prstGeom prst="rect">
            <a:avLst/>
          </a:prstGeom>
        </p:spPr>
        <p:txBody>
          <a:bodyPr lIns="0" tIns="0" rIns="0" bIns="0" rtlCol="0" anchor="t">
            <a:spAutoFit/>
          </a:bodyPr>
          <a:lstStyle/>
          <a:p>
            <a:pPr algn="ctr">
              <a:lnSpc>
                <a:spcPts val="7000"/>
              </a:lnSpc>
              <a:spcBef>
                <a:spcPct val="0"/>
              </a:spcBef>
            </a:pPr>
            <a:r>
              <a:rPr lang="en-US" sz="5000" b="1" spc="200">
                <a:solidFill>
                  <a:srgbClr val="FFFFFF"/>
                </a:solidFill>
                <a:latin typeface="Sauna Pro 3 Bold"/>
                <a:ea typeface="Sauna Pro 3 Bold"/>
                <a:cs typeface="Sauna Pro 3 Bold"/>
                <a:sym typeface="Sauna Pro 3 Bold"/>
              </a:rPr>
              <a:t>Script under the spotlight</a:t>
            </a:r>
          </a:p>
        </p:txBody>
      </p:sp>
      <p:sp>
        <p:nvSpPr>
          <p:cNvPr id="13" name="TextBox 13"/>
          <p:cNvSpPr txBox="1"/>
          <p:nvPr/>
        </p:nvSpPr>
        <p:spPr>
          <a:xfrm>
            <a:off x="2301513" y="5105029"/>
            <a:ext cx="5637263" cy="546019"/>
          </a:xfrm>
          <a:prstGeom prst="rect">
            <a:avLst/>
          </a:prstGeom>
        </p:spPr>
        <p:txBody>
          <a:bodyPr lIns="0" tIns="0" rIns="0" bIns="0" rtlCol="0" anchor="t">
            <a:spAutoFit/>
          </a:bodyPr>
          <a:lstStyle/>
          <a:p>
            <a:pPr algn="ctr">
              <a:lnSpc>
                <a:spcPts val="4056"/>
              </a:lnSpc>
            </a:pPr>
            <a:r>
              <a:rPr lang="en-US" sz="3900" b="1" spc="156">
                <a:solidFill>
                  <a:srgbClr val="000000"/>
                </a:solidFill>
                <a:latin typeface="Sauna Pro 3 Bold"/>
                <a:ea typeface="Sauna Pro 3 Bold"/>
                <a:cs typeface="Sauna Pro 3 Bold"/>
                <a:sym typeface="Sauna Pro 3 Bold"/>
              </a:rPr>
              <a:t>How is he truly feeling?</a:t>
            </a:r>
          </a:p>
        </p:txBody>
      </p:sp>
      <p:sp>
        <p:nvSpPr>
          <p:cNvPr id="14" name="TextBox 14"/>
          <p:cNvSpPr txBox="1"/>
          <p:nvPr/>
        </p:nvSpPr>
        <p:spPr>
          <a:xfrm>
            <a:off x="11242046" y="4904277"/>
            <a:ext cx="5337495" cy="976099"/>
          </a:xfrm>
          <a:prstGeom prst="rect">
            <a:avLst/>
          </a:prstGeom>
        </p:spPr>
        <p:txBody>
          <a:bodyPr lIns="0" tIns="0" rIns="0" bIns="0" rtlCol="0" anchor="t">
            <a:spAutoFit/>
          </a:bodyPr>
          <a:lstStyle/>
          <a:p>
            <a:pPr algn="ctr">
              <a:lnSpc>
                <a:spcPts val="3744"/>
              </a:lnSpc>
            </a:pPr>
            <a:r>
              <a:rPr lang="en-US" sz="3900" b="1" spc="156">
                <a:solidFill>
                  <a:srgbClr val="000000"/>
                </a:solidFill>
                <a:latin typeface="Sauna Pro 3 Bold"/>
                <a:ea typeface="Sauna Pro 3 Bold"/>
                <a:cs typeface="Sauna Pro 3 Bold"/>
                <a:sym typeface="Sauna Pro 3 Bold"/>
              </a:rPr>
              <a:t>What are his inner emotions?</a:t>
            </a:r>
          </a:p>
        </p:txBody>
      </p:sp>
      <p:sp>
        <p:nvSpPr>
          <p:cNvPr id="15" name="TextBox 15"/>
          <p:cNvSpPr txBox="1"/>
          <p:nvPr/>
        </p:nvSpPr>
        <p:spPr>
          <a:xfrm>
            <a:off x="6507765" y="7540357"/>
            <a:ext cx="5977061" cy="1176493"/>
          </a:xfrm>
          <a:prstGeom prst="rect">
            <a:avLst/>
          </a:prstGeom>
        </p:spPr>
        <p:txBody>
          <a:bodyPr lIns="0" tIns="0" rIns="0" bIns="0" rtlCol="0" anchor="t">
            <a:spAutoFit/>
          </a:bodyPr>
          <a:lstStyle/>
          <a:p>
            <a:pPr algn="ctr">
              <a:lnSpc>
                <a:spcPts val="4641"/>
              </a:lnSpc>
            </a:pPr>
            <a:r>
              <a:rPr lang="en-US" sz="3900" b="1" spc="156">
                <a:solidFill>
                  <a:srgbClr val="000000"/>
                </a:solidFill>
                <a:latin typeface="Sauna Pro 3 Bold"/>
                <a:ea typeface="Sauna Pro 3 Bold"/>
                <a:cs typeface="Sauna Pro 3 Bold"/>
                <a:sym typeface="Sauna Pro 3 Bold"/>
              </a:rPr>
              <a:t>How is bullying behaviour impacting on his life?</a:t>
            </a:r>
          </a:p>
        </p:txBody>
      </p:sp>
      <p:sp>
        <p:nvSpPr>
          <p:cNvPr id="16" name="TextBox 16"/>
          <p:cNvSpPr txBox="1"/>
          <p:nvPr/>
        </p:nvSpPr>
        <p:spPr>
          <a:xfrm rot="-2773881">
            <a:off x="-639403" y="973918"/>
            <a:ext cx="4144566" cy="715009"/>
          </a:xfrm>
          <a:prstGeom prst="rect">
            <a:avLst/>
          </a:prstGeom>
        </p:spPr>
        <p:txBody>
          <a:bodyPr lIns="0" tIns="0" rIns="0" bIns="0" rtlCol="0" anchor="t">
            <a:spAutoFit/>
          </a:bodyPr>
          <a:lstStyle/>
          <a:p>
            <a:pPr algn="ctr">
              <a:lnSpc>
                <a:spcPts val="5740"/>
              </a:lnSpc>
              <a:spcBef>
                <a:spcPct val="0"/>
              </a:spcBef>
            </a:pPr>
            <a:r>
              <a:rPr lang="en-US" sz="4100" b="1" spc="164">
                <a:solidFill>
                  <a:srgbClr val="000000"/>
                </a:solidFill>
                <a:latin typeface="Sauna Pro 3 Bold"/>
                <a:ea typeface="Sauna Pro 3 Bold"/>
                <a:cs typeface="Sauna Pro 3 Bold"/>
                <a:sym typeface="Sauna Pro 3 Bold"/>
              </a:rPr>
              <a:t>Analysis task</a:t>
            </a: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3191306" y="1028700"/>
            <a:ext cx="11905389" cy="1307251"/>
          </a:xfrm>
          <a:custGeom>
            <a:avLst/>
            <a:gdLst/>
            <a:ahLst/>
            <a:cxnLst/>
            <a:rect l="l" t="t" r="r" b="b"/>
            <a:pathLst>
              <a:path w="11905389" h="1307251">
                <a:moveTo>
                  <a:pt x="0" y="0"/>
                </a:moveTo>
                <a:lnTo>
                  <a:pt x="11905388" y="0"/>
                </a:lnTo>
                <a:lnTo>
                  <a:pt x="11905388" y="1307251"/>
                </a:lnTo>
                <a:lnTo>
                  <a:pt x="0" y="1307251"/>
                </a:lnTo>
                <a:lnTo>
                  <a:pt x="0" y="0"/>
                </a:lnTo>
                <a:close/>
              </a:path>
            </a:pathLst>
          </a:custGeom>
          <a:blipFill>
            <a:blip r:embed="rId2"/>
            <a:stretch>
              <a:fillRect b="-529534"/>
            </a:stretch>
          </a:blipFill>
        </p:spPr>
      </p:sp>
      <p:sp>
        <p:nvSpPr>
          <p:cNvPr id="3" name="Freeform 3"/>
          <p:cNvSpPr/>
          <p:nvPr/>
        </p:nvSpPr>
        <p:spPr>
          <a:xfrm>
            <a:off x="4256838" y="2582733"/>
            <a:ext cx="8326181" cy="2313984"/>
          </a:xfrm>
          <a:custGeom>
            <a:avLst/>
            <a:gdLst/>
            <a:ahLst/>
            <a:cxnLst/>
            <a:rect l="l" t="t" r="r" b="b"/>
            <a:pathLst>
              <a:path w="8326181" h="2313984">
                <a:moveTo>
                  <a:pt x="0" y="0"/>
                </a:moveTo>
                <a:lnTo>
                  <a:pt x="8326181" y="0"/>
                </a:lnTo>
                <a:lnTo>
                  <a:pt x="8326181" y="2313985"/>
                </a:lnTo>
                <a:lnTo>
                  <a:pt x="0" y="2313985"/>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16175015" y="6632470"/>
            <a:ext cx="1675325" cy="1627159"/>
          </a:xfrm>
          <a:custGeom>
            <a:avLst/>
            <a:gdLst/>
            <a:ahLst/>
            <a:cxnLst/>
            <a:rect l="l" t="t" r="r" b="b"/>
            <a:pathLst>
              <a:path w="1675325" h="1627159">
                <a:moveTo>
                  <a:pt x="0" y="0"/>
                </a:moveTo>
                <a:lnTo>
                  <a:pt x="1675325" y="0"/>
                </a:lnTo>
                <a:lnTo>
                  <a:pt x="1675325" y="1627159"/>
                </a:lnTo>
                <a:lnTo>
                  <a:pt x="0" y="1627159"/>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5" name="TextBox 5"/>
          <p:cNvSpPr txBox="1"/>
          <p:nvPr/>
        </p:nvSpPr>
        <p:spPr>
          <a:xfrm>
            <a:off x="833435" y="5114925"/>
            <a:ext cx="14933912" cy="4172162"/>
          </a:xfrm>
          <a:prstGeom prst="rect">
            <a:avLst/>
          </a:prstGeom>
        </p:spPr>
        <p:txBody>
          <a:bodyPr lIns="0" tIns="0" rIns="0" bIns="0" rtlCol="0" anchor="t">
            <a:spAutoFit/>
          </a:bodyPr>
          <a:lstStyle/>
          <a:p>
            <a:pPr algn="l">
              <a:lnSpc>
                <a:spcPts val="6400"/>
              </a:lnSpc>
            </a:pPr>
            <a:r>
              <a:rPr lang="en-US" sz="5334" b="1" spc="213">
                <a:solidFill>
                  <a:srgbClr val="FFFFFF"/>
                </a:solidFill>
                <a:latin typeface="Sauna Pro 3 Bold"/>
                <a:ea typeface="Sauna Pro 3 Bold"/>
                <a:cs typeface="Sauna Pro 3 Bold"/>
                <a:sym typeface="Sauna Pro 3 Bold"/>
              </a:rPr>
              <a:t>Noah:</a:t>
            </a:r>
          </a:p>
          <a:p>
            <a:pPr algn="l">
              <a:lnSpc>
                <a:spcPts val="5320"/>
              </a:lnSpc>
            </a:pPr>
            <a:r>
              <a:rPr lang="en-US" sz="4434" spc="177">
                <a:solidFill>
                  <a:srgbClr val="000000"/>
                </a:solidFill>
                <a:latin typeface="Sauna Pro 1"/>
                <a:ea typeface="Sauna Pro 1"/>
                <a:cs typeface="Sauna Pro 1"/>
                <a:sym typeface="Sauna Pro 1"/>
              </a:rPr>
              <a:t>“It wasn’t forever? I thought it was, but things got better...I was angry...at Grace obviously but also at Ava and Mum and Dad for trying to get involved, but it took everyone to fix this. I’m glad they were there for me. It’s great to have my life back.”</a:t>
            </a:r>
          </a:p>
        </p:txBody>
      </p:sp>
      <p:sp>
        <p:nvSpPr>
          <p:cNvPr id="6" name="TextBox 6"/>
          <p:cNvSpPr txBox="1"/>
          <p:nvPr/>
        </p:nvSpPr>
        <p:spPr>
          <a:xfrm>
            <a:off x="4256838" y="155575"/>
            <a:ext cx="9774323" cy="873189"/>
          </a:xfrm>
          <a:prstGeom prst="rect">
            <a:avLst/>
          </a:prstGeom>
        </p:spPr>
        <p:txBody>
          <a:bodyPr lIns="0" tIns="0" rIns="0" bIns="0" rtlCol="0" anchor="t">
            <a:spAutoFit/>
          </a:bodyPr>
          <a:lstStyle/>
          <a:p>
            <a:pPr algn="ctr">
              <a:lnSpc>
                <a:spcPts val="7000"/>
              </a:lnSpc>
              <a:spcBef>
                <a:spcPct val="0"/>
              </a:spcBef>
            </a:pPr>
            <a:r>
              <a:rPr lang="en-US" sz="5000" b="1" spc="200">
                <a:solidFill>
                  <a:srgbClr val="FFFFFF"/>
                </a:solidFill>
                <a:latin typeface="Sauna Pro 3 Bold"/>
                <a:ea typeface="Sauna Pro 3 Bold"/>
                <a:cs typeface="Sauna Pro 3 Bold"/>
                <a:sym typeface="Sauna Pro 3 Bold"/>
              </a:rPr>
              <a:t>Script under the spotlight</a:t>
            </a:r>
          </a:p>
        </p:txBody>
      </p:sp>
      <p:sp>
        <p:nvSpPr>
          <p:cNvPr id="7" name="TextBox 7"/>
          <p:cNvSpPr txBox="1"/>
          <p:nvPr/>
        </p:nvSpPr>
        <p:spPr>
          <a:xfrm>
            <a:off x="5744605" y="2947277"/>
            <a:ext cx="6192805" cy="1489754"/>
          </a:xfrm>
          <a:prstGeom prst="rect">
            <a:avLst/>
          </a:prstGeom>
        </p:spPr>
        <p:txBody>
          <a:bodyPr lIns="0" tIns="0" rIns="0" bIns="0" rtlCol="0" anchor="t">
            <a:spAutoFit/>
          </a:bodyPr>
          <a:lstStyle/>
          <a:p>
            <a:pPr algn="ctr">
              <a:lnSpc>
                <a:spcPts val="5934"/>
              </a:lnSpc>
              <a:spcBef>
                <a:spcPct val="0"/>
              </a:spcBef>
            </a:pPr>
            <a:r>
              <a:rPr lang="en-US" sz="4239" b="1" spc="169">
                <a:solidFill>
                  <a:srgbClr val="000000"/>
                </a:solidFill>
                <a:latin typeface="Sauna Pro 3 Bold"/>
                <a:ea typeface="Sauna Pro 3 Bold"/>
                <a:cs typeface="Sauna Pro 3 Bold"/>
                <a:sym typeface="Sauna Pro 3 Bold"/>
              </a:rPr>
              <a:t>Near the end of the film, Noah says: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77993" y="7725311"/>
            <a:ext cx="1997279" cy="2325798"/>
          </a:xfrm>
          <a:custGeom>
            <a:avLst/>
            <a:gdLst/>
            <a:ahLst/>
            <a:cxnLst/>
            <a:rect l="l" t="t" r="r" b="b"/>
            <a:pathLst>
              <a:path w="1997279" h="2325798">
                <a:moveTo>
                  <a:pt x="0" y="0"/>
                </a:moveTo>
                <a:lnTo>
                  <a:pt x="1997279" y="0"/>
                </a:lnTo>
                <a:lnTo>
                  <a:pt x="1997279" y="2325798"/>
                </a:lnTo>
                <a:lnTo>
                  <a:pt x="0" y="232579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6197216" y="7805494"/>
            <a:ext cx="1898352" cy="2481506"/>
          </a:xfrm>
          <a:custGeom>
            <a:avLst/>
            <a:gdLst/>
            <a:ahLst/>
            <a:cxnLst/>
            <a:rect l="l" t="t" r="r" b="b"/>
            <a:pathLst>
              <a:path w="1898352" h="2481506">
                <a:moveTo>
                  <a:pt x="0" y="0"/>
                </a:moveTo>
                <a:lnTo>
                  <a:pt x="1898352" y="0"/>
                </a:lnTo>
                <a:lnTo>
                  <a:pt x="1898352" y="2481506"/>
                </a:lnTo>
                <a:lnTo>
                  <a:pt x="0" y="2481506"/>
                </a:lnTo>
                <a:lnTo>
                  <a:pt x="0" y="0"/>
                </a:lnTo>
                <a:close/>
              </a:path>
            </a:pathLst>
          </a:custGeom>
          <a:blipFill>
            <a:blip r:embed="rId4"/>
            <a:stretch>
              <a:fillRect/>
            </a:stretch>
          </a:blipFill>
        </p:spPr>
      </p:sp>
      <p:sp>
        <p:nvSpPr>
          <p:cNvPr id="4" name="TextBox 4"/>
          <p:cNvSpPr txBox="1"/>
          <p:nvPr/>
        </p:nvSpPr>
        <p:spPr>
          <a:xfrm>
            <a:off x="3698996" y="3046691"/>
            <a:ext cx="10637177" cy="5065972"/>
          </a:xfrm>
          <a:prstGeom prst="rect">
            <a:avLst/>
          </a:prstGeom>
        </p:spPr>
        <p:txBody>
          <a:bodyPr lIns="0" tIns="0" rIns="0" bIns="0" rtlCol="0" anchor="t">
            <a:spAutoFit/>
          </a:bodyPr>
          <a:lstStyle/>
          <a:p>
            <a:pPr algn="just">
              <a:lnSpc>
                <a:spcPts val="4243"/>
              </a:lnSpc>
            </a:pPr>
            <a:r>
              <a:rPr lang="en-US" sz="3857" b="1" spc="-200">
                <a:solidFill>
                  <a:srgbClr val="000000"/>
                </a:solidFill>
                <a:latin typeface="Sauna Pro 3 Bold"/>
                <a:ea typeface="Sauna Pro 3 Bold"/>
                <a:cs typeface="Sauna Pro 3 Bold"/>
                <a:sym typeface="Sauna Pro 3 Bold"/>
              </a:rPr>
              <a:t>Through this film series, we will be discussing bullying behaviour and examples of disrespect.</a:t>
            </a:r>
          </a:p>
          <a:p>
            <a:pPr algn="just">
              <a:lnSpc>
                <a:spcPts val="4655"/>
              </a:lnSpc>
            </a:pPr>
            <a:endParaRPr lang="en-US" sz="3857" b="1" spc="-200">
              <a:solidFill>
                <a:srgbClr val="000000"/>
              </a:solidFill>
              <a:latin typeface="Sauna Pro 3 Bold"/>
              <a:ea typeface="Sauna Pro 3 Bold"/>
              <a:cs typeface="Sauna Pro 3 Bold"/>
              <a:sym typeface="Sauna Pro 3 Bold"/>
            </a:endParaRPr>
          </a:p>
          <a:p>
            <a:pPr algn="just">
              <a:lnSpc>
                <a:spcPts val="4026"/>
              </a:lnSpc>
            </a:pPr>
            <a:r>
              <a:rPr lang="en-US" sz="3659" b="1" u="sng" spc="-190">
                <a:solidFill>
                  <a:srgbClr val="000000"/>
                </a:solidFill>
                <a:latin typeface="Sauna Pro 3 Bold"/>
                <a:ea typeface="Sauna Pro 3 Bold"/>
                <a:cs typeface="Sauna Pro 3 Bold"/>
                <a:sym typeface="Sauna Pro 3 Bold"/>
              </a:rPr>
              <a:t>There are scenes that could cause distress</a:t>
            </a:r>
          </a:p>
          <a:p>
            <a:pPr algn="just">
              <a:lnSpc>
                <a:spcPts val="4026"/>
              </a:lnSpc>
            </a:pPr>
            <a:endParaRPr lang="en-US" sz="3659" b="1" u="sng" spc="-190">
              <a:solidFill>
                <a:srgbClr val="000000"/>
              </a:solidFill>
              <a:latin typeface="Sauna Pro 3 Bold"/>
              <a:ea typeface="Sauna Pro 3 Bold"/>
              <a:cs typeface="Sauna Pro 3 Bold"/>
              <a:sym typeface="Sauna Pro 3 Bold"/>
            </a:endParaRPr>
          </a:p>
          <a:p>
            <a:pPr algn="just">
              <a:lnSpc>
                <a:spcPts val="4026"/>
              </a:lnSpc>
            </a:pPr>
            <a:r>
              <a:rPr lang="en-US" sz="3659" b="1" spc="-190">
                <a:solidFill>
                  <a:srgbClr val="000000"/>
                </a:solidFill>
                <a:latin typeface="Sauna Pro 3 Bold"/>
                <a:ea typeface="Sauna Pro 3 Bold"/>
                <a:cs typeface="Sauna Pro 3 Bold"/>
                <a:sym typeface="Sauna Pro 3 Bold"/>
              </a:rPr>
              <a:t>If you are experiencing bullying behaviour - please speak to your teacher, family or trusted adult.</a:t>
            </a:r>
          </a:p>
          <a:p>
            <a:pPr algn="just">
              <a:lnSpc>
                <a:spcPts val="5395"/>
              </a:lnSpc>
            </a:pPr>
            <a:endParaRPr lang="en-US" sz="3659" b="1" spc="-190">
              <a:solidFill>
                <a:srgbClr val="000000"/>
              </a:solidFill>
              <a:latin typeface="Sauna Pro 3 Bold"/>
              <a:ea typeface="Sauna Pro 3 Bold"/>
              <a:cs typeface="Sauna Pro 3 Bold"/>
              <a:sym typeface="Sauna Pro 3 Bold"/>
            </a:endParaRPr>
          </a:p>
          <a:p>
            <a:pPr algn="just">
              <a:lnSpc>
                <a:spcPts val="5395"/>
              </a:lnSpc>
            </a:pPr>
            <a:r>
              <a:rPr lang="en-US" sz="4904" b="1" spc="-255">
                <a:solidFill>
                  <a:srgbClr val="00A1DE"/>
                </a:solidFill>
                <a:latin typeface="Sauna Pro 3 Bold"/>
                <a:ea typeface="Sauna Pro 3 Bold"/>
                <a:cs typeface="Sauna Pro 3 Bold"/>
                <a:sym typeface="Sauna Pro 3 Bold"/>
              </a:rPr>
              <a:t> It really can make a difference.</a:t>
            </a:r>
          </a:p>
        </p:txBody>
      </p:sp>
      <p:sp>
        <p:nvSpPr>
          <p:cNvPr id="5" name="Freeform 5"/>
          <p:cNvSpPr/>
          <p:nvPr/>
        </p:nvSpPr>
        <p:spPr>
          <a:xfrm>
            <a:off x="177993" y="126679"/>
            <a:ext cx="1553856" cy="1412066"/>
          </a:xfrm>
          <a:custGeom>
            <a:avLst/>
            <a:gdLst/>
            <a:ahLst/>
            <a:cxnLst/>
            <a:rect l="l" t="t" r="r" b="b"/>
            <a:pathLst>
              <a:path w="1553856" h="1412066">
                <a:moveTo>
                  <a:pt x="0" y="0"/>
                </a:moveTo>
                <a:lnTo>
                  <a:pt x="1553856" y="0"/>
                </a:lnTo>
                <a:lnTo>
                  <a:pt x="1553856" y="1412066"/>
                </a:lnTo>
                <a:lnTo>
                  <a:pt x="0" y="1412066"/>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6" name="Freeform 6"/>
          <p:cNvSpPr/>
          <p:nvPr/>
        </p:nvSpPr>
        <p:spPr>
          <a:xfrm rot="1400947">
            <a:off x="14113643" y="3979858"/>
            <a:ext cx="1469619" cy="1486341"/>
          </a:xfrm>
          <a:custGeom>
            <a:avLst/>
            <a:gdLst/>
            <a:ahLst/>
            <a:cxnLst/>
            <a:rect l="l" t="t" r="r" b="b"/>
            <a:pathLst>
              <a:path w="1469619" h="1486341">
                <a:moveTo>
                  <a:pt x="0" y="0"/>
                </a:moveTo>
                <a:lnTo>
                  <a:pt x="1469620" y="0"/>
                </a:lnTo>
                <a:lnTo>
                  <a:pt x="1469620" y="1486341"/>
                </a:lnTo>
                <a:lnTo>
                  <a:pt x="0" y="1486341"/>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7" name="TextBox 7"/>
          <p:cNvSpPr txBox="1"/>
          <p:nvPr/>
        </p:nvSpPr>
        <p:spPr>
          <a:xfrm>
            <a:off x="1028700" y="503916"/>
            <a:ext cx="6224338" cy="1136006"/>
          </a:xfrm>
          <a:prstGeom prst="rect">
            <a:avLst/>
          </a:prstGeom>
        </p:spPr>
        <p:txBody>
          <a:bodyPr lIns="0" tIns="0" rIns="0" bIns="0" rtlCol="0" anchor="t">
            <a:spAutoFit/>
          </a:bodyPr>
          <a:lstStyle/>
          <a:p>
            <a:pPr algn="ctr">
              <a:lnSpc>
                <a:spcPts val="9309"/>
              </a:lnSpc>
            </a:pPr>
            <a:r>
              <a:rPr lang="en-US" sz="6649">
                <a:solidFill>
                  <a:srgbClr val="000000"/>
                </a:solidFill>
                <a:latin typeface="Sauna Pro 2"/>
                <a:ea typeface="Sauna Pro 2"/>
                <a:cs typeface="Sauna Pro 2"/>
                <a:sym typeface="Sauna Pro 2"/>
              </a:rPr>
              <a:t>REMEMBER</a:t>
            </a:r>
          </a:p>
        </p:txBody>
      </p:sp>
      <p:sp>
        <p:nvSpPr>
          <p:cNvPr id="8" name="Freeform 8"/>
          <p:cNvSpPr/>
          <p:nvPr/>
        </p:nvSpPr>
        <p:spPr>
          <a:xfrm>
            <a:off x="6668330" y="126679"/>
            <a:ext cx="1553856" cy="1412066"/>
          </a:xfrm>
          <a:custGeom>
            <a:avLst/>
            <a:gdLst/>
            <a:ahLst/>
            <a:cxnLst/>
            <a:rect l="l" t="t" r="r" b="b"/>
            <a:pathLst>
              <a:path w="1553856" h="1412066">
                <a:moveTo>
                  <a:pt x="0" y="0"/>
                </a:moveTo>
                <a:lnTo>
                  <a:pt x="1553856" y="0"/>
                </a:lnTo>
                <a:lnTo>
                  <a:pt x="1553856" y="1412066"/>
                </a:lnTo>
                <a:lnTo>
                  <a:pt x="0" y="1412066"/>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Tree>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3191306" y="1028700"/>
            <a:ext cx="11905389" cy="1307251"/>
          </a:xfrm>
          <a:custGeom>
            <a:avLst/>
            <a:gdLst/>
            <a:ahLst/>
            <a:cxnLst/>
            <a:rect l="l" t="t" r="r" b="b"/>
            <a:pathLst>
              <a:path w="11905389" h="1307251">
                <a:moveTo>
                  <a:pt x="0" y="0"/>
                </a:moveTo>
                <a:lnTo>
                  <a:pt x="11905388" y="0"/>
                </a:lnTo>
                <a:lnTo>
                  <a:pt x="11905388" y="1307251"/>
                </a:lnTo>
                <a:lnTo>
                  <a:pt x="0" y="1307251"/>
                </a:lnTo>
                <a:lnTo>
                  <a:pt x="0" y="0"/>
                </a:lnTo>
                <a:close/>
              </a:path>
            </a:pathLst>
          </a:custGeom>
          <a:blipFill>
            <a:blip r:embed="rId2"/>
            <a:stretch>
              <a:fillRect b="-529534"/>
            </a:stretch>
          </a:blipFill>
        </p:spPr>
      </p:sp>
      <p:sp>
        <p:nvSpPr>
          <p:cNvPr id="3" name="Freeform 3"/>
          <p:cNvSpPr/>
          <p:nvPr/>
        </p:nvSpPr>
        <p:spPr>
          <a:xfrm rot="-1337786" flipH="1">
            <a:off x="9124905" y="4453949"/>
            <a:ext cx="1086409" cy="3408341"/>
          </a:xfrm>
          <a:custGeom>
            <a:avLst/>
            <a:gdLst/>
            <a:ahLst/>
            <a:cxnLst/>
            <a:rect l="l" t="t" r="r" b="b"/>
            <a:pathLst>
              <a:path w="1086409" h="3408341">
                <a:moveTo>
                  <a:pt x="1086409" y="0"/>
                </a:moveTo>
                <a:lnTo>
                  <a:pt x="0" y="0"/>
                </a:lnTo>
                <a:lnTo>
                  <a:pt x="0" y="3408341"/>
                </a:lnTo>
                <a:lnTo>
                  <a:pt x="1086409" y="3408341"/>
                </a:lnTo>
                <a:lnTo>
                  <a:pt x="1086409"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9753458" y="2597827"/>
            <a:ext cx="8555408" cy="7689173"/>
          </a:xfrm>
          <a:custGeom>
            <a:avLst/>
            <a:gdLst/>
            <a:ahLst/>
            <a:cxnLst/>
            <a:rect l="l" t="t" r="r" b="b"/>
            <a:pathLst>
              <a:path w="8555408" h="7689173">
                <a:moveTo>
                  <a:pt x="0" y="0"/>
                </a:moveTo>
                <a:lnTo>
                  <a:pt x="8555408" y="0"/>
                </a:lnTo>
                <a:lnTo>
                  <a:pt x="8555408" y="7689173"/>
                </a:lnTo>
                <a:lnTo>
                  <a:pt x="0" y="7689173"/>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5" name="TextBox 5"/>
          <p:cNvSpPr txBox="1"/>
          <p:nvPr/>
        </p:nvSpPr>
        <p:spPr>
          <a:xfrm>
            <a:off x="4256838" y="155575"/>
            <a:ext cx="9774323" cy="873125"/>
          </a:xfrm>
          <a:prstGeom prst="rect">
            <a:avLst/>
          </a:prstGeom>
        </p:spPr>
        <p:txBody>
          <a:bodyPr lIns="0" tIns="0" rIns="0" bIns="0" rtlCol="0" anchor="t">
            <a:spAutoFit/>
          </a:bodyPr>
          <a:lstStyle/>
          <a:p>
            <a:pPr algn="ctr">
              <a:lnSpc>
                <a:spcPts val="7000"/>
              </a:lnSpc>
              <a:spcBef>
                <a:spcPct val="0"/>
              </a:spcBef>
            </a:pPr>
            <a:r>
              <a:rPr lang="en-US" sz="5000" b="1" spc="200">
                <a:solidFill>
                  <a:srgbClr val="000000"/>
                </a:solidFill>
                <a:latin typeface="Sauna Pro 3 Bold"/>
                <a:ea typeface="Sauna Pro 3 Bold"/>
                <a:cs typeface="Sauna Pro 3 Bold"/>
                <a:sym typeface="Sauna Pro 3 Bold"/>
              </a:rPr>
              <a:t>Script under the Spotlight</a:t>
            </a:r>
          </a:p>
        </p:txBody>
      </p:sp>
      <p:sp>
        <p:nvSpPr>
          <p:cNvPr id="6" name="TextBox 6"/>
          <p:cNvSpPr txBox="1"/>
          <p:nvPr/>
        </p:nvSpPr>
        <p:spPr>
          <a:xfrm>
            <a:off x="12218714" y="6258802"/>
            <a:ext cx="3624895" cy="3421479"/>
          </a:xfrm>
          <a:prstGeom prst="rect">
            <a:avLst/>
          </a:prstGeom>
        </p:spPr>
        <p:txBody>
          <a:bodyPr lIns="0" tIns="0" rIns="0" bIns="0" rtlCol="0" anchor="t">
            <a:spAutoFit/>
          </a:bodyPr>
          <a:lstStyle/>
          <a:p>
            <a:pPr algn="ctr">
              <a:lnSpc>
                <a:spcPts val="5373"/>
              </a:lnSpc>
            </a:pPr>
            <a:r>
              <a:rPr lang="en-US" sz="5117" b="1" spc="204">
                <a:solidFill>
                  <a:srgbClr val="000000"/>
                </a:solidFill>
                <a:latin typeface="Sauna Pro 3 Bold"/>
                <a:ea typeface="Sauna Pro 3 Bold"/>
                <a:cs typeface="Sauna Pro 3 Bold"/>
                <a:sym typeface="Sauna Pro 3 Bold"/>
              </a:rPr>
              <a:t>What does Noah mean by “It took everyone to fix this?”</a:t>
            </a:r>
          </a:p>
        </p:txBody>
      </p:sp>
      <p:sp>
        <p:nvSpPr>
          <p:cNvPr id="7" name="TextBox 7"/>
          <p:cNvSpPr txBox="1"/>
          <p:nvPr/>
        </p:nvSpPr>
        <p:spPr>
          <a:xfrm>
            <a:off x="519399" y="2720197"/>
            <a:ext cx="8463118" cy="6474290"/>
          </a:xfrm>
          <a:prstGeom prst="rect">
            <a:avLst/>
          </a:prstGeom>
        </p:spPr>
        <p:txBody>
          <a:bodyPr lIns="0" tIns="0" rIns="0" bIns="0" rtlCol="0" anchor="t">
            <a:spAutoFit/>
          </a:bodyPr>
          <a:lstStyle/>
          <a:p>
            <a:pPr algn="l">
              <a:lnSpc>
                <a:spcPts val="6203"/>
              </a:lnSpc>
            </a:pPr>
            <a:r>
              <a:rPr lang="en-US" sz="4431" spc="177">
                <a:solidFill>
                  <a:srgbClr val="FFFFFF"/>
                </a:solidFill>
                <a:latin typeface="Sauna Pro 6"/>
                <a:ea typeface="Sauna Pro 6"/>
                <a:cs typeface="Sauna Pro 6"/>
                <a:sym typeface="Sauna Pro 6"/>
              </a:rPr>
              <a:t>Noah: </a:t>
            </a:r>
          </a:p>
          <a:p>
            <a:pPr algn="l">
              <a:lnSpc>
                <a:spcPts val="5643"/>
              </a:lnSpc>
            </a:pPr>
            <a:r>
              <a:rPr lang="en-US" sz="4031" spc="161">
                <a:solidFill>
                  <a:srgbClr val="000000"/>
                </a:solidFill>
                <a:latin typeface="Sauna Pro 1"/>
                <a:ea typeface="Sauna Pro 1"/>
                <a:cs typeface="Sauna Pro 1"/>
                <a:sym typeface="Sauna Pro 1"/>
              </a:rPr>
              <a:t>“It wasn’t forever?</a:t>
            </a:r>
          </a:p>
          <a:p>
            <a:pPr algn="l">
              <a:lnSpc>
                <a:spcPts val="5643"/>
              </a:lnSpc>
              <a:spcBef>
                <a:spcPct val="0"/>
              </a:spcBef>
            </a:pPr>
            <a:r>
              <a:rPr lang="en-US" sz="4031" spc="161">
                <a:solidFill>
                  <a:srgbClr val="000000"/>
                </a:solidFill>
                <a:latin typeface="Sauna Pro 1"/>
                <a:ea typeface="Sauna Pro 1"/>
                <a:cs typeface="Sauna Pro 1"/>
                <a:sym typeface="Sauna Pro 1"/>
              </a:rPr>
              <a:t>I thought it was, but things got better...I was angry...at Grace obviously but also at Ava and Mum and Dad for trying to get involved, but it took everyone to fix this. I’m glad they were there for me. It’s great to have my life back.”</a:t>
            </a: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1137350" y="1028700"/>
            <a:ext cx="8993078" cy="1038716"/>
          </a:xfrm>
          <a:custGeom>
            <a:avLst/>
            <a:gdLst/>
            <a:ahLst/>
            <a:cxnLst/>
            <a:rect l="l" t="t" r="r" b="b"/>
            <a:pathLst>
              <a:path w="8993078" h="1038716">
                <a:moveTo>
                  <a:pt x="0" y="0"/>
                </a:moveTo>
                <a:lnTo>
                  <a:pt x="8993078" y="0"/>
                </a:lnTo>
                <a:lnTo>
                  <a:pt x="8993078" y="1038716"/>
                </a:lnTo>
                <a:lnTo>
                  <a:pt x="0" y="1038716"/>
                </a:lnTo>
                <a:lnTo>
                  <a:pt x="0" y="0"/>
                </a:lnTo>
                <a:close/>
              </a:path>
            </a:pathLst>
          </a:custGeom>
          <a:blipFill>
            <a:blip r:embed="rId2"/>
            <a:stretch>
              <a:fillRect r="-32383" b="-692285"/>
            </a:stretch>
          </a:blipFill>
        </p:spPr>
      </p:sp>
      <p:sp>
        <p:nvSpPr>
          <p:cNvPr id="3" name="Freeform 3"/>
          <p:cNvSpPr/>
          <p:nvPr/>
        </p:nvSpPr>
        <p:spPr>
          <a:xfrm>
            <a:off x="8210012" y="350616"/>
            <a:ext cx="11055782" cy="9936384"/>
          </a:xfrm>
          <a:custGeom>
            <a:avLst/>
            <a:gdLst/>
            <a:ahLst/>
            <a:cxnLst/>
            <a:rect l="l" t="t" r="r" b="b"/>
            <a:pathLst>
              <a:path w="11055782" h="9936384">
                <a:moveTo>
                  <a:pt x="0" y="0"/>
                </a:moveTo>
                <a:lnTo>
                  <a:pt x="11055782" y="0"/>
                </a:lnTo>
                <a:lnTo>
                  <a:pt x="11055782" y="9936384"/>
                </a:lnTo>
                <a:lnTo>
                  <a:pt x="0" y="9936384"/>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TextBox 4"/>
          <p:cNvSpPr txBox="1"/>
          <p:nvPr/>
        </p:nvSpPr>
        <p:spPr>
          <a:xfrm>
            <a:off x="4256838" y="155575"/>
            <a:ext cx="9774323" cy="873140"/>
          </a:xfrm>
          <a:prstGeom prst="rect">
            <a:avLst/>
          </a:prstGeom>
        </p:spPr>
        <p:txBody>
          <a:bodyPr lIns="0" tIns="0" rIns="0" bIns="0" rtlCol="0" anchor="t">
            <a:spAutoFit/>
          </a:bodyPr>
          <a:lstStyle/>
          <a:p>
            <a:pPr algn="ctr">
              <a:lnSpc>
                <a:spcPts val="7000"/>
              </a:lnSpc>
              <a:spcBef>
                <a:spcPct val="0"/>
              </a:spcBef>
            </a:pPr>
            <a:r>
              <a:rPr lang="en-US" sz="5000" b="1" spc="200">
                <a:solidFill>
                  <a:srgbClr val="000000"/>
                </a:solidFill>
                <a:latin typeface="Sauna Pro 3 Bold"/>
                <a:ea typeface="Sauna Pro 3 Bold"/>
                <a:cs typeface="Sauna Pro 3 Bold"/>
                <a:sym typeface="Sauna Pro 3 Bold"/>
              </a:rPr>
              <a:t>Script under the spotlight</a:t>
            </a:r>
          </a:p>
        </p:txBody>
      </p:sp>
      <p:sp>
        <p:nvSpPr>
          <p:cNvPr id="5" name="TextBox 5"/>
          <p:cNvSpPr txBox="1"/>
          <p:nvPr/>
        </p:nvSpPr>
        <p:spPr>
          <a:xfrm>
            <a:off x="10640467" y="6833737"/>
            <a:ext cx="5651661" cy="2696169"/>
          </a:xfrm>
          <a:prstGeom prst="rect">
            <a:avLst/>
          </a:prstGeom>
        </p:spPr>
        <p:txBody>
          <a:bodyPr lIns="0" tIns="0" rIns="0" bIns="0" rtlCol="0" anchor="t">
            <a:spAutoFit/>
          </a:bodyPr>
          <a:lstStyle/>
          <a:p>
            <a:pPr algn="ctr">
              <a:lnSpc>
                <a:spcPts val="3595"/>
              </a:lnSpc>
            </a:pPr>
            <a:r>
              <a:rPr lang="en-US" sz="3126" b="1" spc="125">
                <a:solidFill>
                  <a:srgbClr val="000000"/>
                </a:solidFill>
                <a:latin typeface="Sauna Pro 3 Bold"/>
                <a:ea typeface="Sauna Pro 3 Bold"/>
                <a:cs typeface="Sauna Pro 3 Bold"/>
                <a:sym typeface="Sauna Pro 3 Bold"/>
              </a:rPr>
              <a:t>It took the power of everyone stop the bullying behaviour. The power of one means that everyone can do something to spark change - never underestimate your impact!</a:t>
            </a:r>
          </a:p>
        </p:txBody>
      </p:sp>
      <p:sp>
        <p:nvSpPr>
          <p:cNvPr id="6" name="TextBox 6"/>
          <p:cNvSpPr txBox="1"/>
          <p:nvPr/>
        </p:nvSpPr>
        <p:spPr>
          <a:xfrm>
            <a:off x="519399" y="2720197"/>
            <a:ext cx="8463118" cy="5915117"/>
          </a:xfrm>
          <a:prstGeom prst="rect">
            <a:avLst/>
          </a:prstGeom>
        </p:spPr>
        <p:txBody>
          <a:bodyPr lIns="0" tIns="0" rIns="0" bIns="0" rtlCol="0" anchor="t">
            <a:spAutoFit/>
          </a:bodyPr>
          <a:lstStyle/>
          <a:p>
            <a:pPr algn="l">
              <a:lnSpc>
                <a:spcPts val="6203"/>
              </a:lnSpc>
            </a:pPr>
            <a:r>
              <a:rPr lang="en-US" sz="4431" spc="177">
                <a:solidFill>
                  <a:srgbClr val="FFFFFF"/>
                </a:solidFill>
                <a:latin typeface="Sauna Pro 1"/>
                <a:ea typeface="Sauna Pro 1"/>
                <a:cs typeface="Sauna Pro 1"/>
                <a:sym typeface="Sauna Pro 1"/>
              </a:rPr>
              <a:t>Noah: </a:t>
            </a:r>
          </a:p>
          <a:p>
            <a:pPr algn="l">
              <a:lnSpc>
                <a:spcPts val="5643"/>
              </a:lnSpc>
            </a:pPr>
            <a:r>
              <a:rPr lang="en-US" sz="4031" spc="161">
                <a:solidFill>
                  <a:srgbClr val="000000"/>
                </a:solidFill>
                <a:latin typeface="Sauna Pro 1"/>
                <a:ea typeface="Sauna Pro 1"/>
                <a:cs typeface="Sauna Pro 1"/>
                <a:sym typeface="Sauna Pro 1"/>
              </a:rPr>
              <a:t>“It wasn’t forever?</a:t>
            </a:r>
          </a:p>
          <a:p>
            <a:pPr algn="l">
              <a:lnSpc>
                <a:spcPts val="4998"/>
              </a:lnSpc>
            </a:pPr>
            <a:r>
              <a:rPr lang="en-US" sz="4031" spc="161">
                <a:solidFill>
                  <a:srgbClr val="000000"/>
                </a:solidFill>
                <a:latin typeface="Sauna Pro 1"/>
                <a:ea typeface="Sauna Pro 1"/>
                <a:cs typeface="Sauna Pro 1"/>
                <a:sym typeface="Sauna Pro 1"/>
              </a:rPr>
              <a:t>I thought it was, but things got better...I was angry...at Grace obviously but also at Ava and Mum and Dad for trying to get involved, but it took everyone to fix this. I’m glad they were there for me. It’s great to have my life back.”</a:t>
            </a: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199219" y="451792"/>
            <a:ext cx="6732005" cy="5503414"/>
          </a:xfrm>
          <a:custGeom>
            <a:avLst/>
            <a:gdLst/>
            <a:ahLst/>
            <a:cxnLst/>
            <a:rect l="l" t="t" r="r" b="b"/>
            <a:pathLst>
              <a:path w="6732005" h="5503414">
                <a:moveTo>
                  <a:pt x="0" y="0"/>
                </a:moveTo>
                <a:lnTo>
                  <a:pt x="6732005" y="0"/>
                </a:lnTo>
                <a:lnTo>
                  <a:pt x="6732005" y="5503413"/>
                </a:lnTo>
                <a:lnTo>
                  <a:pt x="0" y="5503413"/>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0389359" y="-169018"/>
            <a:ext cx="7701092" cy="6295643"/>
          </a:xfrm>
          <a:custGeom>
            <a:avLst/>
            <a:gdLst/>
            <a:ahLst/>
            <a:cxnLst/>
            <a:rect l="l" t="t" r="r" b="b"/>
            <a:pathLst>
              <a:path w="7701092" h="6295643">
                <a:moveTo>
                  <a:pt x="0" y="0"/>
                </a:moveTo>
                <a:lnTo>
                  <a:pt x="7701092" y="0"/>
                </a:lnTo>
                <a:lnTo>
                  <a:pt x="7701092" y="6295643"/>
                </a:lnTo>
                <a:lnTo>
                  <a:pt x="0" y="6295643"/>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5048893" y="8712529"/>
            <a:ext cx="2497846" cy="1302002"/>
          </a:xfrm>
          <a:custGeom>
            <a:avLst/>
            <a:gdLst/>
            <a:ahLst/>
            <a:cxnLst/>
            <a:rect l="l" t="t" r="r" b="b"/>
            <a:pathLst>
              <a:path w="2497846" h="1302002">
                <a:moveTo>
                  <a:pt x="0" y="0"/>
                </a:moveTo>
                <a:lnTo>
                  <a:pt x="2497846" y="0"/>
                </a:lnTo>
                <a:lnTo>
                  <a:pt x="2497846" y="1302003"/>
                </a:lnTo>
                <a:lnTo>
                  <a:pt x="0" y="1302003"/>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Freeform 5"/>
          <p:cNvSpPr/>
          <p:nvPr/>
        </p:nvSpPr>
        <p:spPr>
          <a:xfrm>
            <a:off x="7931349" y="3203498"/>
            <a:ext cx="1672084" cy="3272763"/>
          </a:xfrm>
          <a:custGeom>
            <a:avLst/>
            <a:gdLst/>
            <a:ahLst/>
            <a:cxnLst/>
            <a:rect l="l" t="t" r="r" b="b"/>
            <a:pathLst>
              <a:path w="1672084" h="3272763">
                <a:moveTo>
                  <a:pt x="0" y="0"/>
                </a:moveTo>
                <a:lnTo>
                  <a:pt x="1672084" y="0"/>
                </a:lnTo>
                <a:lnTo>
                  <a:pt x="1672084" y="3272764"/>
                </a:lnTo>
                <a:lnTo>
                  <a:pt x="0" y="3272764"/>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6"/>
          <p:cNvSpPr/>
          <p:nvPr/>
        </p:nvSpPr>
        <p:spPr>
          <a:xfrm>
            <a:off x="8487041" y="1197636"/>
            <a:ext cx="906776" cy="1781168"/>
          </a:xfrm>
          <a:custGeom>
            <a:avLst/>
            <a:gdLst/>
            <a:ahLst/>
            <a:cxnLst/>
            <a:rect l="l" t="t" r="r" b="b"/>
            <a:pathLst>
              <a:path w="906776" h="1781168">
                <a:moveTo>
                  <a:pt x="0" y="0"/>
                </a:moveTo>
                <a:lnTo>
                  <a:pt x="906776" y="0"/>
                </a:lnTo>
                <a:lnTo>
                  <a:pt x="906776" y="1781167"/>
                </a:lnTo>
                <a:lnTo>
                  <a:pt x="0" y="1781167"/>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7" name="TextBox 7"/>
          <p:cNvSpPr txBox="1"/>
          <p:nvPr/>
        </p:nvSpPr>
        <p:spPr>
          <a:xfrm>
            <a:off x="1028700" y="2935537"/>
            <a:ext cx="4913583" cy="1904343"/>
          </a:xfrm>
          <a:prstGeom prst="rect">
            <a:avLst/>
          </a:prstGeom>
        </p:spPr>
        <p:txBody>
          <a:bodyPr lIns="0" tIns="0" rIns="0" bIns="0" rtlCol="0" anchor="t">
            <a:spAutoFit/>
          </a:bodyPr>
          <a:lstStyle/>
          <a:p>
            <a:pPr algn="ctr">
              <a:lnSpc>
                <a:spcPts val="3725"/>
              </a:lnSpc>
            </a:pPr>
            <a:r>
              <a:rPr lang="en-US" sz="3725">
                <a:solidFill>
                  <a:srgbClr val="000000"/>
                </a:solidFill>
                <a:latin typeface="Sauna Pro 1"/>
                <a:ea typeface="Sauna Pro 1"/>
                <a:cs typeface="Sauna Pro 1"/>
                <a:sym typeface="Sauna Pro 1"/>
              </a:rPr>
              <a:t>When you are bullied - it drains you mentally, physically and emotionally</a:t>
            </a:r>
          </a:p>
        </p:txBody>
      </p:sp>
      <p:sp>
        <p:nvSpPr>
          <p:cNvPr id="8" name="TextBox 8"/>
          <p:cNvSpPr txBox="1"/>
          <p:nvPr/>
        </p:nvSpPr>
        <p:spPr>
          <a:xfrm>
            <a:off x="11594158" y="1712572"/>
            <a:ext cx="5363049" cy="3869280"/>
          </a:xfrm>
          <a:prstGeom prst="rect">
            <a:avLst/>
          </a:prstGeom>
        </p:spPr>
        <p:txBody>
          <a:bodyPr lIns="0" tIns="0" rIns="0" bIns="0" rtlCol="0" anchor="t">
            <a:spAutoFit/>
          </a:bodyPr>
          <a:lstStyle/>
          <a:p>
            <a:pPr algn="ctr">
              <a:lnSpc>
                <a:spcPts val="5153"/>
              </a:lnSpc>
            </a:pPr>
            <a:endParaRPr/>
          </a:p>
          <a:p>
            <a:pPr algn="ctr">
              <a:lnSpc>
                <a:spcPts val="5153"/>
              </a:lnSpc>
            </a:pPr>
            <a:r>
              <a:rPr lang="en-US" sz="3681">
                <a:solidFill>
                  <a:srgbClr val="000000"/>
                </a:solidFill>
                <a:latin typeface="Sauna Pro 1"/>
                <a:ea typeface="Sauna Pro 1"/>
                <a:cs typeface="Sauna Pro 1"/>
                <a:sym typeface="Sauna Pro 1"/>
              </a:rPr>
              <a:t>You can uplift others and support them.</a:t>
            </a:r>
          </a:p>
          <a:p>
            <a:pPr algn="ctr">
              <a:lnSpc>
                <a:spcPts val="5153"/>
              </a:lnSpc>
              <a:spcBef>
                <a:spcPct val="0"/>
              </a:spcBef>
            </a:pPr>
            <a:r>
              <a:rPr lang="en-US" sz="3681">
                <a:solidFill>
                  <a:srgbClr val="000000"/>
                </a:solidFill>
                <a:latin typeface="Sauna Pro 1"/>
                <a:ea typeface="Sauna Pro 1"/>
                <a:cs typeface="Sauna Pro 1"/>
                <a:sym typeface="Sauna Pro 1"/>
              </a:rPr>
              <a:t>You can show you are anti-bullying!</a:t>
            </a:r>
          </a:p>
          <a:p>
            <a:pPr algn="ctr">
              <a:lnSpc>
                <a:spcPts val="5153"/>
              </a:lnSpc>
              <a:spcBef>
                <a:spcPct val="0"/>
              </a:spcBef>
            </a:pPr>
            <a:endParaRPr lang="en-US" sz="3681">
              <a:solidFill>
                <a:srgbClr val="000000"/>
              </a:solidFill>
              <a:latin typeface="Sauna Pro 1"/>
              <a:ea typeface="Sauna Pro 1"/>
              <a:cs typeface="Sauna Pro 1"/>
              <a:sym typeface="Sauna Pro 1"/>
            </a:endParaRPr>
          </a:p>
        </p:txBody>
      </p:sp>
      <p:sp>
        <p:nvSpPr>
          <p:cNvPr id="9" name="TextBox 9"/>
          <p:cNvSpPr txBox="1"/>
          <p:nvPr/>
        </p:nvSpPr>
        <p:spPr>
          <a:xfrm>
            <a:off x="4018567" y="8598229"/>
            <a:ext cx="10508707" cy="1003260"/>
          </a:xfrm>
          <a:prstGeom prst="rect">
            <a:avLst/>
          </a:prstGeom>
        </p:spPr>
        <p:txBody>
          <a:bodyPr lIns="0" tIns="0" rIns="0" bIns="0" rtlCol="0" anchor="t">
            <a:spAutoFit/>
          </a:bodyPr>
          <a:lstStyle/>
          <a:p>
            <a:pPr algn="l">
              <a:lnSpc>
                <a:spcPts val="8224"/>
              </a:lnSpc>
              <a:spcBef>
                <a:spcPct val="0"/>
              </a:spcBef>
            </a:pPr>
            <a:r>
              <a:rPr lang="en-US" sz="5874">
                <a:solidFill>
                  <a:srgbClr val="000000"/>
                </a:solidFill>
                <a:latin typeface="Sauna Pro 4"/>
                <a:ea typeface="Sauna Pro 4"/>
                <a:cs typeface="Sauna Pro 4"/>
                <a:sym typeface="Sauna Pro 4"/>
              </a:rPr>
              <a:t>Complete the task on the next page</a:t>
            </a: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61326" y="8857576"/>
            <a:ext cx="2072680" cy="1196973"/>
          </a:xfrm>
          <a:custGeom>
            <a:avLst/>
            <a:gdLst/>
            <a:ahLst/>
            <a:cxnLst/>
            <a:rect l="l" t="t" r="r" b="b"/>
            <a:pathLst>
              <a:path w="2072680" h="1196973">
                <a:moveTo>
                  <a:pt x="0" y="0"/>
                </a:moveTo>
                <a:lnTo>
                  <a:pt x="2072681" y="0"/>
                </a:lnTo>
                <a:lnTo>
                  <a:pt x="2072681" y="1196973"/>
                </a:lnTo>
                <a:lnTo>
                  <a:pt x="0" y="1196973"/>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2367277" y="8857576"/>
            <a:ext cx="1196973" cy="1196973"/>
          </a:xfrm>
          <a:custGeom>
            <a:avLst/>
            <a:gdLst/>
            <a:ahLst/>
            <a:cxnLst/>
            <a:rect l="l" t="t" r="r" b="b"/>
            <a:pathLst>
              <a:path w="1196973" h="1196973">
                <a:moveTo>
                  <a:pt x="0" y="0"/>
                </a:moveTo>
                <a:lnTo>
                  <a:pt x="1196973" y="0"/>
                </a:lnTo>
                <a:lnTo>
                  <a:pt x="1196973" y="1196973"/>
                </a:lnTo>
                <a:lnTo>
                  <a:pt x="0" y="1196973"/>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a:off x="16584931" y="8551778"/>
            <a:ext cx="1348738" cy="1502772"/>
          </a:xfrm>
          <a:custGeom>
            <a:avLst/>
            <a:gdLst/>
            <a:ahLst/>
            <a:cxnLst/>
            <a:rect l="l" t="t" r="r" b="b"/>
            <a:pathLst>
              <a:path w="1348738" h="1502772">
                <a:moveTo>
                  <a:pt x="0" y="0"/>
                </a:moveTo>
                <a:lnTo>
                  <a:pt x="1348738" y="0"/>
                </a:lnTo>
                <a:lnTo>
                  <a:pt x="1348738" y="1502771"/>
                </a:lnTo>
                <a:lnTo>
                  <a:pt x="0" y="1502771"/>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5" name="Freeform 5"/>
          <p:cNvSpPr/>
          <p:nvPr/>
        </p:nvSpPr>
        <p:spPr>
          <a:xfrm>
            <a:off x="5688108" y="-376762"/>
            <a:ext cx="9857589" cy="10431311"/>
          </a:xfrm>
          <a:custGeom>
            <a:avLst/>
            <a:gdLst/>
            <a:ahLst/>
            <a:cxnLst/>
            <a:rect l="l" t="t" r="r" b="b"/>
            <a:pathLst>
              <a:path w="9857589" h="10431311">
                <a:moveTo>
                  <a:pt x="0" y="0"/>
                </a:moveTo>
                <a:lnTo>
                  <a:pt x="9857588" y="0"/>
                </a:lnTo>
                <a:lnTo>
                  <a:pt x="9857588" y="10431311"/>
                </a:lnTo>
                <a:lnTo>
                  <a:pt x="0" y="10431311"/>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6" name="Freeform 6"/>
          <p:cNvSpPr/>
          <p:nvPr/>
        </p:nvSpPr>
        <p:spPr>
          <a:xfrm>
            <a:off x="174605" y="376762"/>
            <a:ext cx="3389644" cy="2809168"/>
          </a:xfrm>
          <a:custGeom>
            <a:avLst/>
            <a:gdLst/>
            <a:ahLst/>
            <a:cxnLst/>
            <a:rect l="l" t="t" r="r" b="b"/>
            <a:pathLst>
              <a:path w="3389644" h="2809168">
                <a:moveTo>
                  <a:pt x="0" y="0"/>
                </a:moveTo>
                <a:lnTo>
                  <a:pt x="3389645" y="0"/>
                </a:lnTo>
                <a:lnTo>
                  <a:pt x="3389645" y="2809168"/>
                </a:lnTo>
                <a:lnTo>
                  <a:pt x="0" y="2809168"/>
                </a:lnTo>
                <a:lnTo>
                  <a:pt x="0" y="0"/>
                </a:lnTo>
                <a:close/>
              </a:path>
            </a:pathLst>
          </a:custGeom>
          <a:blipFill>
            <a:blip r:embed="rId10"/>
            <a:stretch>
              <a:fillRect/>
            </a:stretch>
          </a:blipFill>
        </p:spPr>
      </p:sp>
      <p:sp>
        <p:nvSpPr>
          <p:cNvPr id="7" name="TextBox 7"/>
          <p:cNvSpPr txBox="1"/>
          <p:nvPr/>
        </p:nvSpPr>
        <p:spPr>
          <a:xfrm>
            <a:off x="5905063" y="2457438"/>
            <a:ext cx="9640634" cy="8660919"/>
          </a:xfrm>
          <a:prstGeom prst="rect">
            <a:avLst/>
          </a:prstGeom>
        </p:spPr>
        <p:txBody>
          <a:bodyPr lIns="0" tIns="0" rIns="0" bIns="0" rtlCol="0" anchor="t">
            <a:spAutoFit/>
          </a:bodyPr>
          <a:lstStyle/>
          <a:p>
            <a:pPr algn="ctr">
              <a:lnSpc>
                <a:spcPts val="5621"/>
              </a:lnSpc>
            </a:pPr>
            <a:r>
              <a:rPr lang="en-US" sz="4015" b="1">
                <a:solidFill>
                  <a:srgbClr val="000000"/>
                </a:solidFill>
                <a:latin typeface="Sauna Pro 3 Bold"/>
                <a:ea typeface="Sauna Pro 3 Bold"/>
                <a:cs typeface="Sauna Pro 3 Bold"/>
                <a:sym typeface="Sauna Pro 3 Bold"/>
              </a:rPr>
              <a:t>We can now bring all of our learning together!</a:t>
            </a:r>
          </a:p>
          <a:p>
            <a:pPr algn="ctr">
              <a:lnSpc>
                <a:spcPts val="5621"/>
              </a:lnSpc>
            </a:pPr>
            <a:endParaRPr lang="en-US" sz="4015" b="1">
              <a:solidFill>
                <a:srgbClr val="000000"/>
              </a:solidFill>
              <a:latin typeface="Sauna Pro 3 Bold"/>
              <a:ea typeface="Sauna Pro 3 Bold"/>
              <a:cs typeface="Sauna Pro 3 Bold"/>
              <a:sym typeface="Sauna Pro 3 Bold"/>
            </a:endParaRPr>
          </a:p>
          <a:p>
            <a:pPr algn="ctr">
              <a:lnSpc>
                <a:spcPts val="5621"/>
              </a:lnSpc>
            </a:pPr>
            <a:r>
              <a:rPr lang="en-US" sz="4015" b="1">
                <a:solidFill>
                  <a:srgbClr val="000000"/>
                </a:solidFill>
                <a:latin typeface="Sauna Pro 3 Bold"/>
                <a:ea typeface="Sauna Pro 3 Bold"/>
                <a:cs typeface="Sauna Pro 3 Bold"/>
                <a:sym typeface="Sauna Pro 3 Bold"/>
              </a:rPr>
              <a:t>How can you be an upstander and promote Anti-Bullying across your school community?</a:t>
            </a:r>
          </a:p>
          <a:p>
            <a:pPr algn="ctr">
              <a:lnSpc>
                <a:spcPts val="5621"/>
              </a:lnSpc>
            </a:pPr>
            <a:endParaRPr lang="en-US" sz="4015" b="1">
              <a:solidFill>
                <a:srgbClr val="000000"/>
              </a:solidFill>
              <a:latin typeface="Sauna Pro 3 Bold"/>
              <a:ea typeface="Sauna Pro 3 Bold"/>
              <a:cs typeface="Sauna Pro 3 Bold"/>
              <a:sym typeface="Sauna Pro 3 Bold"/>
            </a:endParaRPr>
          </a:p>
          <a:p>
            <a:pPr algn="ctr">
              <a:lnSpc>
                <a:spcPts val="5621"/>
              </a:lnSpc>
            </a:pPr>
            <a:r>
              <a:rPr lang="en-US" sz="4015" b="1">
                <a:solidFill>
                  <a:srgbClr val="000000"/>
                </a:solidFill>
                <a:latin typeface="Sauna Pro 3 Bold"/>
                <a:ea typeface="Sauna Pro 3 Bold"/>
                <a:cs typeface="Sauna Pro 3 Bold"/>
                <a:sym typeface="Sauna Pro 3 Bold"/>
              </a:rPr>
              <a:t>You can now share your learning and help others. </a:t>
            </a:r>
          </a:p>
          <a:p>
            <a:pPr algn="ctr">
              <a:lnSpc>
                <a:spcPts val="5621"/>
              </a:lnSpc>
            </a:pPr>
            <a:endParaRPr lang="en-US" sz="4015" b="1">
              <a:solidFill>
                <a:srgbClr val="000000"/>
              </a:solidFill>
              <a:latin typeface="Sauna Pro 3 Bold"/>
              <a:ea typeface="Sauna Pro 3 Bold"/>
              <a:cs typeface="Sauna Pro 3 Bold"/>
              <a:sym typeface="Sauna Pro 3 Bold"/>
            </a:endParaRPr>
          </a:p>
          <a:p>
            <a:pPr algn="ctr">
              <a:lnSpc>
                <a:spcPts val="7161"/>
              </a:lnSpc>
            </a:pPr>
            <a:r>
              <a:rPr lang="en-US" sz="5115" b="1">
                <a:solidFill>
                  <a:srgbClr val="000000"/>
                </a:solidFill>
                <a:latin typeface="Sauna Pro 3 Bold"/>
                <a:ea typeface="Sauna Pro 3 Bold"/>
                <a:cs typeface="Sauna Pro 3 Bold"/>
                <a:sym typeface="Sauna Pro 3 Bold"/>
              </a:rPr>
              <a:t>You can do this!</a:t>
            </a:r>
          </a:p>
          <a:p>
            <a:pPr algn="ctr">
              <a:lnSpc>
                <a:spcPts val="5621"/>
              </a:lnSpc>
            </a:pPr>
            <a:endParaRPr lang="en-US" sz="5115" b="1">
              <a:solidFill>
                <a:srgbClr val="000000"/>
              </a:solidFill>
              <a:latin typeface="Sauna Pro 3 Bold"/>
              <a:ea typeface="Sauna Pro 3 Bold"/>
              <a:cs typeface="Sauna Pro 3 Bold"/>
              <a:sym typeface="Sauna Pro 3 Bold"/>
            </a:endParaRPr>
          </a:p>
          <a:p>
            <a:pPr algn="ctr">
              <a:lnSpc>
                <a:spcPts val="5621"/>
              </a:lnSpc>
            </a:pPr>
            <a:endParaRPr lang="en-US" sz="5115" b="1">
              <a:solidFill>
                <a:srgbClr val="000000"/>
              </a:solidFill>
              <a:latin typeface="Sauna Pro 3 Bold"/>
              <a:ea typeface="Sauna Pro 3 Bold"/>
              <a:cs typeface="Sauna Pro 3 Bold"/>
              <a:sym typeface="Sauna Pro 3 Bold"/>
            </a:endParaRPr>
          </a:p>
          <a:p>
            <a:pPr algn="ctr">
              <a:lnSpc>
                <a:spcPts val="5621"/>
              </a:lnSpc>
              <a:spcBef>
                <a:spcPct val="0"/>
              </a:spcBef>
            </a:pPr>
            <a:r>
              <a:rPr lang="en-US" sz="4015" b="1">
                <a:solidFill>
                  <a:srgbClr val="000000"/>
                </a:solidFill>
                <a:latin typeface="Sauna Pro 3 Bold"/>
                <a:ea typeface="Sauna Pro 3 Bold"/>
                <a:cs typeface="Sauna Pro 3 Bold"/>
                <a:sym typeface="Sauna Pro 3 Bold"/>
              </a:rPr>
              <a:t> </a:t>
            </a: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8686897" y="5879239"/>
            <a:ext cx="1297447" cy="1299071"/>
          </a:xfrm>
          <a:custGeom>
            <a:avLst/>
            <a:gdLst/>
            <a:ahLst/>
            <a:cxnLst/>
            <a:rect l="l" t="t" r="r" b="b"/>
            <a:pathLst>
              <a:path w="1297447" h="1299071">
                <a:moveTo>
                  <a:pt x="0" y="0"/>
                </a:moveTo>
                <a:lnTo>
                  <a:pt x="1297447" y="0"/>
                </a:lnTo>
                <a:lnTo>
                  <a:pt x="1297447" y="1299070"/>
                </a:lnTo>
                <a:lnTo>
                  <a:pt x="0" y="129907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2190826" y="436357"/>
            <a:ext cx="2296259" cy="1693491"/>
          </a:xfrm>
          <a:custGeom>
            <a:avLst/>
            <a:gdLst/>
            <a:ahLst/>
            <a:cxnLst/>
            <a:rect l="l" t="t" r="r" b="b"/>
            <a:pathLst>
              <a:path w="2296259" h="1693491">
                <a:moveTo>
                  <a:pt x="0" y="0"/>
                </a:moveTo>
                <a:lnTo>
                  <a:pt x="2296258" y="0"/>
                </a:lnTo>
                <a:lnTo>
                  <a:pt x="2296258" y="1693490"/>
                </a:lnTo>
                <a:lnTo>
                  <a:pt x="0" y="169349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a:off x="12793864" y="2166122"/>
            <a:ext cx="4777160" cy="1863092"/>
          </a:xfrm>
          <a:custGeom>
            <a:avLst/>
            <a:gdLst/>
            <a:ahLst/>
            <a:cxnLst/>
            <a:rect l="l" t="t" r="r" b="b"/>
            <a:pathLst>
              <a:path w="4777160" h="1863092">
                <a:moveTo>
                  <a:pt x="0" y="0"/>
                </a:moveTo>
                <a:lnTo>
                  <a:pt x="4777159" y="0"/>
                </a:lnTo>
                <a:lnTo>
                  <a:pt x="4777159" y="1863093"/>
                </a:lnTo>
                <a:lnTo>
                  <a:pt x="0" y="1863093"/>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5" name="Freeform 5"/>
          <p:cNvSpPr/>
          <p:nvPr/>
        </p:nvSpPr>
        <p:spPr>
          <a:xfrm>
            <a:off x="16584931" y="8551778"/>
            <a:ext cx="1348738" cy="1502772"/>
          </a:xfrm>
          <a:custGeom>
            <a:avLst/>
            <a:gdLst/>
            <a:ahLst/>
            <a:cxnLst/>
            <a:rect l="l" t="t" r="r" b="b"/>
            <a:pathLst>
              <a:path w="1348738" h="1502772">
                <a:moveTo>
                  <a:pt x="0" y="0"/>
                </a:moveTo>
                <a:lnTo>
                  <a:pt x="1348738" y="0"/>
                </a:lnTo>
                <a:lnTo>
                  <a:pt x="1348738" y="1502771"/>
                </a:lnTo>
                <a:lnTo>
                  <a:pt x="0" y="1502771"/>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6" name="TextBox 6"/>
          <p:cNvSpPr txBox="1"/>
          <p:nvPr/>
        </p:nvSpPr>
        <p:spPr>
          <a:xfrm>
            <a:off x="6853575" y="4454022"/>
            <a:ext cx="5220978" cy="1139779"/>
          </a:xfrm>
          <a:prstGeom prst="rect">
            <a:avLst/>
          </a:prstGeom>
        </p:spPr>
        <p:txBody>
          <a:bodyPr lIns="0" tIns="0" rIns="0" bIns="0" rtlCol="0" anchor="t">
            <a:spAutoFit/>
          </a:bodyPr>
          <a:lstStyle/>
          <a:p>
            <a:pPr algn="ctr">
              <a:lnSpc>
                <a:spcPts val="9100"/>
              </a:lnSpc>
              <a:spcBef>
                <a:spcPct val="0"/>
              </a:spcBef>
            </a:pPr>
            <a:r>
              <a:rPr lang="en-US" sz="6500" b="1">
                <a:solidFill>
                  <a:srgbClr val="FFFFFF"/>
                </a:solidFill>
                <a:latin typeface="Sauna Pro 3 Bold"/>
                <a:ea typeface="Sauna Pro 3 Bold"/>
                <a:cs typeface="Sauna Pro 3 Bold"/>
                <a:sym typeface="Sauna Pro 3 Bold"/>
              </a:rPr>
              <a:t>Use your Words</a:t>
            </a:r>
          </a:p>
        </p:txBody>
      </p:sp>
      <p:sp>
        <p:nvSpPr>
          <p:cNvPr id="7" name="TextBox 7"/>
          <p:cNvSpPr txBox="1"/>
          <p:nvPr/>
        </p:nvSpPr>
        <p:spPr>
          <a:xfrm>
            <a:off x="449652" y="1986972"/>
            <a:ext cx="5144974" cy="1130255"/>
          </a:xfrm>
          <a:prstGeom prst="rect">
            <a:avLst/>
          </a:prstGeom>
        </p:spPr>
        <p:txBody>
          <a:bodyPr lIns="0" tIns="0" rIns="0" bIns="0" rtlCol="0" anchor="t">
            <a:spAutoFit/>
          </a:bodyPr>
          <a:lstStyle/>
          <a:p>
            <a:pPr algn="ctr">
              <a:lnSpc>
                <a:spcPts val="9099"/>
              </a:lnSpc>
              <a:spcBef>
                <a:spcPct val="0"/>
              </a:spcBef>
            </a:pPr>
            <a:r>
              <a:rPr lang="en-US" sz="6499" b="1">
                <a:solidFill>
                  <a:srgbClr val="FFFFFF"/>
                </a:solidFill>
                <a:latin typeface="Sauna Pro 3 Bold"/>
                <a:ea typeface="Sauna Pro 3 Bold"/>
                <a:cs typeface="Sauna Pro 3 Bold"/>
                <a:sym typeface="Sauna Pro 3 Bold"/>
              </a:rPr>
              <a:t>Find your Voice</a:t>
            </a:r>
          </a:p>
        </p:txBody>
      </p:sp>
      <p:sp>
        <p:nvSpPr>
          <p:cNvPr id="8" name="TextBox 8"/>
          <p:cNvSpPr txBox="1"/>
          <p:nvPr/>
        </p:nvSpPr>
        <p:spPr>
          <a:xfrm>
            <a:off x="12431218" y="990069"/>
            <a:ext cx="5502451" cy="1139779"/>
          </a:xfrm>
          <a:prstGeom prst="rect">
            <a:avLst/>
          </a:prstGeom>
        </p:spPr>
        <p:txBody>
          <a:bodyPr lIns="0" tIns="0" rIns="0" bIns="0" rtlCol="0" anchor="t">
            <a:spAutoFit/>
          </a:bodyPr>
          <a:lstStyle/>
          <a:p>
            <a:pPr algn="ctr">
              <a:lnSpc>
                <a:spcPts val="9100"/>
              </a:lnSpc>
              <a:spcBef>
                <a:spcPct val="0"/>
              </a:spcBef>
            </a:pPr>
            <a:r>
              <a:rPr lang="en-US" sz="6500" b="1">
                <a:solidFill>
                  <a:srgbClr val="FFFFFF"/>
                </a:solidFill>
                <a:latin typeface="Sauna Pro 3 Bold"/>
                <a:ea typeface="Sauna Pro 3 Bold"/>
                <a:cs typeface="Sauna Pro 3 Bold"/>
                <a:sym typeface="Sauna Pro 3 Bold"/>
              </a:rPr>
              <a:t>Own your Power</a:t>
            </a:r>
          </a:p>
        </p:txBody>
      </p:sp>
      <p:sp>
        <p:nvSpPr>
          <p:cNvPr id="9" name="TextBox 9"/>
          <p:cNvSpPr txBox="1"/>
          <p:nvPr/>
        </p:nvSpPr>
        <p:spPr>
          <a:xfrm>
            <a:off x="6277094" y="7368497"/>
            <a:ext cx="6309057" cy="2271312"/>
          </a:xfrm>
          <a:prstGeom prst="rect">
            <a:avLst/>
          </a:prstGeom>
        </p:spPr>
        <p:txBody>
          <a:bodyPr lIns="0" tIns="0" rIns="0" bIns="0" rtlCol="0" anchor="t">
            <a:spAutoFit/>
          </a:bodyPr>
          <a:lstStyle/>
          <a:p>
            <a:pPr algn="l">
              <a:lnSpc>
                <a:spcPts val="6069"/>
              </a:lnSpc>
            </a:pPr>
            <a:r>
              <a:rPr lang="en-US" sz="4335" b="1">
                <a:solidFill>
                  <a:srgbClr val="000000"/>
                </a:solidFill>
                <a:latin typeface="Sauna Pro 3 Bold"/>
                <a:ea typeface="Sauna Pro 3 Bold"/>
                <a:cs typeface="Sauna Pro 3 Bold"/>
                <a:sym typeface="Sauna Pro 3 Bold"/>
              </a:rPr>
              <a:t>What will you say to others?</a:t>
            </a:r>
          </a:p>
          <a:p>
            <a:pPr algn="l">
              <a:lnSpc>
                <a:spcPts val="6069"/>
              </a:lnSpc>
              <a:spcBef>
                <a:spcPct val="0"/>
              </a:spcBef>
            </a:pPr>
            <a:r>
              <a:rPr lang="en-US" sz="4335" b="1">
                <a:solidFill>
                  <a:srgbClr val="000000"/>
                </a:solidFill>
                <a:latin typeface="Sauna Pro 3 Bold"/>
                <a:ea typeface="Sauna Pro 3 Bold"/>
                <a:cs typeface="Sauna Pro 3 Bold"/>
                <a:sym typeface="Sauna Pro 3 Bold"/>
              </a:rPr>
              <a:t>How will you include and support?</a:t>
            </a:r>
          </a:p>
        </p:txBody>
      </p:sp>
      <p:sp>
        <p:nvSpPr>
          <p:cNvPr id="10" name="TextBox 10"/>
          <p:cNvSpPr txBox="1"/>
          <p:nvPr/>
        </p:nvSpPr>
        <p:spPr>
          <a:xfrm>
            <a:off x="449652" y="3116719"/>
            <a:ext cx="6642347" cy="1983393"/>
          </a:xfrm>
          <a:prstGeom prst="rect">
            <a:avLst/>
          </a:prstGeom>
        </p:spPr>
        <p:txBody>
          <a:bodyPr lIns="0" tIns="0" rIns="0" bIns="0" rtlCol="0" anchor="t">
            <a:spAutoFit/>
          </a:bodyPr>
          <a:lstStyle/>
          <a:p>
            <a:pPr algn="l">
              <a:lnSpc>
                <a:spcPts val="5123"/>
              </a:lnSpc>
            </a:pPr>
            <a:r>
              <a:rPr lang="en-US" sz="4657" b="1">
                <a:solidFill>
                  <a:srgbClr val="000000"/>
                </a:solidFill>
                <a:latin typeface="Sauna Pro 3 Bold"/>
                <a:ea typeface="Sauna Pro 3 Bold"/>
                <a:cs typeface="Sauna Pro 3 Bold"/>
                <a:sym typeface="Sauna Pro 3 Bold"/>
              </a:rPr>
              <a:t>Who will you speak to?</a:t>
            </a:r>
          </a:p>
          <a:p>
            <a:pPr algn="l">
              <a:lnSpc>
                <a:spcPts val="5123"/>
              </a:lnSpc>
            </a:pPr>
            <a:r>
              <a:rPr lang="en-US" sz="4657" b="1">
                <a:solidFill>
                  <a:srgbClr val="000000"/>
                </a:solidFill>
                <a:latin typeface="Sauna Pro 3 Bold"/>
                <a:ea typeface="Sauna Pro 3 Bold"/>
                <a:cs typeface="Sauna Pro 3 Bold"/>
                <a:sym typeface="Sauna Pro 3 Bold"/>
              </a:rPr>
              <a:t>How will you convince others?</a:t>
            </a:r>
          </a:p>
        </p:txBody>
      </p:sp>
      <p:sp>
        <p:nvSpPr>
          <p:cNvPr id="11" name="TextBox 11"/>
          <p:cNvSpPr txBox="1"/>
          <p:nvPr/>
        </p:nvSpPr>
        <p:spPr>
          <a:xfrm>
            <a:off x="12955551" y="4351647"/>
            <a:ext cx="5458936" cy="2959933"/>
          </a:xfrm>
          <a:prstGeom prst="rect">
            <a:avLst/>
          </a:prstGeom>
        </p:spPr>
        <p:txBody>
          <a:bodyPr lIns="0" tIns="0" rIns="0" bIns="0" rtlCol="0" anchor="t">
            <a:spAutoFit/>
          </a:bodyPr>
          <a:lstStyle/>
          <a:p>
            <a:pPr algn="l">
              <a:lnSpc>
                <a:spcPts val="5911"/>
              </a:lnSpc>
            </a:pPr>
            <a:r>
              <a:rPr lang="en-US" sz="4222" b="1">
                <a:solidFill>
                  <a:srgbClr val="000000"/>
                </a:solidFill>
                <a:latin typeface="Sauna Pro 3 Bold"/>
                <a:ea typeface="Sauna Pro 3 Bold"/>
                <a:cs typeface="Sauna Pro 3 Bold"/>
                <a:sym typeface="Sauna Pro 3 Bold"/>
              </a:rPr>
              <a:t>How will you educate others?</a:t>
            </a:r>
          </a:p>
          <a:p>
            <a:pPr algn="l">
              <a:lnSpc>
                <a:spcPts val="5911"/>
              </a:lnSpc>
            </a:pPr>
            <a:r>
              <a:rPr lang="en-US" sz="4222" b="1">
                <a:solidFill>
                  <a:srgbClr val="000000"/>
                </a:solidFill>
                <a:latin typeface="Sauna Pro 3 Bold"/>
                <a:ea typeface="Sauna Pro 3 Bold"/>
                <a:cs typeface="Sauna Pro 3 Bold"/>
                <a:sym typeface="Sauna Pro 3 Bold"/>
              </a:rPr>
              <a:t>Prevent bullying?</a:t>
            </a:r>
          </a:p>
          <a:p>
            <a:pPr algn="l">
              <a:lnSpc>
                <a:spcPts val="5911"/>
              </a:lnSpc>
              <a:spcBef>
                <a:spcPct val="0"/>
              </a:spcBef>
            </a:pPr>
            <a:r>
              <a:rPr lang="en-US" sz="4222" b="1">
                <a:solidFill>
                  <a:srgbClr val="000000"/>
                </a:solidFill>
                <a:latin typeface="Sauna Pro 3 Bold"/>
                <a:ea typeface="Sauna Pro 3 Bold"/>
                <a:cs typeface="Sauna Pro 3 Bold"/>
                <a:sym typeface="Sauna Pro 3 Bold"/>
              </a:rPr>
              <a:t>Promote Anti-bullying</a:t>
            </a:r>
          </a:p>
        </p:txBody>
      </p:sp>
      <p:sp>
        <p:nvSpPr>
          <p:cNvPr id="12" name="Freeform 12"/>
          <p:cNvSpPr/>
          <p:nvPr/>
        </p:nvSpPr>
        <p:spPr>
          <a:xfrm>
            <a:off x="8278024" y="344485"/>
            <a:ext cx="1706320" cy="3265683"/>
          </a:xfrm>
          <a:custGeom>
            <a:avLst/>
            <a:gdLst/>
            <a:ahLst/>
            <a:cxnLst/>
            <a:rect l="l" t="t" r="r" b="b"/>
            <a:pathLst>
              <a:path w="1706320" h="3265683">
                <a:moveTo>
                  <a:pt x="0" y="0"/>
                </a:moveTo>
                <a:lnTo>
                  <a:pt x="1706320" y="0"/>
                </a:lnTo>
                <a:lnTo>
                  <a:pt x="1706320" y="3265683"/>
                </a:lnTo>
                <a:lnTo>
                  <a:pt x="0" y="3265683"/>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584931" y="8567198"/>
            <a:ext cx="1348738" cy="1502772"/>
          </a:xfrm>
          <a:custGeom>
            <a:avLst/>
            <a:gdLst/>
            <a:ahLst/>
            <a:cxnLst/>
            <a:rect l="l" t="t" r="r" b="b"/>
            <a:pathLst>
              <a:path w="1348738" h="1502772">
                <a:moveTo>
                  <a:pt x="0" y="0"/>
                </a:moveTo>
                <a:lnTo>
                  <a:pt x="1348738" y="0"/>
                </a:lnTo>
                <a:lnTo>
                  <a:pt x="1348738" y="1502772"/>
                </a:lnTo>
                <a:lnTo>
                  <a:pt x="0" y="1502772"/>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3817308" y="2418265"/>
            <a:ext cx="10653384" cy="6148933"/>
          </a:xfrm>
          <a:custGeom>
            <a:avLst/>
            <a:gdLst/>
            <a:ahLst/>
            <a:cxnLst/>
            <a:rect l="l" t="t" r="r" b="b"/>
            <a:pathLst>
              <a:path w="10653384" h="6148933">
                <a:moveTo>
                  <a:pt x="0" y="0"/>
                </a:moveTo>
                <a:lnTo>
                  <a:pt x="10653384" y="0"/>
                </a:lnTo>
                <a:lnTo>
                  <a:pt x="10653384" y="6148933"/>
                </a:lnTo>
                <a:lnTo>
                  <a:pt x="0" y="6148933"/>
                </a:lnTo>
                <a:lnTo>
                  <a:pt x="0" y="0"/>
                </a:lnTo>
                <a:close/>
              </a:path>
            </a:pathLst>
          </a:custGeom>
          <a:blipFill>
            <a:blip r:embed="rId4"/>
            <a:stretch>
              <a:fillRect/>
            </a:stretch>
          </a:blipFill>
          <a:ln w="38100" cap="sq">
            <a:solidFill>
              <a:srgbClr val="000000"/>
            </a:solidFill>
            <a:prstDash val="solid"/>
            <a:miter/>
          </a:ln>
        </p:spPr>
      </p:sp>
      <p:sp>
        <p:nvSpPr>
          <p:cNvPr id="4" name="TextBox 4"/>
          <p:cNvSpPr txBox="1"/>
          <p:nvPr/>
        </p:nvSpPr>
        <p:spPr>
          <a:xfrm>
            <a:off x="6400133" y="1114425"/>
            <a:ext cx="4939223" cy="1774169"/>
          </a:xfrm>
          <a:prstGeom prst="rect">
            <a:avLst/>
          </a:prstGeom>
        </p:spPr>
        <p:txBody>
          <a:bodyPr lIns="0" tIns="0" rIns="0" bIns="0" rtlCol="0" anchor="t">
            <a:spAutoFit/>
          </a:bodyPr>
          <a:lstStyle/>
          <a:p>
            <a:pPr algn="ctr">
              <a:lnSpc>
                <a:spcPts val="4601"/>
              </a:lnSpc>
            </a:pPr>
            <a:r>
              <a:rPr lang="en-US" sz="4601">
                <a:solidFill>
                  <a:srgbClr val="000000"/>
                </a:solidFill>
                <a:latin typeface="Sauna Pro 1"/>
                <a:ea typeface="Sauna Pro 1"/>
                <a:cs typeface="Sauna Pro 1"/>
                <a:sym typeface="Sauna Pro 1"/>
              </a:rPr>
              <a:t>Worksheet available</a:t>
            </a:r>
          </a:p>
          <a:p>
            <a:pPr algn="ctr">
              <a:lnSpc>
                <a:spcPts val="4601"/>
              </a:lnSpc>
            </a:pPr>
            <a:endParaRPr lang="en-US" sz="4601">
              <a:solidFill>
                <a:srgbClr val="000000"/>
              </a:solidFill>
              <a:latin typeface="Sauna Pro 1"/>
              <a:ea typeface="Sauna Pro 1"/>
              <a:cs typeface="Sauna Pro 1"/>
              <a:sym typeface="Sauna Pro 1"/>
            </a:endParaRPr>
          </a:p>
          <a:p>
            <a:pPr algn="ctr">
              <a:lnSpc>
                <a:spcPts val="4601"/>
              </a:lnSpc>
            </a:pPr>
            <a:endParaRPr lang="en-US" sz="4601">
              <a:solidFill>
                <a:srgbClr val="000000"/>
              </a:solidFill>
              <a:latin typeface="Sauna Pro 1"/>
              <a:ea typeface="Sauna Pro 1"/>
              <a:cs typeface="Sauna Pro 1"/>
              <a:sym typeface="Sauna Pro 1"/>
            </a:endParaRPr>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8123851" y="5445545"/>
            <a:ext cx="1734932" cy="1737103"/>
          </a:xfrm>
          <a:custGeom>
            <a:avLst/>
            <a:gdLst/>
            <a:ahLst/>
            <a:cxnLst/>
            <a:rect l="l" t="t" r="r" b="b"/>
            <a:pathLst>
              <a:path w="1734932" h="1737103">
                <a:moveTo>
                  <a:pt x="0" y="0"/>
                </a:moveTo>
                <a:lnTo>
                  <a:pt x="1734932" y="0"/>
                </a:lnTo>
                <a:lnTo>
                  <a:pt x="1734932" y="1737103"/>
                </a:lnTo>
                <a:lnTo>
                  <a:pt x="0" y="1737103"/>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804584" y="1810860"/>
            <a:ext cx="2296259" cy="1693491"/>
          </a:xfrm>
          <a:custGeom>
            <a:avLst/>
            <a:gdLst/>
            <a:ahLst/>
            <a:cxnLst/>
            <a:rect l="l" t="t" r="r" b="b"/>
            <a:pathLst>
              <a:path w="2296259" h="1693491">
                <a:moveTo>
                  <a:pt x="0" y="0"/>
                </a:moveTo>
                <a:lnTo>
                  <a:pt x="2296258" y="0"/>
                </a:lnTo>
                <a:lnTo>
                  <a:pt x="2296258" y="1693490"/>
                </a:lnTo>
                <a:lnTo>
                  <a:pt x="0" y="169349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a:off x="13040111" y="2025148"/>
            <a:ext cx="4777160" cy="1863092"/>
          </a:xfrm>
          <a:custGeom>
            <a:avLst/>
            <a:gdLst/>
            <a:ahLst/>
            <a:cxnLst/>
            <a:rect l="l" t="t" r="r" b="b"/>
            <a:pathLst>
              <a:path w="4777160" h="1863092">
                <a:moveTo>
                  <a:pt x="0" y="0"/>
                </a:moveTo>
                <a:lnTo>
                  <a:pt x="4777160" y="0"/>
                </a:lnTo>
                <a:lnTo>
                  <a:pt x="4777160" y="1863092"/>
                </a:lnTo>
                <a:lnTo>
                  <a:pt x="0" y="1863092"/>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5" name="Freeform 5"/>
          <p:cNvSpPr/>
          <p:nvPr/>
        </p:nvSpPr>
        <p:spPr>
          <a:xfrm>
            <a:off x="7916325" y="185117"/>
            <a:ext cx="2149983" cy="4114800"/>
          </a:xfrm>
          <a:custGeom>
            <a:avLst/>
            <a:gdLst/>
            <a:ahLst/>
            <a:cxnLst/>
            <a:rect l="l" t="t" r="r" b="b"/>
            <a:pathLst>
              <a:path w="2149983" h="4114800">
                <a:moveTo>
                  <a:pt x="0" y="0"/>
                </a:moveTo>
                <a:lnTo>
                  <a:pt x="2149983" y="0"/>
                </a:lnTo>
                <a:lnTo>
                  <a:pt x="2149983" y="4114800"/>
                </a:lnTo>
                <a:lnTo>
                  <a:pt x="0" y="4114800"/>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grpSp>
        <p:nvGrpSpPr>
          <p:cNvPr id="6" name="Group 6"/>
          <p:cNvGrpSpPr/>
          <p:nvPr/>
        </p:nvGrpSpPr>
        <p:grpSpPr>
          <a:xfrm>
            <a:off x="688537" y="3743378"/>
            <a:ext cx="5314172" cy="3086100"/>
            <a:chOff x="0" y="0"/>
            <a:chExt cx="1399617" cy="812800"/>
          </a:xfrm>
        </p:grpSpPr>
        <p:sp>
          <p:nvSpPr>
            <p:cNvPr id="7" name="Freeform 7"/>
            <p:cNvSpPr/>
            <p:nvPr/>
          </p:nvSpPr>
          <p:spPr>
            <a:xfrm>
              <a:off x="0" y="0"/>
              <a:ext cx="1399617" cy="812800"/>
            </a:xfrm>
            <a:custGeom>
              <a:avLst/>
              <a:gdLst/>
              <a:ahLst/>
              <a:cxnLst/>
              <a:rect l="l" t="t" r="r" b="b"/>
              <a:pathLst>
                <a:path w="1399617" h="812800">
                  <a:moveTo>
                    <a:pt x="74299" y="0"/>
                  </a:moveTo>
                  <a:lnTo>
                    <a:pt x="1325318" y="0"/>
                  </a:lnTo>
                  <a:cubicBezTo>
                    <a:pt x="1345024" y="0"/>
                    <a:pt x="1363922" y="7828"/>
                    <a:pt x="1377856" y="21762"/>
                  </a:cubicBezTo>
                  <a:cubicBezTo>
                    <a:pt x="1391789" y="35695"/>
                    <a:pt x="1399617" y="54594"/>
                    <a:pt x="1399617" y="74299"/>
                  </a:cubicBezTo>
                  <a:lnTo>
                    <a:pt x="1399617" y="738501"/>
                  </a:lnTo>
                  <a:cubicBezTo>
                    <a:pt x="1399617" y="779535"/>
                    <a:pt x="1366352" y="812800"/>
                    <a:pt x="1325318" y="812800"/>
                  </a:cubicBezTo>
                  <a:lnTo>
                    <a:pt x="74299" y="812800"/>
                  </a:lnTo>
                  <a:cubicBezTo>
                    <a:pt x="33265" y="812800"/>
                    <a:pt x="0" y="779535"/>
                    <a:pt x="0" y="738501"/>
                  </a:cubicBezTo>
                  <a:lnTo>
                    <a:pt x="0" y="74299"/>
                  </a:lnTo>
                  <a:cubicBezTo>
                    <a:pt x="0" y="33265"/>
                    <a:pt x="33265" y="0"/>
                    <a:pt x="74299" y="0"/>
                  </a:cubicBezTo>
                  <a:close/>
                </a:path>
              </a:pathLst>
            </a:custGeom>
            <a:solidFill>
              <a:srgbClr val="FFFFFF"/>
            </a:solidFill>
          </p:spPr>
        </p:sp>
        <p:sp>
          <p:nvSpPr>
            <p:cNvPr id="8" name="TextBox 8"/>
            <p:cNvSpPr txBox="1"/>
            <p:nvPr/>
          </p:nvSpPr>
          <p:spPr>
            <a:xfrm>
              <a:off x="0" y="-38100"/>
              <a:ext cx="1399617" cy="850900"/>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7055566" y="4323144"/>
            <a:ext cx="4176869" cy="906110"/>
          </a:xfrm>
          <a:prstGeom prst="rect">
            <a:avLst/>
          </a:prstGeom>
        </p:spPr>
        <p:txBody>
          <a:bodyPr lIns="0" tIns="0" rIns="0" bIns="0" rtlCol="0" anchor="t">
            <a:spAutoFit/>
          </a:bodyPr>
          <a:lstStyle/>
          <a:p>
            <a:pPr algn="ctr">
              <a:lnSpc>
                <a:spcPts val="7279"/>
              </a:lnSpc>
              <a:spcBef>
                <a:spcPct val="0"/>
              </a:spcBef>
            </a:pPr>
            <a:r>
              <a:rPr lang="en-US" sz="5199" b="1">
                <a:solidFill>
                  <a:srgbClr val="FFFFFF"/>
                </a:solidFill>
                <a:latin typeface="Sauna Pro 3 Bold"/>
                <a:ea typeface="Sauna Pro 3 Bold"/>
                <a:cs typeface="Sauna Pro 3 Bold"/>
                <a:sym typeface="Sauna Pro 3 Bold"/>
              </a:rPr>
              <a:t>Use your Words</a:t>
            </a:r>
          </a:p>
        </p:txBody>
      </p:sp>
      <p:sp>
        <p:nvSpPr>
          <p:cNvPr id="10" name="TextBox 10"/>
          <p:cNvSpPr txBox="1"/>
          <p:nvPr/>
        </p:nvSpPr>
        <p:spPr>
          <a:xfrm>
            <a:off x="1004904" y="739046"/>
            <a:ext cx="4116182" cy="906110"/>
          </a:xfrm>
          <a:prstGeom prst="rect">
            <a:avLst/>
          </a:prstGeom>
        </p:spPr>
        <p:txBody>
          <a:bodyPr lIns="0" tIns="0" rIns="0" bIns="0" rtlCol="0" anchor="t">
            <a:spAutoFit/>
          </a:bodyPr>
          <a:lstStyle/>
          <a:p>
            <a:pPr algn="ctr">
              <a:lnSpc>
                <a:spcPts val="7279"/>
              </a:lnSpc>
              <a:spcBef>
                <a:spcPct val="0"/>
              </a:spcBef>
            </a:pPr>
            <a:r>
              <a:rPr lang="en-US" sz="5199" b="1">
                <a:solidFill>
                  <a:srgbClr val="FFFFFF"/>
                </a:solidFill>
                <a:latin typeface="Sauna Pro 3 Bold"/>
                <a:ea typeface="Sauna Pro 3 Bold"/>
                <a:cs typeface="Sauna Pro 3 Bold"/>
                <a:sym typeface="Sauna Pro 3 Bold"/>
              </a:rPr>
              <a:t>Find your Voice</a:t>
            </a:r>
          </a:p>
        </p:txBody>
      </p:sp>
      <p:sp>
        <p:nvSpPr>
          <p:cNvPr id="11" name="TextBox 11"/>
          <p:cNvSpPr txBox="1"/>
          <p:nvPr/>
        </p:nvSpPr>
        <p:spPr>
          <a:xfrm>
            <a:off x="13283208" y="964703"/>
            <a:ext cx="3830213" cy="793714"/>
          </a:xfrm>
          <a:prstGeom prst="rect">
            <a:avLst/>
          </a:prstGeom>
        </p:spPr>
        <p:txBody>
          <a:bodyPr lIns="0" tIns="0" rIns="0" bIns="0" rtlCol="0" anchor="t">
            <a:spAutoFit/>
          </a:bodyPr>
          <a:lstStyle/>
          <a:p>
            <a:pPr algn="ctr">
              <a:lnSpc>
                <a:spcPts val="6334"/>
              </a:lnSpc>
              <a:spcBef>
                <a:spcPct val="0"/>
              </a:spcBef>
            </a:pPr>
            <a:r>
              <a:rPr lang="en-US" sz="4524" b="1">
                <a:solidFill>
                  <a:srgbClr val="FFFFFF"/>
                </a:solidFill>
                <a:latin typeface="Sauna Pro 3 Bold"/>
                <a:ea typeface="Sauna Pro 3 Bold"/>
                <a:cs typeface="Sauna Pro 3 Bold"/>
                <a:sym typeface="Sauna Pro 3 Bold"/>
              </a:rPr>
              <a:t>Own your Power</a:t>
            </a:r>
          </a:p>
        </p:txBody>
      </p:sp>
      <p:grpSp>
        <p:nvGrpSpPr>
          <p:cNvPr id="12" name="Group 12"/>
          <p:cNvGrpSpPr/>
          <p:nvPr/>
        </p:nvGrpSpPr>
        <p:grpSpPr>
          <a:xfrm>
            <a:off x="6552093" y="7401723"/>
            <a:ext cx="5501552" cy="2582590"/>
            <a:chOff x="0" y="0"/>
            <a:chExt cx="1448968" cy="680188"/>
          </a:xfrm>
        </p:grpSpPr>
        <p:sp>
          <p:nvSpPr>
            <p:cNvPr id="13" name="Freeform 13"/>
            <p:cNvSpPr/>
            <p:nvPr/>
          </p:nvSpPr>
          <p:spPr>
            <a:xfrm>
              <a:off x="0" y="0"/>
              <a:ext cx="1448968" cy="680188"/>
            </a:xfrm>
            <a:custGeom>
              <a:avLst/>
              <a:gdLst/>
              <a:ahLst/>
              <a:cxnLst/>
              <a:rect l="l" t="t" r="r" b="b"/>
              <a:pathLst>
                <a:path w="1448968" h="680188">
                  <a:moveTo>
                    <a:pt x="71768" y="0"/>
                  </a:moveTo>
                  <a:lnTo>
                    <a:pt x="1377200" y="0"/>
                  </a:lnTo>
                  <a:cubicBezTo>
                    <a:pt x="1416837" y="0"/>
                    <a:pt x="1448968" y="32132"/>
                    <a:pt x="1448968" y="71768"/>
                  </a:cubicBezTo>
                  <a:lnTo>
                    <a:pt x="1448968" y="608420"/>
                  </a:lnTo>
                  <a:cubicBezTo>
                    <a:pt x="1448968" y="648057"/>
                    <a:pt x="1416837" y="680188"/>
                    <a:pt x="1377200" y="680188"/>
                  </a:cubicBezTo>
                  <a:lnTo>
                    <a:pt x="71768" y="680188"/>
                  </a:lnTo>
                  <a:cubicBezTo>
                    <a:pt x="32132" y="680188"/>
                    <a:pt x="0" y="648057"/>
                    <a:pt x="0" y="608420"/>
                  </a:cubicBezTo>
                  <a:lnTo>
                    <a:pt x="0" y="71768"/>
                  </a:lnTo>
                  <a:cubicBezTo>
                    <a:pt x="0" y="32132"/>
                    <a:pt x="32132" y="0"/>
                    <a:pt x="71768" y="0"/>
                  </a:cubicBezTo>
                  <a:close/>
                </a:path>
              </a:pathLst>
            </a:custGeom>
            <a:solidFill>
              <a:srgbClr val="FFFFFF"/>
            </a:solidFill>
          </p:spPr>
        </p:sp>
        <p:sp>
          <p:nvSpPr>
            <p:cNvPr id="14" name="TextBox 14"/>
            <p:cNvSpPr txBox="1"/>
            <p:nvPr/>
          </p:nvSpPr>
          <p:spPr>
            <a:xfrm>
              <a:off x="0" y="-38100"/>
              <a:ext cx="1448968" cy="718288"/>
            </a:xfrm>
            <a:prstGeom prst="rect">
              <a:avLst/>
            </a:prstGeom>
          </p:spPr>
          <p:txBody>
            <a:bodyPr lIns="50800" tIns="50800" rIns="50800" bIns="50800" rtlCol="0" anchor="ctr"/>
            <a:lstStyle/>
            <a:p>
              <a:pPr algn="ctr">
                <a:lnSpc>
                  <a:spcPts val="2659"/>
                </a:lnSpc>
              </a:pPr>
              <a:endParaRPr/>
            </a:p>
          </p:txBody>
        </p:sp>
      </p:grpSp>
      <p:sp>
        <p:nvSpPr>
          <p:cNvPr id="15" name="TextBox 15"/>
          <p:cNvSpPr txBox="1"/>
          <p:nvPr/>
        </p:nvSpPr>
        <p:spPr>
          <a:xfrm>
            <a:off x="6906475" y="7745939"/>
            <a:ext cx="4959790" cy="1846533"/>
          </a:xfrm>
          <a:prstGeom prst="rect">
            <a:avLst/>
          </a:prstGeom>
        </p:spPr>
        <p:txBody>
          <a:bodyPr lIns="0" tIns="0" rIns="0" bIns="0" rtlCol="0" anchor="t">
            <a:spAutoFit/>
          </a:bodyPr>
          <a:lstStyle/>
          <a:p>
            <a:pPr algn="l">
              <a:lnSpc>
                <a:spcPts val="3745"/>
              </a:lnSpc>
            </a:pPr>
            <a:r>
              <a:rPr lang="en-US" sz="2675">
                <a:solidFill>
                  <a:srgbClr val="000000"/>
                </a:solidFill>
                <a:latin typeface="Sauna Pro 2"/>
                <a:ea typeface="Sauna Pro 2"/>
                <a:cs typeface="Sauna Pro 2"/>
                <a:sym typeface="Sauna Pro 2"/>
              </a:rPr>
              <a:t>Be kind.</a:t>
            </a:r>
          </a:p>
          <a:p>
            <a:pPr algn="l">
              <a:lnSpc>
                <a:spcPts val="3745"/>
              </a:lnSpc>
            </a:pPr>
            <a:r>
              <a:rPr lang="en-US" sz="2675">
                <a:solidFill>
                  <a:srgbClr val="000000"/>
                </a:solidFill>
                <a:latin typeface="Sauna Pro 2"/>
                <a:ea typeface="Sauna Pro 2"/>
                <a:cs typeface="Sauna Pro 2"/>
                <a:sym typeface="Sauna Pro 2"/>
              </a:rPr>
              <a:t>“Well done” </a:t>
            </a:r>
          </a:p>
          <a:p>
            <a:pPr algn="l">
              <a:lnSpc>
                <a:spcPts val="3745"/>
              </a:lnSpc>
            </a:pPr>
            <a:r>
              <a:rPr lang="en-US" sz="2675">
                <a:solidFill>
                  <a:srgbClr val="000000"/>
                </a:solidFill>
                <a:latin typeface="Sauna Pro 2"/>
                <a:ea typeface="Sauna Pro 2"/>
                <a:cs typeface="Sauna Pro 2"/>
                <a:sym typeface="Sauna Pro 2"/>
              </a:rPr>
              <a:t>“That’s great”</a:t>
            </a:r>
          </a:p>
          <a:p>
            <a:pPr algn="l">
              <a:lnSpc>
                <a:spcPts val="3745"/>
              </a:lnSpc>
            </a:pPr>
            <a:r>
              <a:rPr lang="en-US" sz="2675">
                <a:solidFill>
                  <a:srgbClr val="000000"/>
                </a:solidFill>
                <a:latin typeface="Sauna Pro 2"/>
                <a:ea typeface="Sauna Pro 2"/>
                <a:cs typeface="Sauna Pro 2"/>
                <a:sym typeface="Sauna Pro 2"/>
              </a:rPr>
              <a:t>You are not alone. Come join us.</a:t>
            </a:r>
          </a:p>
        </p:txBody>
      </p:sp>
      <p:sp>
        <p:nvSpPr>
          <p:cNvPr id="16" name="TextBox 16"/>
          <p:cNvSpPr txBox="1"/>
          <p:nvPr/>
        </p:nvSpPr>
        <p:spPr>
          <a:xfrm>
            <a:off x="1162595" y="4196421"/>
            <a:ext cx="4959790" cy="1846533"/>
          </a:xfrm>
          <a:prstGeom prst="rect">
            <a:avLst/>
          </a:prstGeom>
        </p:spPr>
        <p:txBody>
          <a:bodyPr lIns="0" tIns="0" rIns="0" bIns="0" rtlCol="0" anchor="t">
            <a:spAutoFit/>
          </a:bodyPr>
          <a:lstStyle/>
          <a:p>
            <a:pPr algn="l">
              <a:lnSpc>
                <a:spcPts val="3745"/>
              </a:lnSpc>
            </a:pPr>
            <a:r>
              <a:rPr lang="en-US" sz="2675">
                <a:solidFill>
                  <a:srgbClr val="000000"/>
                </a:solidFill>
                <a:latin typeface="Sauna Pro 2"/>
                <a:ea typeface="Sauna Pro 2"/>
                <a:cs typeface="Sauna Pro 2"/>
                <a:sym typeface="Sauna Pro 2"/>
              </a:rPr>
              <a:t>Don’t do this! STOP!</a:t>
            </a:r>
          </a:p>
          <a:p>
            <a:pPr algn="l">
              <a:lnSpc>
                <a:spcPts val="3745"/>
              </a:lnSpc>
            </a:pPr>
            <a:r>
              <a:rPr lang="en-US" sz="2675">
                <a:solidFill>
                  <a:srgbClr val="000000"/>
                </a:solidFill>
                <a:latin typeface="Sauna Pro 2"/>
                <a:ea typeface="Sauna Pro 2"/>
                <a:cs typeface="Sauna Pro 2"/>
                <a:sym typeface="Sauna Pro 2"/>
              </a:rPr>
              <a:t>Miss/Sir - Can I talk with you?</a:t>
            </a:r>
          </a:p>
          <a:p>
            <a:pPr algn="l">
              <a:lnSpc>
                <a:spcPts val="3745"/>
              </a:lnSpc>
            </a:pPr>
            <a:r>
              <a:rPr lang="en-US" sz="2675">
                <a:solidFill>
                  <a:srgbClr val="000000"/>
                </a:solidFill>
                <a:latin typeface="Sauna Pro 2"/>
                <a:ea typeface="Sauna Pro 2"/>
                <a:cs typeface="Sauna Pro 2"/>
                <a:sym typeface="Sauna Pro 2"/>
              </a:rPr>
              <a:t>Create posters and guides.</a:t>
            </a:r>
          </a:p>
          <a:p>
            <a:pPr algn="l">
              <a:lnSpc>
                <a:spcPts val="3745"/>
              </a:lnSpc>
            </a:pPr>
            <a:r>
              <a:rPr lang="en-US" sz="2675">
                <a:solidFill>
                  <a:srgbClr val="000000"/>
                </a:solidFill>
                <a:latin typeface="Sauna Pro 2"/>
                <a:ea typeface="Sauna Pro 2"/>
                <a:cs typeface="Sauna Pro 2"/>
                <a:sym typeface="Sauna Pro 2"/>
              </a:rPr>
              <a:t>We can do this together.</a:t>
            </a:r>
          </a:p>
        </p:txBody>
      </p:sp>
      <p:grpSp>
        <p:nvGrpSpPr>
          <p:cNvPr id="17" name="Group 17"/>
          <p:cNvGrpSpPr/>
          <p:nvPr/>
        </p:nvGrpSpPr>
        <p:grpSpPr>
          <a:xfrm>
            <a:off x="12586600" y="4154249"/>
            <a:ext cx="5501552" cy="2582590"/>
            <a:chOff x="0" y="0"/>
            <a:chExt cx="1448968" cy="680188"/>
          </a:xfrm>
        </p:grpSpPr>
        <p:sp>
          <p:nvSpPr>
            <p:cNvPr id="18" name="Freeform 18"/>
            <p:cNvSpPr/>
            <p:nvPr/>
          </p:nvSpPr>
          <p:spPr>
            <a:xfrm>
              <a:off x="0" y="0"/>
              <a:ext cx="1448968" cy="680188"/>
            </a:xfrm>
            <a:custGeom>
              <a:avLst/>
              <a:gdLst/>
              <a:ahLst/>
              <a:cxnLst/>
              <a:rect l="l" t="t" r="r" b="b"/>
              <a:pathLst>
                <a:path w="1448968" h="680188">
                  <a:moveTo>
                    <a:pt x="71768" y="0"/>
                  </a:moveTo>
                  <a:lnTo>
                    <a:pt x="1377200" y="0"/>
                  </a:lnTo>
                  <a:cubicBezTo>
                    <a:pt x="1416837" y="0"/>
                    <a:pt x="1448968" y="32132"/>
                    <a:pt x="1448968" y="71768"/>
                  </a:cubicBezTo>
                  <a:lnTo>
                    <a:pt x="1448968" y="608420"/>
                  </a:lnTo>
                  <a:cubicBezTo>
                    <a:pt x="1448968" y="648057"/>
                    <a:pt x="1416837" y="680188"/>
                    <a:pt x="1377200" y="680188"/>
                  </a:cubicBezTo>
                  <a:lnTo>
                    <a:pt x="71768" y="680188"/>
                  </a:lnTo>
                  <a:cubicBezTo>
                    <a:pt x="32132" y="680188"/>
                    <a:pt x="0" y="648057"/>
                    <a:pt x="0" y="608420"/>
                  </a:cubicBezTo>
                  <a:lnTo>
                    <a:pt x="0" y="71768"/>
                  </a:lnTo>
                  <a:cubicBezTo>
                    <a:pt x="0" y="32132"/>
                    <a:pt x="32132" y="0"/>
                    <a:pt x="71768" y="0"/>
                  </a:cubicBezTo>
                  <a:close/>
                </a:path>
              </a:pathLst>
            </a:custGeom>
            <a:solidFill>
              <a:srgbClr val="FFFFFF"/>
            </a:solidFill>
          </p:spPr>
        </p:sp>
        <p:sp>
          <p:nvSpPr>
            <p:cNvPr id="19" name="TextBox 19"/>
            <p:cNvSpPr txBox="1"/>
            <p:nvPr/>
          </p:nvSpPr>
          <p:spPr>
            <a:xfrm>
              <a:off x="0" y="-38100"/>
              <a:ext cx="1448968" cy="718288"/>
            </a:xfrm>
            <a:prstGeom prst="rect">
              <a:avLst/>
            </a:prstGeom>
          </p:spPr>
          <p:txBody>
            <a:bodyPr lIns="50800" tIns="50800" rIns="50800" bIns="50800" rtlCol="0" anchor="ctr"/>
            <a:lstStyle/>
            <a:p>
              <a:pPr algn="ctr">
                <a:lnSpc>
                  <a:spcPts val="2659"/>
                </a:lnSpc>
              </a:pPr>
              <a:endParaRPr/>
            </a:p>
          </p:txBody>
        </p:sp>
      </p:grpSp>
      <p:sp>
        <p:nvSpPr>
          <p:cNvPr id="20" name="TextBox 20"/>
          <p:cNvSpPr txBox="1"/>
          <p:nvPr/>
        </p:nvSpPr>
        <p:spPr>
          <a:xfrm>
            <a:off x="12948796" y="4492578"/>
            <a:ext cx="4959790" cy="1846533"/>
          </a:xfrm>
          <a:prstGeom prst="rect">
            <a:avLst/>
          </a:prstGeom>
        </p:spPr>
        <p:txBody>
          <a:bodyPr lIns="0" tIns="0" rIns="0" bIns="0" rtlCol="0" anchor="t">
            <a:spAutoFit/>
          </a:bodyPr>
          <a:lstStyle/>
          <a:p>
            <a:pPr algn="l">
              <a:lnSpc>
                <a:spcPts val="3745"/>
              </a:lnSpc>
            </a:pPr>
            <a:r>
              <a:rPr lang="en-US" sz="2675">
                <a:solidFill>
                  <a:srgbClr val="000000"/>
                </a:solidFill>
                <a:latin typeface="Sauna Pro 2"/>
                <a:ea typeface="Sauna Pro 2"/>
                <a:cs typeface="Sauna Pro 2"/>
                <a:sym typeface="Sauna Pro 2"/>
              </a:rPr>
              <a:t>Start your youth activist group.</a:t>
            </a:r>
          </a:p>
          <a:p>
            <a:pPr algn="l">
              <a:lnSpc>
                <a:spcPts val="3745"/>
              </a:lnSpc>
            </a:pPr>
            <a:r>
              <a:rPr lang="en-US" sz="2675">
                <a:solidFill>
                  <a:srgbClr val="000000"/>
                </a:solidFill>
                <a:latin typeface="Sauna Pro 2"/>
                <a:ea typeface="Sauna Pro 2"/>
                <a:cs typeface="Sauna Pro 2"/>
                <a:sym typeface="Sauna Pro 2"/>
              </a:rPr>
              <a:t>Ask others to join in </a:t>
            </a:r>
          </a:p>
          <a:p>
            <a:pPr algn="l">
              <a:lnSpc>
                <a:spcPts val="3745"/>
              </a:lnSpc>
            </a:pPr>
            <a:r>
              <a:rPr lang="en-US" sz="2675">
                <a:solidFill>
                  <a:srgbClr val="000000"/>
                </a:solidFill>
                <a:latin typeface="Sauna Pro 2"/>
                <a:ea typeface="Sauna Pro 2"/>
                <a:cs typeface="Sauna Pro 2"/>
                <a:sym typeface="Sauna Pro 2"/>
              </a:rPr>
              <a:t>Hold assemblies.</a:t>
            </a:r>
          </a:p>
          <a:p>
            <a:pPr algn="l">
              <a:lnSpc>
                <a:spcPts val="3745"/>
              </a:lnSpc>
            </a:pPr>
            <a:r>
              <a:rPr lang="en-US" sz="2675">
                <a:solidFill>
                  <a:srgbClr val="000000"/>
                </a:solidFill>
                <a:latin typeface="Sauna Pro 2"/>
                <a:ea typeface="Sauna Pro 2"/>
                <a:cs typeface="Sauna Pro 2"/>
                <a:sym typeface="Sauna Pro 2"/>
              </a:rPr>
              <a:t>Promote respect.</a:t>
            </a:r>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6391032" y="1304136"/>
            <a:ext cx="4803639" cy="2262372"/>
          </a:xfrm>
          <a:custGeom>
            <a:avLst/>
            <a:gdLst/>
            <a:ahLst/>
            <a:cxnLst/>
            <a:rect l="l" t="t" r="r" b="b"/>
            <a:pathLst>
              <a:path w="4803639" h="2262372">
                <a:moveTo>
                  <a:pt x="0" y="0"/>
                </a:moveTo>
                <a:lnTo>
                  <a:pt x="4803639" y="0"/>
                </a:lnTo>
                <a:lnTo>
                  <a:pt x="4803639" y="2262372"/>
                </a:lnTo>
                <a:lnTo>
                  <a:pt x="0" y="2262372"/>
                </a:lnTo>
                <a:lnTo>
                  <a:pt x="0" y="0"/>
                </a:lnTo>
                <a:close/>
              </a:path>
            </a:pathLst>
          </a:custGeom>
          <a:blipFill>
            <a:blip r:embed="rId2"/>
            <a:stretch>
              <a:fillRect t="-295" b="-295"/>
            </a:stretch>
          </a:blipFill>
        </p:spPr>
      </p:sp>
      <p:sp>
        <p:nvSpPr>
          <p:cNvPr id="3" name="Freeform 3"/>
          <p:cNvSpPr/>
          <p:nvPr/>
        </p:nvSpPr>
        <p:spPr>
          <a:xfrm>
            <a:off x="2820636" y="3770671"/>
            <a:ext cx="12646728" cy="4268271"/>
          </a:xfrm>
          <a:custGeom>
            <a:avLst/>
            <a:gdLst/>
            <a:ahLst/>
            <a:cxnLst/>
            <a:rect l="l" t="t" r="r" b="b"/>
            <a:pathLst>
              <a:path w="12646728" h="4268271">
                <a:moveTo>
                  <a:pt x="0" y="0"/>
                </a:moveTo>
                <a:lnTo>
                  <a:pt x="12646728" y="0"/>
                </a:lnTo>
                <a:lnTo>
                  <a:pt x="12646728" y="4268271"/>
                </a:lnTo>
                <a:lnTo>
                  <a:pt x="0" y="4268271"/>
                </a:lnTo>
                <a:lnTo>
                  <a:pt x="0" y="0"/>
                </a:lnTo>
                <a:close/>
              </a:path>
            </a:pathLst>
          </a:custGeom>
          <a:blipFill>
            <a:blip r:embed="rId3"/>
            <a:stretch>
              <a:fillRect/>
            </a:stretch>
          </a:blipFill>
        </p:spPr>
      </p:sp>
      <p:sp>
        <p:nvSpPr>
          <p:cNvPr id="4" name="Freeform 4"/>
          <p:cNvSpPr/>
          <p:nvPr/>
        </p:nvSpPr>
        <p:spPr>
          <a:xfrm>
            <a:off x="11077151" y="4838853"/>
            <a:ext cx="3903692" cy="2131906"/>
          </a:xfrm>
          <a:custGeom>
            <a:avLst/>
            <a:gdLst/>
            <a:ahLst/>
            <a:cxnLst/>
            <a:rect l="l" t="t" r="r" b="b"/>
            <a:pathLst>
              <a:path w="3903692" h="2131906">
                <a:moveTo>
                  <a:pt x="0" y="0"/>
                </a:moveTo>
                <a:lnTo>
                  <a:pt x="3903693" y="0"/>
                </a:lnTo>
                <a:lnTo>
                  <a:pt x="3903693" y="2131906"/>
                </a:lnTo>
                <a:lnTo>
                  <a:pt x="0" y="2131906"/>
                </a:lnTo>
                <a:lnTo>
                  <a:pt x="0" y="0"/>
                </a:lnTo>
                <a:close/>
              </a:path>
            </a:pathLst>
          </a:custGeom>
          <a:blipFill>
            <a:blip r:embed="rId4"/>
            <a:stretch>
              <a:fillRect/>
            </a:stretch>
          </a:blipFill>
        </p:spPr>
      </p:sp>
      <p:sp>
        <p:nvSpPr>
          <p:cNvPr id="5" name="TextBox 5"/>
          <p:cNvSpPr txBox="1"/>
          <p:nvPr/>
        </p:nvSpPr>
        <p:spPr>
          <a:xfrm>
            <a:off x="2646815" y="5038725"/>
            <a:ext cx="12646728" cy="1554433"/>
          </a:xfrm>
          <a:prstGeom prst="rect">
            <a:avLst/>
          </a:prstGeom>
        </p:spPr>
        <p:txBody>
          <a:bodyPr lIns="0" tIns="0" rIns="0" bIns="0" rtlCol="0" anchor="t">
            <a:spAutoFit/>
          </a:bodyPr>
          <a:lstStyle/>
          <a:p>
            <a:pPr marL="954677" lvl="1" indent="-477339" algn="just">
              <a:lnSpc>
                <a:spcPts val="6190"/>
              </a:lnSpc>
              <a:buFont typeface="Arial"/>
              <a:buChar char="•"/>
            </a:pPr>
            <a:r>
              <a:rPr lang="en-US" sz="4421" b="1" spc="176">
                <a:solidFill>
                  <a:srgbClr val="000000"/>
                </a:solidFill>
                <a:latin typeface="Sauna Pro 5 Bold"/>
                <a:ea typeface="Sauna Pro 5 Bold"/>
                <a:cs typeface="Sauna Pro 5 Bold"/>
                <a:sym typeface="Sauna Pro 5 Bold"/>
              </a:rPr>
              <a:t>Power Tracker Worksheet</a:t>
            </a:r>
          </a:p>
          <a:p>
            <a:pPr marL="954677" lvl="1" indent="-477339" algn="just">
              <a:lnSpc>
                <a:spcPts val="6190"/>
              </a:lnSpc>
              <a:buFont typeface="Arial"/>
              <a:buChar char="•"/>
            </a:pPr>
            <a:r>
              <a:rPr lang="en-US" sz="4421" b="1" spc="176">
                <a:solidFill>
                  <a:srgbClr val="000000"/>
                </a:solidFill>
                <a:latin typeface="Sauna Pro 5 Bold"/>
                <a:ea typeface="Sauna Pro 5 Bold"/>
                <a:cs typeface="Sauna Pro 5 Bold"/>
                <a:sym typeface="Sauna Pro 5 Bold"/>
              </a:rPr>
              <a:t>Character Profile Worksheets</a:t>
            </a:r>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8201022" y="-374874"/>
            <a:ext cx="9577247" cy="10134653"/>
          </a:xfrm>
          <a:custGeom>
            <a:avLst/>
            <a:gdLst/>
            <a:ahLst/>
            <a:cxnLst/>
            <a:rect l="l" t="t" r="r" b="b"/>
            <a:pathLst>
              <a:path w="9577247" h="10134653">
                <a:moveTo>
                  <a:pt x="0" y="0"/>
                </a:moveTo>
                <a:lnTo>
                  <a:pt x="9577247" y="0"/>
                </a:lnTo>
                <a:lnTo>
                  <a:pt x="9577247" y="10134653"/>
                </a:lnTo>
                <a:lnTo>
                  <a:pt x="0" y="10134653"/>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2098543" y="3958086"/>
            <a:ext cx="4394578" cy="4356126"/>
          </a:xfrm>
          <a:custGeom>
            <a:avLst/>
            <a:gdLst/>
            <a:ahLst/>
            <a:cxnLst/>
            <a:rect l="l" t="t" r="r" b="b"/>
            <a:pathLst>
              <a:path w="4394578" h="4356126">
                <a:moveTo>
                  <a:pt x="0" y="0"/>
                </a:moveTo>
                <a:lnTo>
                  <a:pt x="4394578" y="0"/>
                </a:lnTo>
                <a:lnTo>
                  <a:pt x="4394578" y="4356126"/>
                </a:lnTo>
                <a:lnTo>
                  <a:pt x="0" y="435612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TextBox 4"/>
          <p:cNvSpPr txBox="1"/>
          <p:nvPr/>
        </p:nvSpPr>
        <p:spPr>
          <a:xfrm>
            <a:off x="8698820" y="2152910"/>
            <a:ext cx="7926398" cy="5991572"/>
          </a:xfrm>
          <a:prstGeom prst="rect">
            <a:avLst/>
          </a:prstGeom>
        </p:spPr>
        <p:txBody>
          <a:bodyPr lIns="0" tIns="0" rIns="0" bIns="0" rtlCol="0" anchor="t">
            <a:spAutoFit/>
          </a:bodyPr>
          <a:lstStyle/>
          <a:p>
            <a:pPr algn="l">
              <a:lnSpc>
                <a:spcPts val="5296"/>
              </a:lnSpc>
            </a:pPr>
            <a:r>
              <a:rPr lang="en-US" sz="4413">
                <a:solidFill>
                  <a:srgbClr val="000000"/>
                </a:solidFill>
                <a:latin typeface="Sauna Pro 1"/>
                <a:ea typeface="Sauna Pro 1"/>
                <a:cs typeface="Sauna Pro 1"/>
                <a:sym typeface="Sauna Pro 1"/>
              </a:rPr>
              <a:t>What have you learned from watching the film series and completing the lessons?</a:t>
            </a:r>
          </a:p>
          <a:p>
            <a:pPr algn="just">
              <a:lnSpc>
                <a:spcPts val="5296"/>
              </a:lnSpc>
            </a:pPr>
            <a:endParaRPr lang="en-US" sz="4413">
              <a:solidFill>
                <a:srgbClr val="000000"/>
              </a:solidFill>
              <a:latin typeface="Sauna Pro 1"/>
              <a:ea typeface="Sauna Pro 1"/>
              <a:cs typeface="Sauna Pro 1"/>
              <a:sym typeface="Sauna Pro 1"/>
            </a:endParaRPr>
          </a:p>
          <a:p>
            <a:pPr marL="952916" lvl="1" indent="-476458" algn="just">
              <a:lnSpc>
                <a:spcPts val="5296"/>
              </a:lnSpc>
              <a:buFont typeface="Arial"/>
              <a:buChar char="•"/>
            </a:pPr>
            <a:r>
              <a:rPr lang="en-US" sz="4413">
                <a:solidFill>
                  <a:srgbClr val="000000"/>
                </a:solidFill>
                <a:latin typeface="Sauna Pro 1"/>
                <a:ea typeface="Sauna Pro 1"/>
                <a:cs typeface="Sauna Pro 1"/>
                <a:sym typeface="Sauna Pro 1"/>
              </a:rPr>
              <a:t>About power?</a:t>
            </a:r>
          </a:p>
          <a:p>
            <a:pPr marL="952916" lvl="1" indent="-476458" algn="just">
              <a:lnSpc>
                <a:spcPts val="5296"/>
              </a:lnSpc>
              <a:buFont typeface="Arial"/>
              <a:buChar char="•"/>
            </a:pPr>
            <a:r>
              <a:rPr lang="en-US" sz="4413">
                <a:solidFill>
                  <a:srgbClr val="000000"/>
                </a:solidFill>
                <a:latin typeface="Sauna Pro 1"/>
                <a:ea typeface="Sauna Pro 1"/>
                <a:cs typeface="Sauna Pro 1"/>
                <a:sym typeface="Sauna Pro 1"/>
              </a:rPr>
              <a:t>The power of others? </a:t>
            </a:r>
          </a:p>
          <a:p>
            <a:pPr marL="952916" lvl="1" indent="-476458" algn="just">
              <a:lnSpc>
                <a:spcPts val="5296"/>
              </a:lnSpc>
              <a:buFont typeface="Arial"/>
              <a:buChar char="•"/>
            </a:pPr>
            <a:r>
              <a:rPr lang="en-US" sz="4413">
                <a:solidFill>
                  <a:srgbClr val="000000"/>
                </a:solidFill>
                <a:latin typeface="Sauna Pro 1"/>
                <a:ea typeface="Sauna Pro 1"/>
                <a:cs typeface="Sauna Pro 1"/>
                <a:sym typeface="Sauna Pro 1"/>
              </a:rPr>
              <a:t>The power of everyone?</a:t>
            </a:r>
          </a:p>
          <a:p>
            <a:pPr marL="952916" lvl="1" indent="-476458" algn="just">
              <a:lnSpc>
                <a:spcPts val="5296"/>
              </a:lnSpc>
              <a:buFont typeface="Arial"/>
              <a:buChar char="•"/>
            </a:pPr>
            <a:r>
              <a:rPr lang="en-US" sz="4413">
                <a:solidFill>
                  <a:srgbClr val="000000"/>
                </a:solidFill>
                <a:latin typeface="Sauna Pro 1"/>
                <a:ea typeface="Sauna Pro 1"/>
                <a:cs typeface="Sauna Pro 1"/>
                <a:sym typeface="Sauna Pro 1"/>
              </a:rPr>
              <a:t>How we treat each other?</a:t>
            </a:r>
          </a:p>
          <a:p>
            <a:pPr marL="952916" lvl="1" indent="-476458" algn="just">
              <a:lnSpc>
                <a:spcPts val="5296"/>
              </a:lnSpc>
              <a:buFont typeface="Arial"/>
              <a:buChar char="•"/>
            </a:pPr>
            <a:r>
              <a:rPr lang="en-US" sz="4413">
                <a:solidFill>
                  <a:srgbClr val="000000"/>
                </a:solidFill>
                <a:latin typeface="Sauna Pro 1"/>
                <a:ea typeface="Sauna Pro 1"/>
                <a:cs typeface="Sauna Pro 1"/>
                <a:sym typeface="Sauna Pro 1"/>
              </a:rPr>
              <a:t>Words we use?</a:t>
            </a:r>
          </a:p>
        </p:txBody>
      </p:sp>
      <p:sp>
        <p:nvSpPr>
          <p:cNvPr id="5" name="Freeform 5"/>
          <p:cNvSpPr/>
          <p:nvPr/>
        </p:nvSpPr>
        <p:spPr>
          <a:xfrm>
            <a:off x="310418" y="8925511"/>
            <a:ext cx="2072680" cy="1196973"/>
          </a:xfrm>
          <a:custGeom>
            <a:avLst/>
            <a:gdLst/>
            <a:ahLst/>
            <a:cxnLst/>
            <a:rect l="l" t="t" r="r" b="b"/>
            <a:pathLst>
              <a:path w="2072680" h="1196973">
                <a:moveTo>
                  <a:pt x="0" y="0"/>
                </a:moveTo>
                <a:lnTo>
                  <a:pt x="2072681" y="0"/>
                </a:lnTo>
                <a:lnTo>
                  <a:pt x="2072681" y="1196973"/>
                </a:lnTo>
                <a:lnTo>
                  <a:pt x="0" y="1196973"/>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6"/>
          <p:cNvSpPr/>
          <p:nvPr/>
        </p:nvSpPr>
        <p:spPr>
          <a:xfrm>
            <a:off x="2568458" y="9085176"/>
            <a:ext cx="877642" cy="877642"/>
          </a:xfrm>
          <a:custGeom>
            <a:avLst/>
            <a:gdLst/>
            <a:ahLst/>
            <a:cxnLst/>
            <a:rect l="l" t="t" r="r" b="b"/>
            <a:pathLst>
              <a:path w="877642" h="877642">
                <a:moveTo>
                  <a:pt x="0" y="0"/>
                </a:moveTo>
                <a:lnTo>
                  <a:pt x="877642" y="0"/>
                </a:lnTo>
                <a:lnTo>
                  <a:pt x="877642" y="877642"/>
                </a:lnTo>
                <a:lnTo>
                  <a:pt x="0" y="877642"/>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7" name="TextBox 7"/>
          <p:cNvSpPr txBox="1"/>
          <p:nvPr/>
        </p:nvSpPr>
        <p:spPr>
          <a:xfrm>
            <a:off x="541937" y="1393347"/>
            <a:ext cx="7145473" cy="2143553"/>
          </a:xfrm>
          <a:prstGeom prst="rect">
            <a:avLst/>
          </a:prstGeom>
        </p:spPr>
        <p:txBody>
          <a:bodyPr lIns="0" tIns="0" rIns="0" bIns="0" rtlCol="0" anchor="t">
            <a:spAutoFit/>
          </a:bodyPr>
          <a:lstStyle/>
          <a:p>
            <a:pPr algn="ctr">
              <a:lnSpc>
                <a:spcPts val="8269"/>
              </a:lnSpc>
            </a:pPr>
            <a:r>
              <a:rPr lang="en-US" sz="8269">
                <a:solidFill>
                  <a:srgbClr val="FFFFFF"/>
                </a:solidFill>
                <a:latin typeface="Sauna Pro 1"/>
                <a:ea typeface="Sauna Pro 1"/>
                <a:cs typeface="Sauna Pro 1"/>
                <a:sym typeface="Sauna Pro 1"/>
              </a:rPr>
              <a:t>REFLECTION TIME</a:t>
            </a:r>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814879" y="1967369"/>
            <a:ext cx="10358523" cy="7290931"/>
          </a:xfrm>
          <a:custGeom>
            <a:avLst/>
            <a:gdLst/>
            <a:ahLst/>
            <a:cxnLst/>
            <a:rect l="l" t="t" r="r" b="b"/>
            <a:pathLst>
              <a:path w="10358523" h="7290931">
                <a:moveTo>
                  <a:pt x="0" y="0"/>
                </a:moveTo>
                <a:lnTo>
                  <a:pt x="10358523" y="0"/>
                </a:lnTo>
                <a:lnTo>
                  <a:pt x="10358523" y="7290931"/>
                </a:lnTo>
                <a:lnTo>
                  <a:pt x="0" y="7290931"/>
                </a:lnTo>
                <a:lnTo>
                  <a:pt x="0" y="0"/>
                </a:lnTo>
                <a:close/>
              </a:path>
            </a:pathLst>
          </a:custGeom>
          <a:blipFill>
            <a:blip r:embed="rId2"/>
            <a:stretch>
              <a:fillRect/>
            </a:stretch>
          </a:blipFill>
          <a:ln w="38100" cap="sq">
            <a:solidFill>
              <a:srgbClr val="000000"/>
            </a:solidFill>
            <a:prstDash val="solid"/>
            <a:miter/>
          </a:ln>
        </p:spPr>
      </p:sp>
      <p:sp>
        <p:nvSpPr>
          <p:cNvPr id="3" name="Freeform 3"/>
          <p:cNvSpPr/>
          <p:nvPr/>
        </p:nvSpPr>
        <p:spPr>
          <a:xfrm>
            <a:off x="1028700" y="1498034"/>
            <a:ext cx="1785428" cy="1769805"/>
          </a:xfrm>
          <a:custGeom>
            <a:avLst/>
            <a:gdLst/>
            <a:ahLst/>
            <a:cxnLst/>
            <a:rect l="l" t="t" r="r" b="b"/>
            <a:pathLst>
              <a:path w="1785428" h="1769805">
                <a:moveTo>
                  <a:pt x="0" y="0"/>
                </a:moveTo>
                <a:lnTo>
                  <a:pt x="1785428" y="0"/>
                </a:lnTo>
                <a:lnTo>
                  <a:pt x="1785428" y="1769806"/>
                </a:lnTo>
                <a:lnTo>
                  <a:pt x="0" y="1769806"/>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TextBox 4"/>
          <p:cNvSpPr txBox="1"/>
          <p:nvPr/>
        </p:nvSpPr>
        <p:spPr>
          <a:xfrm>
            <a:off x="6289520" y="988010"/>
            <a:ext cx="4939223" cy="1774169"/>
          </a:xfrm>
          <a:prstGeom prst="rect">
            <a:avLst/>
          </a:prstGeom>
        </p:spPr>
        <p:txBody>
          <a:bodyPr lIns="0" tIns="0" rIns="0" bIns="0" rtlCol="0" anchor="t">
            <a:spAutoFit/>
          </a:bodyPr>
          <a:lstStyle/>
          <a:p>
            <a:pPr algn="ctr">
              <a:lnSpc>
                <a:spcPts val="4601"/>
              </a:lnSpc>
            </a:pPr>
            <a:r>
              <a:rPr lang="en-US" sz="4601">
                <a:solidFill>
                  <a:srgbClr val="000000"/>
                </a:solidFill>
                <a:latin typeface="Sauna Pro 1"/>
                <a:ea typeface="Sauna Pro 1"/>
                <a:cs typeface="Sauna Pro 1"/>
                <a:sym typeface="Sauna Pro 1"/>
              </a:rPr>
              <a:t>Worksheet available</a:t>
            </a:r>
          </a:p>
          <a:p>
            <a:pPr algn="ctr">
              <a:lnSpc>
                <a:spcPts val="4601"/>
              </a:lnSpc>
            </a:pPr>
            <a:endParaRPr lang="en-US" sz="4601">
              <a:solidFill>
                <a:srgbClr val="000000"/>
              </a:solidFill>
              <a:latin typeface="Sauna Pro 1"/>
              <a:ea typeface="Sauna Pro 1"/>
              <a:cs typeface="Sauna Pro 1"/>
              <a:sym typeface="Sauna Pro 1"/>
            </a:endParaRPr>
          </a:p>
          <a:p>
            <a:pPr algn="ctr">
              <a:lnSpc>
                <a:spcPts val="4601"/>
              </a:lnSpc>
            </a:pPr>
            <a:endParaRPr lang="en-US" sz="4601">
              <a:solidFill>
                <a:srgbClr val="000000"/>
              </a:solidFill>
              <a:latin typeface="Sauna Pro 1"/>
              <a:ea typeface="Sauna Pro 1"/>
              <a:cs typeface="Sauna Pro 1"/>
              <a:sym typeface="Sauna Pro 1"/>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4"/>
            <a:stretch>
              <a:fillRect b="-18444"/>
            </a:stretch>
          </a:blipFill>
        </p:spPr>
      </p:sp>
      <p:sp>
        <p:nvSpPr>
          <p:cNvPr id="3" name="Freeform 3"/>
          <p:cNvSpPr/>
          <p:nvPr/>
        </p:nvSpPr>
        <p:spPr>
          <a:xfrm>
            <a:off x="168839" y="9059152"/>
            <a:ext cx="1719722" cy="993139"/>
          </a:xfrm>
          <a:custGeom>
            <a:avLst/>
            <a:gdLst/>
            <a:ahLst/>
            <a:cxnLst/>
            <a:rect l="l" t="t" r="r" b="b"/>
            <a:pathLst>
              <a:path w="1719722" h="993139">
                <a:moveTo>
                  <a:pt x="0" y="0"/>
                </a:moveTo>
                <a:lnTo>
                  <a:pt x="1719722" y="0"/>
                </a:lnTo>
                <a:lnTo>
                  <a:pt x="1719722" y="993139"/>
                </a:lnTo>
                <a:lnTo>
                  <a:pt x="0" y="993139"/>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4" name="Freeform 4"/>
          <p:cNvSpPr/>
          <p:nvPr/>
        </p:nvSpPr>
        <p:spPr>
          <a:xfrm>
            <a:off x="2057092" y="9059152"/>
            <a:ext cx="974968" cy="974968"/>
          </a:xfrm>
          <a:custGeom>
            <a:avLst/>
            <a:gdLst/>
            <a:ahLst/>
            <a:cxnLst/>
            <a:rect l="l" t="t" r="r" b="b"/>
            <a:pathLst>
              <a:path w="974968" h="974968">
                <a:moveTo>
                  <a:pt x="0" y="0"/>
                </a:moveTo>
                <a:lnTo>
                  <a:pt x="974968" y="0"/>
                </a:lnTo>
                <a:lnTo>
                  <a:pt x="974968" y="974968"/>
                </a:lnTo>
                <a:lnTo>
                  <a:pt x="0" y="974968"/>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pic>
        <p:nvPicPr>
          <p:cNvPr id="5" name="Picture 5">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9"/>
          <a:srcRect t="5274" b="10844"/>
          <a:stretch>
            <a:fillRect/>
          </a:stretch>
        </p:blipFill>
        <p:spPr>
          <a:xfrm>
            <a:off x="2961468" y="591775"/>
            <a:ext cx="12365065" cy="5853509"/>
          </a:xfrm>
          <a:prstGeom prst="rect">
            <a:avLst/>
          </a:prstGeom>
        </p:spPr>
      </p:pic>
      <p:sp>
        <p:nvSpPr>
          <p:cNvPr id="6" name="Freeform 6"/>
          <p:cNvSpPr/>
          <p:nvPr/>
        </p:nvSpPr>
        <p:spPr>
          <a:xfrm>
            <a:off x="404321" y="3585066"/>
            <a:ext cx="1929950" cy="1558434"/>
          </a:xfrm>
          <a:custGeom>
            <a:avLst/>
            <a:gdLst/>
            <a:ahLst/>
            <a:cxnLst/>
            <a:rect l="l" t="t" r="r" b="b"/>
            <a:pathLst>
              <a:path w="1929950" h="1558434">
                <a:moveTo>
                  <a:pt x="0" y="0"/>
                </a:moveTo>
                <a:lnTo>
                  <a:pt x="1929950" y="0"/>
                </a:lnTo>
                <a:lnTo>
                  <a:pt x="1929950" y="1558434"/>
                </a:lnTo>
                <a:lnTo>
                  <a:pt x="0" y="1558434"/>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7" name="Freeform 7"/>
          <p:cNvSpPr/>
          <p:nvPr/>
        </p:nvSpPr>
        <p:spPr>
          <a:xfrm>
            <a:off x="16216136" y="8130172"/>
            <a:ext cx="1708793" cy="1903948"/>
          </a:xfrm>
          <a:custGeom>
            <a:avLst/>
            <a:gdLst/>
            <a:ahLst/>
            <a:cxnLst/>
            <a:rect l="l" t="t" r="r" b="b"/>
            <a:pathLst>
              <a:path w="1708793" h="1903948">
                <a:moveTo>
                  <a:pt x="0" y="0"/>
                </a:moveTo>
                <a:lnTo>
                  <a:pt x="1708794" y="0"/>
                </a:lnTo>
                <a:lnTo>
                  <a:pt x="1708794" y="1903948"/>
                </a:lnTo>
                <a:lnTo>
                  <a:pt x="0" y="1903948"/>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Tree>
  </p:cSld>
  <p:clrMapOvr>
    <a:masterClrMapping/>
  </p:clrMapOvr>
  <p:timing>
    <p:tnLst>
      <p:par>
        <p:cTn id="1" dur="indefinite" restart="never" nodeType="tmRoot">
          <p:childTnLst>
            <p:video>
              <p:cMediaNode vol="100000">
                <p:cTn id="2" fill="hold" display="0">
                  <p:stCondLst>
                    <p:cond delay="indefinite"/>
                  </p:stCondLst>
                </p:cTn>
                <p:tgtEl>
                  <p:spTgt spid="5"/>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b="-18444"/>
            </a:stretch>
          </a:blipFill>
        </p:spPr>
      </p:sp>
      <p:sp>
        <p:nvSpPr>
          <p:cNvPr id="3" name="Freeform 3">
            <a:hlinkClick r:id="rId3" tooltip="https://vimeo.com/1125906773?share=copy"/>
          </p:cNvPr>
          <p:cNvSpPr/>
          <p:nvPr/>
        </p:nvSpPr>
        <p:spPr>
          <a:xfrm>
            <a:off x="6903733" y="1973894"/>
            <a:ext cx="3787683" cy="3688257"/>
          </a:xfrm>
          <a:custGeom>
            <a:avLst/>
            <a:gdLst/>
            <a:ahLst/>
            <a:cxnLst/>
            <a:rect l="l" t="t" r="r" b="b"/>
            <a:pathLst>
              <a:path w="3787683" h="3688257">
                <a:moveTo>
                  <a:pt x="0" y="0"/>
                </a:moveTo>
                <a:lnTo>
                  <a:pt x="3787683" y="0"/>
                </a:lnTo>
                <a:lnTo>
                  <a:pt x="3787683" y="3688257"/>
                </a:lnTo>
                <a:lnTo>
                  <a:pt x="0" y="3688257"/>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TextBox 4"/>
          <p:cNvSpPr txBox="1"/>
          <p:nvPr/>
        </p:nvSpPr>
        <p:spPr>
          <a:xfrm>
            <a:off x="1405296" y="6500330"/>
            <a:ext cx="14784558" cy="539063"/>
          </a:xfrm>
          <a:prstGeom prst="rect">
            <a:avLst/>
          </a:prstGeom>
        </p:spPr>
        <p:txBody>
          <a:bodyPr lIns="0" tIns="0" rIns="0" bIns="0" rtlCol="0" anchor="t">
            <a:spAutoFit/>
          </a:bodyPr>
          <a:lstStyle/>
          <a:p>
            <a:pPr algn="ctr">
              <a:lnSpc>
                <a:spcPts val="4409"/>
              </a:lnSpc>
            </a:pPr>
            <a:r>
              <a:rPr lang="en-US" sz="3150">
                <a:solidFill>
                  <a:srgbClr val="FFFFFF"/>
                </a:solidFill>
                <a:latin typeface="Open Sans"/>
                <a:ea typeface="Open Sans"/>
                <a:cs typeface="Open Sans"/>
                <a:sym typeface="Open Sans"/>
              </a:rPr>
              <a:t>Alternatively, watch Film 1: Noah at </a:t>
            </a:r>
            <a:r>
              <a:rPr lang="en-US" sz="3150" u="sng">
                <a:solidFill>
                  <a:srgbClr val="FFFFFF"/>
                </a:solidFill>
                <a:latin typeface="Open Sans"/>
                <a:ea typeface="Open Sans"/>
                <a:cs typeface="Open Sans"/>
                <a:sym typeface="Open Sans"/>
                <a:hlinkClick r:id="rId6" tooltip="https://www.respectme.org.uk/resources-abw-25/"/>
              </a:rPr>
              <a:t>www.respectme.org.uk/resources-abw-25/ </a:t>
            </a:r>
            <a:r>
              <a:rPr lang="en-US" sz="3150">
                <a:solidFill>
                  <a:srgbClr val="FFFFFF"/>
                </a:solidFill>
                <a:latin typeface="Open Sans"/>
                <a:ea typeface="Open Sans"/>
                <a:cs typeface="Open Sans"/>
                <a:sym typeface="Open Sans"/>
              </a:rPr>
              <a:t> </a:t>
            </a:r>
          </a:p>
        </p:txBody>
      </p:sp>
      <p:sp>
        <p:nvSpPr>
          <p:cNvPr id="5" name="TextBox 5"/>
          <p:cNvSpPr txBox="1"/>
          <p:nvPr/>
        </p:nvSpPr>
        <p:spPr>
          <a:xfrm>
            <a:off x="4760456" y="769154"/>
            <a:ext cx="8434224" cy="738002"/>
          </a:xfrm>
          <a:prstGeom prst="rect">
            <a:avLst/>
          </a:prstGeom>
        </p:spPr>
        <p:txBody>
          <a:bodyPr lIns="0" tIns="0" rIns="0" bIns="0" rtlCol="0" anchor="t">
            <a:spAutoFit/>
          </a:bodyPr>
          <a:lstStyle/>
          <a:p>
            <a:pPr algn="ctr">
              <a:lnSpc>
                <a:spcPts val="6045"/>
              </a:lnSpc>
            </a:pPr>
            <a:r>
              <a:rPr lang="en-US" sz="4318">
                <a:solidFill>
                  <a:srgbClr val="FFFFFF"/>
                </a:solidFill>
                <a:latin typeface="Sauna Pro 2"/>
                <a:ea typeface="Sauna Pro 2"/>
                <a:cs typeface="Sauna Pro 2"/>
                <a:sym typeface="Sauna Pro 2"/>
              </a:rPr>
              <a:t>TIME TO WATCH FILM 1</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14441026" y="315850"/>
            <a:ext cx="3620386" cy="1764115"/>
          </a:xfrm>
          <a:custGeom>
            <a:avLst/>
            <a:gdLst/>
            <a:ahLst/>
            <a:cxnLst/>
            <a:rect l="l" t="t" r="r" b="b"/>
            <a:pathLst>
              <a:path w="3620386" h="1764115">
                <a:moveTo>
                  <a:pt x="0" y="0"/>
                </a:moveTo>
                <a:lnTo>
                  <a:pt x="3620386" y="0"/>
                </a:lnTo>
                <a:lnTo>
                  <a:pt x="3620386" y="1764115"/>
                </a:lnTo>
                <a:lnTo>
                  <a:pt x="0" y="1764115"/>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1390456" y="2238099"/>
            <a:ext cx="13930529" cy="7733544"/>
          </a:xfrm>
          <a:prstGeom prst="rect">
            <a:avLst/>
          </a:prstGeom>
        </p:spPr>
        <p:txBody>
          <a:bodyPr lIns="0" tIns="0" rIns="0" bIns="0" rtlCol="0" anchor="t">
            <a:spAutoFit/>
          </a:bodyPr>
          <a:lstStyle/>
          <a:p>
            <a:pPr marL="922550" lvl="1" indent="-461275" algn="just">
              <a:lnSpc>
                <a:spcPts val="5982"/>
              </a:lnSpc>
              <a:buAutoNum type="arabicPeriod"/>
            </a:pPr>
            <a:r>
              <a:rPr lang="en-US" sz="4273" b="1" spc="170">
                <a:solidFill>
                  <a:srgbClr val="FFFFFF"/>
                </a:solidFill>
                <a:latin typeface="Sauna Pro 3 Bold"/>
                <a:ea typeface="Sauna Pro 3 Bold"/>
                <a:cs typeface="Sauna Pro 3 Bold"/>
                <a:sym typeface="Sauna Pro 3 Bold"/>
              </a:rPr>
              <a:t>Can you summarise what happened in Film 1 ‘Noah’?</a:t>
            </a:r>
          </a:p>
          <a:p>
            <a:pPr marL="922550" lvl="1" indent="-461275" algn="just">
              <a:lnSpc>
                <a:spcPts val="5982"/>
              </a:lnSpc>
              <a:buAutoNum type="arabicPeriod"/>
            </a:pPr>
            <a:r>
              <a:rPr lang="en-US" sz="4273" b="1" spc="170">
                <a:solidFill>
                  <a:srgbClr val="FFFFFF"/>
                </a:solidFill>
                <a:latin typeface="Sauna Pro 3 Bold"/>
                <a:ea typeface="Sauna Pro 3 Bold"/>
                <a:cs typeface="Sauna Pro 3 Bold"/>
                <a:sym typeface="Sauna Pro 3 Bold"/>
              </a:rPr>
              <a:t>What words or actions show Grace is not being kind to Noah?</a:t>
            </a:r>
          </a:p>
          <a:p>
            <a:pPr marL="922550" lvl="1" indent="-461275" algn="just">
              <a:lnSpc>
                <a:spcPts val="5982"/>
              </a:lnSpc>
              <a:buAutoNum type="arabicPeriod"/>
            </a:pPr>
            <a:r>
              <a:rPr lang="en-US" sz="4273" b="1" spc="170">
                <a:solidFill>
                  <a:srgbClr val="FFFFFF"/>
                </a:solidFill>
                <a:latin typeface="Sauna Pro 3 Bold"/>
                <a:ea typeface="Sauna Pro 3 Bold"/>
                <a:cs typeface="Sauna Pro 3 Bold"/>
                <a:sym typeface="Sauna Pro 3 Bold"/>
              </a:rPr>
              <a:t>What is going through Noah’s mind when he recieves a message from Grace at home?</a:t>
            </a:r>
          </a:p>
          <a:p>
            <a:pPr marL="922550" lvl="1" indent="-461275" algn="just">
              <a:lnSpc>
                <a:spcPts val="5982"/>
              </a:lnSpc>
              <a:buAutoNum type="arabicPeriod"/>
            </a:pPr>
            <a:r>
              <a:rPr lang="en-US" sz="4273" b="1" spc="170">
                <a:solidFill>
                  <a:srgbClr val="FFFFFF"/>
                </a:solidFill>
                <a:latin typeface="Sauna Pro 3 Bold"/>
                <a:ea typeface="Sauna Pro 3 Bold"/>
                <a:cs typeface="Sauna Pro 3 Bold"/>
                <a:sym typeface="Sauna Pro 3 Bold"/>
              </a:rPr>
              <a:t>What do you think Ava feels about this situation.  What would you do if you were her?</a:t>
            </a:r>
          </a:p>
          <a:p>
            <a:pPr marL="922550" lvl="1" indent="-461275" algn="just">
              <a:lnSpc>
                <a:spcPts val="5982"/>
              </a:lnSpc>
              <a:spcBef>
                <a:spcPct val="0"/>
              </a:spcBef>
              <a:buAutoNum type="arabicPeriod"/>
            </a:pPr>
            <a:r>
              <a:rPr lang="en-US" sz="4273" b="1" spc="170">
                <a:solidFill>
                  <a:srgbClr val="FFFFFF"/>
                </a:solidFill>
                <a:latin typeface="Sauna Pro 3 Bold"/>
                <a:ea typeface="Sauna Pro 3 Bold"/>
                <a:cs typeface="Sauna Pro 3 Bold"/>
                <a:sym typeface="Sauna Pro 3 Bold"/>
              </a:rPr>
              <a:t>What feelings does Noah have when he realises Grace is also going on the trip?</a:t>
            </a:r>
          </a:p>
          <a:p>
            <a:pPr algn="just">
              <a:lnSpc>
                <a:spcPts val="7802"/>
              </a:lnSpc>
              <a:spcBef>
                <a:spcPct val="0"/>
              </a:spcBef>
            </a:pPr>
            <a:endParaRPr lang="en-US" sz="4273" b="1" spc="170">
              <a:solidFill>
                <a:srgbClr val="FFFFFF"/>
              </a:solidFill>
              <a:latin typeface="Sauna Pro 3 Bold"/>
              <a:ea typeface="Sauna Pro 3 Bold"/>
              <a:cs typeface="Sauna Pro 3 Bold"/>
              <a:sym typeface="Sauna Pro 3 Bold"/>
            </a:endParaRPr>
          </a:p>
        </p:txBody>
      </p:sp>
      <p:sp>
        <p:nvSpPr>
          <p:cNvPr id="4" name="Freeform 4"/>
          <p:cNvSpPr/>
          <p:nvPr/>
        </p:nvSpPr>
        <p:spPr>
          <a:xfrm>
            <a:off x="16251219" y="8226376"/>
            <a:ext cx="1566377" cy="1745267"/>
          </a:xfrm>
          <a:custGeom>
            <a:avLst/>
            <a:gdLst/>
            <a:ahLst/>
            <a:cxnLst/>
            <a:rect l="l" t="t" r="r" b="b"/>
            <a:pathLst>
              <a:path w="1566377" h="1745267">
                <a:moveTo>
                  <a:pt x="0" y="0"/>
                </a:moveTo>
                <a:lnTo>
                  <a:pt x="1566377" y="0"/>
                </a:lnTo>
                <a:lnTo>
                  <a:pt x="1566377" y="1745267"/>
                </a:lnTo>
                <a:lnTo>
                  <a:pt x="0" y="1745267"/>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Freeform 5"/>
          <p:cNvSpPr/>
          <p:nvPr/>
        </p:nvSpPr>
        <p:spPr>
          <a:xfrm>
            <a:off x="2750121" y="315850"/>
            <a:ext cx="1314709" cy="1314709"/>
          </a:xfrm>
          <a:custGeom>
            <a:avLst/>
            <a:gdLst/>
            <a:ahLst/>
            <a:cxnLst/>
            <a:rect l="l" t="t" r="r" b="b"/>
            <a:pathLst>
              <a:path w="1314709" h="1314709">
                <a:moveTo>
                  <a:pt x="0" y="0"/>
                </a:moveTo>
                <a:lnTo>
                  <a:pt x="1314709" y="0"/>
                </a:lnTo>
                <a:lnTo>
                  <a:pt x="1314709" y="1314709"/>
                </a:lnTo>
                <a:lnTo>
                  <a:pt x="0" y="1314709"/>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6"/>
          <p:cNvSpPr/>
          <p:nvPr/>
        </p:nvSpPr>
        <p:spPr>
          <a:xfrm>
            <a:off x="341411" y="367381"/>
            <a:ext cx="2098089" cy="1211647"/>
          </a:xfrm>
          <a:custGeom>
            <a:avLst/>
            <a:gdLst/>
            <a:ahLst/>
            <a:cxnLst/>
            <a:rect l="l" t="t" r="r" b="b"/>
            <a:pathLst>
              <a:path w="2098089" h="1211647">
                <a:moveTo>
                  <a:pt x="0" y="0"/>
                </a:moveTo>
                <a:lnTo>
                  <a:pt x="2098090" y="0"/>
                </a:lnTo>
                <a:lnTo>
                  <a:pt x="2098090" y="1211647"/>
                </a:lnTo>
                <a:lnTo>
                  <a:pt x="0" y="1211647"/>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3543601" y="1028700"/>
            <a:ext cx="11905389" cy="1636060"/>
          </a:xfrm>
          <a:custGeom>
            <a:avLst/>
            <a:gdLst/>
            <a:ahLst/>
            <a:cxnLst/>
            <a:rect l="l" t="t" r="r" b="b"/>
            <a:pathLst>
              <a:path w="11905389" h="1636060">
                <a:moveTo>
                  <a:pt x="0" y="0"/>
                </a:moveTo>
                <a:lnTo>
                  <a:pt x="11905389" y="0"/>
                </a:lnTo>
                <a:lnTo>
                  <a:pt x="11905389" y="1636060"/>
                </a:lnTo>
                <a:lnTo>
                  <a:pt x="0" y="1636060"/>
                </a:lnTo>
                <a:lnTo>
                  <a:pt x="0" y="0"/>
                </a:lnTo>
                <a:close/>
              </a:path>
            </a:pathLst>
          </a:custGeom>
          <a:blipFill>
            <a:blip r:embed="rId2"/>
            <a:stretch>
              <a:fillRect b="-403013"/>
            </a:stretch>
          </a:blipFill>
        </p:spPr>
      </p:sp>
      <p:sp>
        <p:nvSpPr>
          <p:cNvPr id="3" name="TextBox 3"/>
          <p:cNvSpPr txBox="1"/>
          <p:nvPr/>
        </p:nvSpPr>
        <p:spPr>
          <a:xfrm>
            <a:off x="2068439" y="2940303"/>
            <a:ext cx="14855713" cy="2862641"/>
          </a:xfrm>
          <a:prstGeom prst="rect">
            <a:avLst/>
          </a:prstGeom>
        </p:spPr>
        <p:txBody>
          <a:bodyPr lIns="0" tIns="0" rIns="0" bIns="0" rtlCol="0" anchor="t">
            <a:spAutoFit/>
          </a:bodyPr>
          <a:lstStyle/>
          <a:p>
            <a:pPr algn="ctr">
              <a:lnSpc>
                <a:spcPts val="7591"/>
              </a:lnSpc>
            </a:pPr>
            <a:r>
              <a:rPr lang="en-US" sz="5422" b="1" spc="216">
                <a:solidFill>
                  <a:srgbClr val="FFFFFF"/>
                </a:solidFill>
                <a:latin typeface="Sauna Pro 3 Bold"/>
                <a:ea typeface="Sauna Pro 3 Bold"/>
                <a:cs typeface="Sauna Pro 3 Bold"/>
                <a:sym typeface="Sauna Pro 3 Bold"/>
              </a:rPr>
              <a:t>Explore Noah’s dialogue in more detail</a:t>
            </a:r>
          </a:p>
          <a:p>
            <a:pPr algn="ctr">
              <a:lnSpc>
                <a:spcPts val="7591"/>
              </a:lnSpc>
            </a:pPr>
            <a:endParaRPr lang="en-US" sz="5422" b="1" spc="216">
              <a:solidFill>
                <a:srgbClr val="FFFFFF"/>
              </a:solidFill>
              <a:latin typeface="Sauna Pro 3 Bold"/>
              <a:ea typeface="Sauna Pro 3 Bold"/>
              <a:cs typeface="Sauna Pro 3 Bold"/>
              <a:sym typeface="Sauna Pro 3 Bold"/>
            </a:endParaRPr>
          </a:p>
          <a:p>
            <a:pPr algn="ctr">
              <a:lnSpc>
                <a:spcPts val="7591"/>
              </a:lnSpc>
              <a:spcBef>
                <a:spcPct val="0"/>
              </a:spcBef>
            </a:pPr>
            <a:endParaRPr lang="en-US" sz="5422" b="1" spc="216">
              <a:solidFill>
                <a:srgbClr val="FFFFFF"/>
              </a:solidFill>
              <a:latin typeface="Sauna Pro 3 Bold"/>
              <a:ea typeface="Sauna Pro 3 Bold"/>
              <a:cs typeface="Sauna Pro 3 Bold"/>
              <a:sym typeface="Sauna Pro 3 Bold"/>
            </a:endParaRPr>
          </a:p>
        </p:txBody>
      </p:sp>
      <p:sp>
        <p:nvSpPr>
          <p:cNvPr id="4" name="Freeform 4"/>
          <p:cNvSpPr/>
          <p:nvPr/>
        </p:nvSpPr>
        <p:spPr>
          <a:xfrm>
            <a:off x="1028700" y="4339242"/>
            <a:ext cx="7315200" cy="2029968"/>
          </a:xfrm>
          <a:custGeom>
            <a:avLst/>
            <a:gdLst/>
            <a:ahLst/>
            <a:cxnLst/>
            <a:rect l="l" t="t" r="r" b="b"/>
            <a:pathLst>
              <a:path w="7315200" h="2029968">
                <a:moveTo>
                  <a:pt x="0" y="0"/>
                </a:moveTo>
                <a:lnTo>
                  <a:pt x="7315200" y="0"/>
                </a:lnTo>
                <a:lnTo>
                  <a:pt x="7315200" y="2029968"/>
                </a:lnTo>
                <a:lnTo>
                  <a:pt x="0" y="2029968"/>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5" name="Freeform 5"/>
          <p:cNvSpPr/>
          <p:nvPr/>
        </p:nvSpPr>
        <p:spPr>
          <a:xfrm>
            <a:off x="9944100" y="4339242"/>
            <a:ext cx="7315200" cy="2029968"/>
          </a:xfrm>
          <a:custGeom>
            <a:avLst/>
            <a:gdLst/>
            <a:ahLst/>
            <a:cxnLst/>
            <a:rect l="l" t="t" r="r" b="b"/>
            <a:pathLst>
              <a:path w="7315200" h="2029968">
                <a:moveTo>
                  <a:pt x="0" y="0"/>
                </a:moveTo>
                <a:lnTo>
                  <a:pt x="7315200" y="0"/>
                </a:lnTo>
                <a:lnTo>
                  <a:pt x="7315200" y="2029968"/>
                </a:lnTo>
                <a:lnTo>
                  <a:pt x="0" y="2029968"/>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6" name="Freeform 6"/>
          <p:cNvSpPr/>
          <p:nvPr/>
        </p:nvSpPr>
        <p:spPr>
          <a:xfrm>
            <a:off x="5104343" y="6848920"/>
            <a:ext cx="7315200" cy="2029968"/>
          </a:xfrm>
          <a:custGeom>
            <a:avLst/>
            <a:gdLst/>
            <a:ahLst/>
            <a:cxnLst/>
            <a:rect l="l" t="t" r="r" b="b"/>
            <a:pathLst>
              <a:path w="7315200" h="2029968">
                <a:moveTo>
                  <a:pt x="0" y="0"/>
                </a:moveTo>
                <a:lnTo>
                  <a:pt x="7315200" y="0"/>
                </a:lnTo>
                <a:lnTo>
                  <a:pt x="7315200" y="2029968"/>
                </a:lnTo>
                <a:lnTo>
                  <a:pt x="0" y="2029968"/>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7" name="Freeform 7"/>
          <p:cNvSpPr/>
          <p:nvPr/>
        </p:nvSpPr>
        <p:spPr>
          <a:xfrm>
            <a:off x="13601700" y="7760355"/>
            <a:ext cx="4291732" cy="2237065"/>
          </a:xfrm>
          <a:custGeom>
            <a:avLst/>
            <a:gdLst/>
            <a:ahLst/>
            <a:cxnLst/>
            <a:rect l="l" t="t" r="r" b="b"/>
            <a:pathLst>
              <a:path w="4291732" h="2237065">
                <a:moveTo>
                  <a:pt x="0" y="0"/>
                </a:moveTo>
                <a:lnTo>
                  <a:pt x="4291732" y="0"/>
                </a:lnTo>
                <a:lnTo>
                  <a:pt x="4291732" y="2237065"/>
                </a:lnTo>
                <a:lnTo>
                  <a:pt x="0" y="2237065"/>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8" name="TextBox 8"/>
          <p:cNvSpPr txBox="1"/>
          <p:nvPr/>
        </p:nvSpPr>
        <p:spPr>
          <a:xfrm>
            <a:off x="4256838" y="13358"/>
            <a:ext cx="9774323" cy="873140"/>
          </a:xfrm>
          <a:prstGeom prst="rect">
            <a:avLst/>
          </a:prstGeom>
        </p:spPr>
        <p:txBody>
          <a:bodyPr lIns="0" tIns="0" rIns="0" bIns="0" rtlCol="0" anchor="t">
            <a:spAutoFit/>
          </a:bodyPr>
          <a:lstStyle/>
          <a:p>
            <a:pPr algn="ctr">
              <a:lnSpc>
                <a:spcPts val="7000"/>
              </a:lnSpc>
              <a:spcBef>
                <a:spcPct val="0"/>
              </a:spcBef>
            </a:pPr>
            <a:r>
              <a:rPr lang="en-US" sz="5000" b="1" spc="200">
                <a:solidFill>
                  <a:srgbClr val="000000"/>
                </a:solidFill>
                <a:latin typeface="Sauna Pro 3 Bold"/>
                <a:ea typeface="Sauna Pro 3 Bold"/>
                <a:cs typeface="Sauna Pro 3 Bold"/>
                <a:sym typeface="Sauna Pro 3 Bold"/>
              </a:rPr>
              <a:t>Script under the spotlight</a:t>
            </a:r>
          </a:p>
        </p:txBody>
      </p:sp>
      <p:sp>
        <p:nvSpPr>
          <p:cNvPr id="9" name="TextBox 9"/>
          <p:cNvSpPr txBox="1"/>
          <p:nvPr/>
        </p:nvSpPr>
        <p:spPr>
          <a:xfrm>
            <a:off x="2421869" y="4915275"/>
            <a:ext cx="5637263" cy="523125"/>
          </a:xfrm>
          <a:prstGeom prst="rect">
            <a:avLst/>
          </a:prstGeom>
        </p:spPr>
        <p:txBody>
          <a:bodyPr lIns="0" tIns="0" rIns="0" bIns="0" rtlCol="0" anchor="t">
            <a:spAutoFit/>
          </a:bodyPr>
          <a:lstStyle/>
          <a:p>
            <a:pPr algn="l">
              <a:lnSpc>
                <a:spcPts val="3861"/>
              </a:lnSpc>
            </a:pPr>
            <a:r>
              <a:rPr lang="en-US" sz="3900" b="1" spc="156">
                <a:solidFill>
                  <a:srgbClr val="000000"/>
                </a:solidFill>
                <a:latin typeface="Sauna Pro 3 Bold"/>
                <a:ea typeface="Sauna Pro 3 Bold"/>
                <a:cs typeface="Sauna Pro 3 Bold"/>
                <a:sym typeface="Sauna Pro 3 Bold"/>
              </a:rPr>
              <a:t>How is he truly feeling?</a:t>
            </a:r>
          </a:p>
        </p:txBody>
      </p:sp>
      <p:sp>
        <p:nvSpPr>
          <p:cNvPr id="10" name="TextBox 10"/>
          <p:cNvSpPr txBox="1"/>
          <p:nvPr/>
        </p:nvSpPr>
        <p:spPr>
          <a:xfrm>
            <a:off x="11586658" y="4912266"/>
            <a:ext cx="5337495" cy="998221"/>
          </a:xfrm>
          <a:prstGeom prst="rect">
            <a:avLst/>
          </a:prstGeom>
        </p:spPr>
        <p:txBody>
          <a:bodyPr lIns="0" tIns="0" rIns="0" bIns="0" rtlCol="0" anchor="t">
            <a:spAutoFit/>
          </a:bodyPr>
          <a:lstStyle/>
          <a:p>
            <a:pPr algn="l">
              <a:lnSpc>
                <a:spcPts val="3780"/>
              </a:lnSpc>
            </a:pPr>
            <a:r>
              <a:rPr lang="en-US" sz="4200" b="1" spc="168">
                <a:solidFill>
                  <a:srgbClr val="000000"/>
                </a:solidFill>
                <a:latin typeface="Sauna Pro 3 Bold"/>
                <a:ea typeface="Sauna Pro 3 Bold"/>
                <a:cs typeface="Sauna Pro 3 Bold"/>
                <a:sym typeface="Sauna Pro 3 Bold"/>
              </a:rPr>
              <a:t>What are his inner emotions?</a:t>
            </a:r>
          </a:p>
        </p:txBody>
      </p:sp>
      <p:sp>
        <p:nvSpPr>
          <p:cNvPr id="11" name="TextBox 11"/>
          <p:cNvSpPr txBox="1"/>
          <p:nvPr/>
        </p:nvSpPr>
        <p:spPr>
          <a:xfrm>
            <a:off x="6329291" y="7439694"/>
            <a:ext cx="5977061" cy="943669"/>
          </a:xfrm>
          <a:prstGeom prst="rect">
            <a:avLst/>
          </a:prstGeom>
        </p:spPr>
        <p:txBody>
          <a:bodyPr lIns="0" tIns="0" rIns="0" bIns="0" rtlCol="0" anchor="t">
            <a:spAutoFit/>
          </a:bodyPr>
          <a:lstStyle/>
          <a:p>
            <a:pPr algn="l">
              <a:lnSpc>
                <a:spcPts val="3549"/>
              </a:lnSpc>
            </a:pPr>
            <a:r>
              <a:rPr lang="en-US" sz="3900" b="1" spc="156">
                <a:solidFill>
                  <a:srgbClr val="000000"/>
                </a:solidFill>
                <a:latin typeface="Sauna Pro 3 Bold"/>
                <a:ea typeface="Sauna Pro 3 Bold"/>
                <a:cs typeface="Sauna Pro 3 Bold"/>
                <a:sym typeface="Sauna Pro 3 Bold"/>
              </a:rPr>
              <a:t>How is bullying behaviour impacting on his life?</a:t>
            </a:r>
          </a:p>
        </p:txBody>
      </p:sp>
      <p:sp>
        <p:nvSpPr>
          <p:cNvPr id="12" name="Freeform 12"/>
          <p:cNvSpPr/>
          <p:nvPr/>
        </p:nvSpPr>
        <p:spPr>
          <a:xfrm>
            <a:off x="-190002" y="0"/>
            <a:ext cx="4151122" cy="4114800"/>
          </a:xfrm>
          <a:custGeom>
            <a:avLst/>
            <a:gdLst/>
            <a:ahLst/>
            <a:cxnLst/>
            <a:rect l="l" t="t" r="r" b="b"/>
            <a:pathLst>
              <a:path w="4151122" h="4114800">
                <a:moveTo>
                  <a:pt x="0" y="0"/>
                </a:moveTo>
                <a:lnTo>
                  <a:pt x="4151123" y="0"/>
                </a:lnTo>
                <a:lnTo>
                  <a:pt x="4151123" y="4114800"/>
                </a:lnTo>
                <a:lnTo>
                  <a:pt x="0" y="4114800"/>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13" name="TextBox 13"/>
          <p:cNvSpPr txBox="1"/>
          <p:nvPr/>
        </p:nvSpPr>
        <p:spPr>
          <a:xfrm rot="-2700000">
            <a:off x="-315212" y="1064558"/>
            <a:ext cx="3481536" cy="721994"/>
          </a:xfrm>
          <a:prstGeom prst="rect">
            <a:avLst/>
          </a:prstGeom>
        </p:spPr>
        <p:txBody>
          <a:bodyPr lIns="0" tIns="0" rIns="0" bIns="0" rtlCol="0" anchor="t">
            <a:spAutoFit/>
          </a:bodyPr>
          <a:lstStyle/>
          <a:p>
            <a:pPr algn="ctr">
              <a:lnSpc>
                <a:spcPts val="5880"/>
              </a:lnSpc>
              <a:spcBef>
                <a:spcPct val="0"/>
              </a:spcBef>
            </a:pPr>
            <a:r>
              <a:rPr lang="en-US" sz="4200" b="1" spc="168">
                <a:solidFill>
                  <a:srgbClr val="000000"/>
                </a:solidFill>
                <a:latin typeface="Sauna Pro 3 Bold"/>
                <a:ea typeface="Sauna Pro 3 Bold"/>
                <a:cs typeface="Sauna Pro 3 Bold"/>
                <a:sym typeface="Sauna Pro 3 Bold"/>
              </a:rPr>
              <a:t>Analysis task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3191306" y="1028700"/>
            <a:ext cx="11905389" cy="1307251"/>
          </a:xfrm>
          <a:custGeom>
            <a:avLst/>
            <a:gdLst/>
            <a:ahLst/>
            <a:cxnLst/>
            <a:rect l="l" t="t" r="r" b="b"/>
            <a:pathLst>
              <a:path w="11905389" h="1307251">
                <a:moveTo>
                  <a:pt x="0" y="0"/>
                </a:moveTo>
                <a:lnTo>
                  <a:pt x="11905388" y="0"/>
                </a:lnTo>
                <a:lnTo>
                  <a:pt x="11905388" y="1307251"/>
                </a:lnTo>
                <a:lnTo>
                  <a:pt x="0" y="1307251"/>
                </a:lnTo>
                <a:lnTo>
                  <a:pt x="0" y="0"/>
                </a:lnTo>
                <a:close/>
              </a:path>
            </a:pathLst>
          </a:custGeom>
          <a:blipFill>
            <a:blip r:embed="rId2"/>
            <a:stretch>
              <a:fillRect b="-529534"/>
            </a:stretch>
          </a:blipFill>
        </p:spPr>
      </p:sp>
      <p:sp>
        <p:nvSpPr>
          <p:cNvPr id="3" name="Freeform 3"/>
          <p:cNvSpPr/>
          <p:nvPr/>
        </p:nvSpPr>
        <p:spPr>
          <a:xfrm>
            <a:off x="5491884" y="2807410"/>
            <a:ext cx="7304233" cy="2029968"/>
          </a:xfrm>
          <a:custGeom>
            <a:avLst/>
            <a:gdLst/>
            <a:ahLst/>
            <a:cxnLst/>
            <a:rect l="l" t="t" r="r" b="b"/>
            <a:pathLst>
              <a:path w="7304233" h="2029968">
                <a:moveTo>
                  <a:pt x="0" y="0"/>
                </a:moveTo>
                <a:lnTo>
                  <a:pt x="7304232" y="0"/>
                </a:lnTo>
                <a:lnTo>
                  <a:pt x="7304232" y="2029968"/>
                </a:lnTo>
                <a:lnTo>
                  <a:pt x="0" y="2029968"/>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TextBox 4"/>
          <p:cNvSpPr txBox="1"/>
          <p:nvPr/>
        </p:nvSpPr>
        <p:spPr>
          <a:xfrm>
            <a:off x="2119033" y="5170753"/>
            <a:ext cx="14545565" cy="3225619"/>
          </a:xfrm>
          <a:prstGeom prst="rect">
            <a:avLst/>
          </a:prstGeom>
        </p:spPr>
        <p:txBody>
          <a:bodyPr lIns="0" tIns="0" rIns="0" bIns="0" rtlCol="0" anchor="t">
            <a:spAutoFit/>
          </a:bodyPr>
          <a:lstStyle/>
          <a:p>
            <a:pPr algn="ctr">
              <a:lnSpc>
                <a:spcPts val="9847"/>
              </a:lnSpc>
            </a:pPr>
            <a:r>
              <a:rPr lang="en-US" sz="7034" spc="281">
                <a:solidFill>
                  <a:srgbClr val="FFFFFF"/>
                </a:solidFill>
                <a:latin typeface="Sauna Pro 1"/>
                <a:ea typeface="Sauna Pro 1"/>
                <a:cs typeface="Sauna Pro 1"/>
                <a:sym typeface="Sauna Pro 1"/>
              </a:rPr>
              <a:t>Noah:</a:t>
            </a:r>
          </a:p>
          <a:p>
            <a:pPr algn="ctr">
              <a:lnSpc>
                <a:spcPts val="7385"/>
              </a:lnSpc>
            </a:pPr>
            <a:r>
              <a:rPr lang="en-US" sz="7034" spc="281">
                <a:solidFill>
                  <a:srgbClr val="000000"/>
                </a:solidFill>
                <a:latin typeface="Sauna Pro 1"/>
                <a:ea typeface="Sauna Pro 1"/>
                <a:cs typeface="Sauna Pro 1"/>
                <a:sym typeface="Sauna Pro 1"/>
              </a:rPr>
              <a:t>"She was everywhere, all the time, </a:t>
            </a:r>
          </a:p>
          <a:p>
            <a:pPr algn="ctr">
              <a:lnSpc>
                <a:spcPts val="7385"/>
              </a:lnSpc>
            </a:pPr>
            <a:r>
              <a:rPr lang="en-US" sz="7034" spc="281">
                <a:solidFill>
                  <a:srgbClr val="000000"/>
                </a:solidFill>
                <a:latin typeface="Sauna Pro 1"/>
                <a:ea typeface="Sauna Pro 1"/>
                <a:cs typeface="Sauna Pro 1"/>
                <a:sym typeface="Sauna Pro 1"/>
              </a:rPr>
              <a:t>I didn't know where to turn to."</a:t>
            </a:r>
          </a:p>
        </p:txBody>
      </p:sp>
      <p:sp>
        <p:nvSpPr>
          <p:cNvPr id="5" name="TextBox 5"/>
          <p:cNvSpPr txBox="1"/>
          <p:nvPr/>
        </p:nvSpPr>
        <p:spPr>
          <a:xfrm>
            <a:off x="3909196" y="155575"/>
            <a:ext cx="9774323" cy="873140"/>
          </a:xfrm>
          <a:prstGeom prst="rect">
            <a:avLst/>
          </a:prstGeom>
        </p:spPr>
        <p:txBody>
          <a:bodyPr lIns="0" tIns="0" rIns="0" bIns="0" rtlCol="0" anchor="t">
            <a:spAutoFit/>
          </a:bodyPr>
          <a:lstStyle/>
          <a:p>
            <a:pPr algn="ctr">
              <a:lnSpc>
                <a:spcPts val="7000"/>
              </a:lnSpc>
              <a:spcBef>
                <a:spcPct val="0"/>
              </a:spcBef>
            </a:pPr>
            <a:r>
              <a:rPr lang="en-US" sz="5000" b="1" spc="200">
                <a:solidFill>
                  <a:srgbClr val="000000"/>
                </a:solidFill>
                <a:latin typeface="Sauna Pro 3 Bold"/>
                <a:ea typeface="Sauna Pro 3 Bold"/>
                <a:cs typeface="Sauna Pro 3 Bold"/>
                <a:sym typeface="Sauna Pro 3 Bold"/>
              </a:rPr>
              <a:t>Script under the spotlight</a:t>
            </a:r>
          </a:p>
        </p:txBody>
      </p:sp>
      <p:sp>
        <p:nvSpPr>
          <p:cNvPr id="6" name="TextBox 6"/>
          <p:cNvSpPr txBox="1"/>
          <p:nvPr/>
        </p:nvSpPr>
        <p:spPr>
          <a:xfrm>
            <a:off x="6408285" y="3363318"/>
            <a:ext cx="6192805" cy="1022928"/>
          </a:xfrm>
          <a:prstGeom prst="rect">
            <a:avLst/>
          </a:prstGeom>
        </p:spPr>
        <p:txBody>
          <a:bodyPr lIns="0" tIns="0" rIns="0" bIns="0" rtlCol="0" anchor="t">
            <a:spAutoFit/>
          </a:bodyPr>
          <a:lstStyle/>
          <a:p>
            <a:pPr algn="ctr">
              <a:lnSpc>
                <a:spcPts val="3857"/>
              </a:lnSpc>
            </a:pPr>
            <a:r>
              <a:rPr lang="en-US" sz="4239" b="1" spc="169">
                <a:solidFill>
                  <a:srgbClr val="000000"/>
                </a:solidFill>
                <a:latin typeface="Sauna Pro 3 Bold"/>
                <a:ea typeface="Sauna Pro 3 Bold"/>
                <a:cs typeface="Sauna Pro 3 Bold"/>
                <a:sym typeface="Sauna Pro 3 Bold"/>
              </a:rPr>
              <a:t>Noah tells the audience about Grace: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3191306" y="1028700"/>
            <a:ext cx="11905389" cy="1307251"/>
          </a:xfrm>
          <a:custGeom>
            <a:avLst/>
            <a:gdLst/>
            <a:ahLst/>
            <a:cxnLst/>
            <a:rect l="l" t="t" r="r" b="b"/>
            <a:pathLst>
              <a:path w="11905389" h="1307251">
                <a:moveTo>
                  <a:pt x="0" y="0"/>
                </a:moveTo>
                <a:lnTo>
                  <a:pt x="11905388" y="0"/>
                </a:lnTo>
                <a:lnTo>
                  <a:pt x="11905388" y="1307251"/>
                </a:lnTo>
                <a:lnTo>
                  <a:pt x="0" y="1307251"/>
                </a:lnTo>
                <a:lnTo>
                  <a:pt x="0" y="0"/>
                </a:lnTo>
                <a:close/>
              </a:path>
            </a:pathLst>
          </a:custGeom>
          <a:blipFill>
            <a:blip r:embed="rId2"/>
            <a:stretch>
              <a:fillRect b="-529534"/>
            </a:stretch>
          </a:blipFill>
        </p:spPr>
      </p:sp>
      <p:sp>
        <p:nvSpPr>
          <p:cNvPr id="3" name="Freeform 3"/>
          <p:cNvSpPr/>
          <p:nvPr/>
        </p:nvSpPr>
        <p:spPr>
          <a:xfrm rot="2317613">
            <a:off x="6330535" y="5109768"/>
            <a:ext cx="1086409" cy="3408341"/>
          </a:xfrm>
          <a:custGeom>
            <a:avLst/>
            <a:gdLst/>
            <a:ahLst/>
            <a:cxnLst/>
            <a:rect l="l" t="t" r="r" b="b"/>
            <a:pathLst>
              <a:path w="1086409" h="3408341">
                <a:moveTo>
                  <a:pt x="0" y="0"/>
                </a:moveTo>
                <a:lnTo>
                  <a:pt x="1086409" y="0"/>
                </a:lnTo>
                <a:lnTo>
                  <a:pt x="1086409" y="3408341"/>
                </a:lnTo>
                <a:lnTo>
                  <a:pt x="0" y="3408341"/>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629649" y="5143500"/>
            <a:ext cx="5722949" cy="5143500"/>
          </a:xfrm>
          <a:custGeom>
            <a:avLst/>
            <a:gdLst/>
            <a:ahLst/>
            <a:cxnLst/>
            <a:rect l="l" t="t" r="r" b="b"/>
            <a:pathLst>
              <a:path w="5722949" h="5143500">
                <a:moveTo>
                  <a:pt x="0" y="0"/>
                </a:moveTo>
                <a:lnTo>
                  <a:pt x="5722948" y="0"/>
                </a:lnTo>
                <a:lnTo>
                  <a:pt x="5722948" y="5143500"/>
                </a:lnTo>
                <a:lnTo>
                  <a:pt x="0" y="5143500"/>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5" name="TextBox 5"/>
          <p:cNvSpPr txBox="1"/>
          <p:nvPr/>
        </p:nvSpPr>
        <p:spPr>
          <a:xfrm>
            <a:off x="2650759" y="2491591"/>
            <a:ext cx="13785460" cy="2724353"/>
          </a:xfrm>
          <a:prstGeom prst="rect">
            <a:avLst/>
          </a:prstGeom>
        </p:spPr>
        <p:txBody>
          <a:bodyPr lIns="0" tIns="0" rIns="0" bIns="0" rtlCol="0" anchor="t">
            <a:spAutoFit/>
          </a:bodyPr>
          <a:lstStyle/>
          <a:p>
            <a:pPr algn="ctr">
              <a:lnSpc>
                <a:spcPts val="7138"/>
              </a:lnSpc>
            </a:pPr>
            <a:r>
              <a:rPr lang="en-US" sz="6261" spc="250">
                <a:solidFill>
                  <a:srgbClr val="FFFFFF"/>
                </a:solidFill>
                <a:latin typeface="Sauna Pro 1"/>
                <a:ea typeface="Sauna Pro 1"/>
                <a:cs typeface="Sauna Pro 1"/>
                <a:sym typeface="Sauna Pro 1"/>
              </a:rPr>
              <a:t>Noah:</a:t>
            </a:r>
          </a:p>
          <a:p>
            <a:pPr algn="ctr">
              <a:lnSpc>
                <a:spcPts val="7138"/>
              </a:lnSpc>
            </a:pPr>
            <a:r>
              <a:rPr lang="en-US" sz="6261" spc="250">
                <a:solidFill>
                  <a:srgbClr val="000000"/>
                </a:solidFill>
                <a:latin typeface="Sauna Pro 1"/>
                <a:ea typeface="Sauna Pro 1"/>
                <a:cs typeface="Sauna Pro 1"/>
                <a:sym typeface="Sauna Pro 1"/>
              </a:rPr>
              <a:t>" She was everywhere, all the time, </a:t>
            </a:r>
          </a:p>
          <a:p>
            <a:pPr algn="ctr">
              <a:lnSpc>
                <a:spcPts val="7138"/>
              </a:lnSpc>
            </a:pPr>
            <a:r>
              <a:rPr lang="en-US" sz="6261" spc="250">
                <a:solidFill>
                  <a:srgbClr val="000000"/>
                </a:solidFill>
                <a:latin typeface="Sauna Pro 1"/>
                <a:ea typeface="Sauna Pro 1"/>
                <a:cs typeface="Sauna Pro 1"/>
                <a:sym typeface="Sauna Pro 1"/>
              </a:rPr>
              <a:t>I didn't know where to turn to."</a:t>
            </a:r>
          </a:p>
        </p:txBody>
      </p:sp>
      <p:sp>
        <p:nvSpPr>
          <p:cNvPr id="6" name="TextBox 6"/>
          <p:cNvSpPr txBox="1"/>
          <p:nvPr/>
        </p:nvSpPr>
        <p:spPr>
          <a:xfrm>
            <a:off x="4256838" y="155575"/>
            <a:ext cx="9774323" cy="873140"/>
          </a:xfrm>
          <a:prstGeom prst="rect">
            <a:avLst/>
          </a:prstGeom>
        </p:spPr>
        <p:txBody>
          <a:bodyPr lIns="0" tIns="0" rIns="0" bIns="0" rtlCol="0" anchor="t">
            <a:spAutoFit/>
          </a:bodyPr>
          <a:lstStyle/>
          <a:p>
            <a:pPr algn="ctr">
              <a:lnSpc>
                <a:spcPts val="7000"/>
              </a:lnSpc>
              <a:spcBef>
                <a:spcPct val="0"/>
              </a:spcBef>
            </a:pPr>
            <a:r>
              <a:rPr lang="en-US" sz="5000" b="1" spc="200">
                <a:solidFill>
                  <a:srgbClr val="000000"/>
                </a:solidFill>
                <a:latin typeface="Sauna Pro 3 Bold"/>
                <a:ea typeface="Sauna Pro 3 Bold"/>
                <a:cs typeface="Sauna Pro 3 Bold"/>
                <a:sym typeface="Sauna Pro 3 Bold"/>
              </a:rPr>
              <a:t>Script under the spotlight</a:t>
            </a:r>
          </a:p>
        </p:txBody>
      </p:sp>
      <p:sp>
        <p:nvSpPr>
          <p:cNvPr id="7" name="Freeform 7"/>
          <p:cNvSpPr/>
          <p:nvPr/>
        </p:nvSpPr>
        <p:spPr>
          <a:xfrm rot="-585591" flipH="1">
            <a:off x="12229015" y="5449813"/>
            <a:ext cx="989803" cy="3105264"/>
          </a:xfrm>
          <a:custGeom>
            <a:avLst/>
            <a:gdLst/>
            <a:ahLst/>
            <a:cxnLst/>
            <a:rect l="l" t="t" r="r" b="b"/>
            <a:pathLst>
              <a:path w="989803" h="3105264">
                <a:moveTo>
                  <a:pt x="989803" y="0"/>
                </a:moveTo>
                <a:lnTo>
                  <a:pt x="0" y="0"/>
                </a:lnTo>
                <a:lnTo>
                  <a:pt x="0" y="3105264"/>
                </a:lnTo>
                <a:lnTo>
                  <a:pt x="989803" y="3105264"/>
                </a:lnTo>
                <a:lnTo>
                  <a:pt x="989803"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8" name="TextBox 8"/>
          <p:cNvSpPr txBox="1"/>
          <p:nvPr/>
        </p:nvSpPr>
        <p:spPr>
          <a:xfrm>
            <a:off x="2386791" y="7050070"/>
            <a:ext cx="2998760" cy="1976126"/>
          </a:xfrm>
          <a:prstGeom prst="rect">
            <a:avLst/>
          </a:prstGeom>
        </p:spPr>
        <p:txBody>
          <a:bodyPr lIns="0" tIns="0" rIns="0" bIns="0" rtlCol="0" anchor="t">
            <a:spAutoFit/>
          </a:bodyPr>
          <a:lstStyle/>
          <a:p>
            <a:pPr algn="l">
              <a:lnSpc>
                <a:spcPts val="3845"/>
              </a:lnSpc>
            </a:pPr>
            <a:r>
              <a:rPr lang="en-US" sz="3733" b="1" spc="149">
                <a:solidFill>
                  <a:srgbClr val="000000"/>
                </a:solidFill>
                <a:latin typeface="Sauna Pro 3 Bold"/>
                <a:ea typeface="Sauna Pro 3 Bold"/>
                <a:cs typeface="Sauna Pro 3 Bold"/>
                <a:sym typeface="Sauna Pro 3 Bold"/>
              </a:rPr>
              <a:t>What does the word “everywhere”</a:t>
            </a:r>
          </a:p>
          <a:p>
            <a:pPr algn="l">
              <a:lnSpc>
                <a:spcPts val="3845"/>
              </a:lnSpc>
            </a:pPr>
            <a:r>
              <a:rPr lang="en-US" sz="3733" b="1" spc="149">
                <a:solidFill>
                  <a:srgbClr val="000000"/>
                </a:solidFill>
                <a:latin typeface="Sauna Pro 3 Bold"/>
                <a:ea typeface="Sauna Pro 3 Bold"/>
                <a:cs typeface="Sauna Pro 3 Bold"/>
                <a:sym typeface="Sauna Pro 3 Bold"/>
              </a:rPr>
              <a:t>suggest?</a:t>
            </a:r>
          </a:p>
        </p:txBody>
      </p:sp>
      <p:sp>
        <p:nvSpPr>
          <p:cNvPr id="9" name="Freeform 9"/>
          <p:cNvSpPr/>
          <p:nvPr/>
        </p:nvSpPr>
        <p:spPr>
          <a:xfrm>
            <a:off x="12723917" y="5286280"/>
            <a:ext cx="5564083" cy="5000720"/>
          </a:xfrm>
          <a:custGeom>
            <a:avLst/>
            <a:gdLst/>
            <a:ahLst/>
            <a:cxnLst/>
            <a:rect l="l" t="t" r="r" b="b"/>
            <a:pathLst>
              <a:path w="5564083" h="5000720">
                <a:moveTo>
                  <a:pt x="0" y="0"/>
                </a:moveTo>
                <a:lnTo>
                  <a:pt x="5564083" y="0"/>
                </a:lnTo>
                <a:lnTo>
                  <a:pt x="5564083" y="5000720"/>
                </a:lnTo>
                <a:lnTo>
                  <a:pt x="0" y="5000720"/>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10" name="TextBox 10"/>
          <p:cNvSpPr txBox="1"/>
          <p:nvPr/>
        </p:nvSpPr>
        <p:spPr>
          <a:xfrm>
            <a:off x="14492806" y="7088170"/>
            <a:ext cx="2658382" cy="1889842"/>
          </a:xfrm>
          <a:prstGeom prst="rect">
            <a:avLst/>
          </a:prstGeom>
        </p:spPr>
        <p:txBody>
          <a:bodyPr lIns="0" tIns="0" rIns="0" bIns="0" rtlCol="0" anchor="t">
            <a:spAutoFit/>
          </a:bodyPr>
          <a:lstStyle/>
          <a:p>
            <a:pPr algn="l">
              <a:lnSpc>
                <a:spcPts val="3628"/>
              </a:lnSpc>
            </a:pPr>
            <a:r>
              <a:rPr lang="en-US" sz="3987" b="1" spc="159">
                <a:solidFill>
                  <a:srgbClr val="000000"/>
                </a:solidFill>
                <a:latin typeface="Sauna Pro 3 Bold"/>
                <a:ea typeface="Sauna Pro 3 Bold"/>
                <a:cs typeface="Sauna Pro 3 Bold"/>
                <a:sym typeface="Sauna Pro 3 Bold"/>
              </a:rPr>
              <a:t>How does Noah feel at this point?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012719" y="6134025"/>
            <a:ext cx="14685418" cy="2607647"/>
          </a:xfrm>
          <a:prstGeom prst="rect">
            <a:avLst/>
          </a:prstGeom>
        </p:spPr>
        <p:txBody>
          <a:bodyPr lIns="0" tIns="0" rIns="0" bIns="0" rtlCol="0" anchor="t">
            <a:spAutoFit/>
          </a:bodyPr>
          <a:lstStyle/>
          <a:p>
            <a:pPr algn="l">
              <a:lnSpc>
                <a:spcPts val="6804"/>
              </a:lnSpc>
            </a:pPr>
            <a:endParaRPr/>
          </a:p>
          <a:p>
            <a:pPr algn="ctr">
              <a:lnSpc>
                <a:spcPts val="6804"/>
              </a:lnSpc>
            </a:pPr>
            <a:r>
              <a:rPr lang="en-US" sz="5968" spc="238">
                <a:solidFill>
                  <a:srgbClr val="000000"/>
                </a:solidFill>
                <a:latin typeface="Sauna Pro 3"/>
                <a:ea typeface="Sauna Pro 3"/>
                <a:cs typeface="Sauna Pro 3"/>
                <a:sym typeface="Sauna Pro 3"/>
              </a:rPr>
              <a:t>As a group - discuss the film’s title:</a:t>
            </a:r>
          </a:p>
          <a:p>
            <a:pPr algn="ctr">
              <a:lnSpc>
                <a:spcPts val="6804"/>
              </a:lnSpc>
            </a:pPr>
            <a:r>
              <a:rPr lang="en-US" sz="5968" b="1" spc="238">
                <a:solidFill>
                  <a:srgbClr val="000000"/>
                </a:solidFill>
                <a:latin typeface="Sauna Pro 3 Bold"/>
                <a:ea typeface="Sauna Pro 3 Bold"/>
                <a:cs typeface="Sauna Pro 3 Bold"/>
                <a:sym typeface="Sauna Pro 3 Bold"/>
              </a:rPr>
              <a:t>What do you think the film will be about?</a:t>
            </a:r>
          </a:p>
        </p:txBody>
      </p:sp>
      <p:sp>
        <p:nvSpPr>
          <p:cNvPr id="3" name="Freeform 3"/>
          <p:cNvSpPr/>
          <p:nvPr/>
        </p:nvSpPr>
        <p:spPr>
          <a:xfrm>
            <a:off x="16515183" y="8446192"/>
            <a:ext cx="1488234" cy="1658199"/>
          </a:xfrm>
          <a:custGeom>
            <a:avLst/>
            <a:gdLst/>
            <a:ahLst/>
            <a:cxnLst/>
            <a:rect l="l" t="t" r="r" b="b"/>
            <a:pathLst>
              <a:path w="1488234" h="1658199">
                <a:moveTo>
                  <a:pt x="0" y="0"/>
                </a:moveTo>
                <a:lnTo>
                  <a:pt x="1488234" y="0"/>
                </a:lnTo>
                <a:lnTo>
                  <a:pt x="1488234" y="1658199"/>
                </a:lnTo>
                <a:lnTo>
                  <a:pt x="0" y="1658199"/>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232304" y="317687"/>
            <a:ext cx="1806288" cy="1043132"/>
          </a:xfrm>
          <a:custGeom>
            <a:avLst/>
            <a:gdLst/>
            <a:ahLst/>
            <a:cxnLst/>
            <a:rect l="l" t="t" r="r" b="b"/>
            <a:pathLst>
              <a:path w="1806288" h="1043132">
                <a:moveTo>
                  <a:pt x="0" y="0"/>
                </a:moveTo>
                <a:lnTo>
                  <a:pt x="1806289" y="0"/>
                </a:lnTo>
                <a:lnTo>
                  <a:pt x="1806289" y="1043131"/>
                </a:lnTo>
                <a:lnTo>
                  <a:pt x="0" y="1043131"/>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Freeform 5"/>
          <p:cNvSpPr/>
          <p:nvPr/>
        </p:nvSpPr>
        <p:spPr>
          <a:xfrm>
            <a:off x="2191633" y="405943"/>
            <a:ext cx="866619" cy="866619"/>
          </a:xfrm>
          <a:custGeom>
            <a:avLst/>
            <a:gdLst/>
            <a:ahLst/>
            <a:cxnLst/>
            <a:rect l="l" t="t" r="r" b="b"/>
            <a:pathLst>
              <a:path w="866619" h="866619">
                <a:moveTo>
                  <a:pt x="0" y="0"/>
                </a:moveTo>
                <a:lnTo>
                  <a:pt x="866618" y="0"/>
                </a:lnTo>
                <a:lnTo>
                  <a:pt x="866618" y="866619"/>
                </a:lnTo>
                <a:lnTo>
                  <a:pt x="0" y="866619"/>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6"/>
          <p:cNvSpPr/>
          <p:nvPr/>
        </p:nvSpPr>
        <p:spPr>
          <a:xfrm>
            <a:off x="5174756" y="3726174"/>
            <a:ext cx="8956478" cy="2834653"/>
          </a:xfrm>
          <a:custGeom>
            <a:avLst/>
            <a:gdLst/>
            <a:ahLst/>
            <a:cxnLst/>
            <a:rect l="l" t="t" r="r" b="b"/>
            <a:pathLst>
              <a:path w="8956478" h="2834653">
                <a:moveTo>
                  <a:pt x="0" y="0"/>
                </a:moveTo>
                <a:lnTo>
                  <a:pt x="8956478" y="0"/>
                </a:lnTo>
                <a:lnTo>
                  <a:pt x="8956478" y="2834652"/>
                </a:lnTo>
                <a:lnTo>
                  <a:pt x="0" y="2834652"/>
                </a:lnTo>
                <a:lnTo>
                  <a:pt x="0" y="0"/>
                </a:lnTo>
                <a:close/>
              </a:path>
            </a:pathLst>
          </a:custGeom>
          <a:blipFill>
            <a:blip r:embed="rId8"/>
            <a:stretch>
              <a:fillRect/>
            </a:stretch>
          </a:blipFill>
        </p:spPr>
      </p:sp>
      <p:grpSp>
        <p:nvGrpSpPr>
          <p:cNvPr id="7" name="Group 7"/>
          <p:cNvGrpSpPr/>
          <p:nvPr/>
        </p:nvGrpSpPr>
        <p:grpSpPr>
          <a:xfrm>
            <a:off x="3345971" y="78296"/>
            <a:ext cx="6009457" cy="2817467"/>
            <a:chOff x="0" y="0"/>
            <a:chExt cx="1582738" cy="742049"/>
          </a:xfrm>
        </p:grpSpPr>
        <p:sp>
          <p:nvSpPr>
            <p:cNvPr id="8" name="Freeform 8"/>
            <p:cNvSpPr/>
            <p:nvPr/>
          </p:nvSpPr>
          <p:spPr>
            <a:xfrm>
              <a:off x="0" y="0"/>
              <a:ext cx="1582738" cy="742049"/>
            </a:xfrm>
            <a:custGeom>
              <a:avLst/>
              <a:gdLst/>
              <a:ahLst/>
              <a:cxnLst/>
              <a:rect l="l" t="t" r="r" b="b"/>
              <a:pathLst>
                <a:path w="1582738" h="742049">
                  <a:moveTo>
                    <a:pt x="65703" y="0"/>
                  </a:moveTo>
                  <a:lnTo>
                    <a:pt x="1517035" y="0"/>
                  </a:lnTo>
                  <a:cubicBezTo>
                    <a:pt x="1534460" y="0"/>
                    <a:pt x="1551172" y="6922"/>
                    <a:pt x="1563494" y="19244"/>
                  </a:cubicBezTo>
                  <a:cubicBezTo>
                    <a:pt x="1575815" y="31566"/>
                    <a:pt x="1582738" y="48277"/>
                    <a:pt x="1582738" y="65703"/>
                  </a:cubicBezTo>
                  <a:lnTo>
                    <a:pt x="1582738" y="676346"/>
                  </a:lnTo>
                  <a:cubicBezTo>
                    <a:pt x="1582738" y="712633"/>
                    <a:pt x="1553321" y="742049"/>
                    <a:pt x="1517035" y="742049"/>
                  </a:cubicBezTo>
                  <a:lnTo>
                    <a:pt x="65703" y="742049"/>
                  </a:lnTo>
                  <a:cubicBezTo>
                    <a:pt x="48277" y="742049"/>
                    <a:pt x="31566" y="735127"/>
                    <a:pt x="19244" y="722805"/>
                  </a:cubicBezTo>
                  <a:cubicBezTo>
                    <a:pt x="6922" y="710483"/>
                    <a:pt x="0" y="693772"/>
                    <a:pt x="0" y="676346"/>
                  </a:cubicBezTo>
                  <a:lnTo>
                    <a:pt x="0" y="65703"/>
                  </a:lnTo>
                  <a:cubicBezTo>
                    <a:pt x="0" y="48277"/>
                    <a:pt x="6922" y="31566"/>
                    <a:pt x="19244" y="19244"/>
                  </a:cubicBezTo>
                  <a:cubicBezTo>
                    <a:pt x="31566" y="6922"/>
                    <a:pt x="48277" y="0"/>
                    <a:pt x="65703" y="0"/>
                  </a:cubicBezTo>
                  <a:close/>
                </a:path>
              </a:pathLst>
            </a:custGeom>
            <a:solidFill>
              <a:srgbClr val="00A1DE"/>
            </a:solidFill>
          </p:spPr>
        </p:sp>
        <p:sp>
          <p:nvSpPr>
            <p:cNvPr id="9" name="TextBox 9"/>
            <p:cNvSpPr txBox="1"/>
            <p:nvPr/>
          </p:nvSpPr>
          <p:spPr>
            <a:xfrm>
              <a:off x="0" y="-38100"/>
              <a:ext cx="1582738" cy="780149"/>
            </a:xfrm>
            <a:prstGeom prst="rect">
              <a:avLst/>
            </a:prstGeom>
          </p:spPr>
          <p:txBody>
            <a:bodyPr lIns="50800" tIns="50800" rIns="50800" bIns="50800" rtlCol="0" anchor="ctr"/>
            <a:lstStyle/>
            <a:p>
              <a:pPr algn="ctr">
                <a:lnSpc>
                  <a:spcPts val="2659"/>
                </a:lnSpc>
              </a:pPr>
              <a:endParaRPr/>
            </a:p>
          </p:txBody>
        </p:sp>
      </p:grpSp>
      <p:sp>
        <p:nvSpPr>
          <p:cNvPr id="10" name="Freeform 10"/>
          <p:cNvSpPr/>
          <p:nvPr/>
        </p:nvSpPr>
        <p:spPr>
          <a:xfrm>
            <a:off x="7870964" y="183958"/>
            <a:ext cx="1273036" cy="443971"/>
          </a:xfrm>
          <a:custGeom>
            <a:avLst/>
            <a:gdLst/>
            <a:ahLst/>
            <a:cxnLst/>
            <a:rect l="l" t="t" r="r" b="b"/>
            <a:pathLst>
              <a:path w="1273036" h="443971">
                <a:moveTo>
                  <a:pt x="0" y="0"/>
                </a:moveTo>
                <a:lnTo>
                  <a:pt x="1273036" y="0"/>
                </a:lnTo>
                <a:lnTo>
                  <a:pt x="1273036" y="443971"/>
                </a:lnTo>
                <a:lnTo>
                  <a:pt x="0" y="443971"/>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11" name="Freeform 11"/>
          <p:cNvSpPr/>
          <p:nvPr/>
        </p:nvSpPr>
        <p:spPr>
          <a:xfrm>
            <a:off x="7709724" y="8741672"/>
            <a:ext cx="1943271" cy="1362719"/>
          </a:xfrm>
          <a:custGeom>
            <a:avLst/>
            <a:gdLst/>
            <a:ahLst/>
            <a:cxnLst/>
            <a:rect l="l" t="t" r="r" b="b"/>
            <a:pathLst>
              <a:path w="1943271" h="1362719">
                <a:moveTo>
                  <a:pt x="0" y="0"/>
                </a:moveTo>
                <a:lnTo>
                  <a:pt x="1943271" y="0"/>
                </a:lnTo>
                <a:lnTo>
                  <a:pt x="1943271" y="1362719"/>
                </a:lnTo>
                <a:lnTo>
                  <a:pt x="0" y="1362719"/>
                </a:lnTo>
                <a:lnTo>
                  <a:pt x="0" y="0"/>
                </a:lnTo>
                <a:close/>
              </a:path>
            </a:pathLst>
          </a:custGeom>
          <a:blipFill>
            <a:blip r:embed="rId11">
              <a:extLst>
                <a:ext uri="{96DAC541-7B7A-43D3-8B79-37D633B846F1}">
                  <asvg:svgBlip xmlns:asvg="http://schemas.microsoft.com/office/drawing/2016/SVG/main" xmlns="" r:embed="rId12"/>
                </a:ext>
              </a:extLst>
            </a:blip>
            <a:stretch>
              <a:fillRect/>
            </a:stretch>
          </a:blipFill>
        </p:spPr>
      </p:sp>
      <p:sp>
        <p:nvSpPr>
          <p:cNvPr id="12" name="TextBox 12"/>
          <p:cNvSpPr txBox="1"/>
          <p:nvPr/>
        </p:nvSpPr>
        <p:spPr>
          <a:xfrm>
            <a:off x="3674479" y="529768"/>
            <a:ext cx="5352440" cy="1976562"/>
          </a:xfrm>
          <a:prstGeom prst="rect">
            <a:avLst/>
          </a:prstGeom>
        </p:spPr>
        <p:txBody>
          <a:bodyPr lIns="0" tIns="0" rIns="0" bIns="0" rtlCol="0" anchor="t">
            <a:spAutoFit/>
          </a:bodyPr>
          <a:lstStyle/>
          <a:p>
            <a:pPr algn="l">
              <a:lnSpc>
                <a:spcPts val="3885"/>
              </a:lnSpc>
            </a:pPr>
            <a:r>
              <a:rPr lang="en-US" sz="4269" spc="170">
                <a:solidFill>
                  <a:srgbClr val="000000"/>
                </a:solidFill>
                <a:latin typeface="Sauna Pro 4"/>
                <a:ea typeface="Sauna Pro 4"/>
                <a:cs typeface="Sauna Pro 4"/>
                <a:sym typeface="Sauna Pro 4"/>
              </a:rPr>
              <a:t>Before you start watching the five films. Take some time to explore:</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3191306" y="1028700"/>
            <a:ext cx="11905389" cy="1307251"/>
          </a:xfrm>
          <a:custGeom>
            <a:avLst/>
            <a:gdLst/>
            <a:ahLst/>
            <a:cxnLst/>
            <a:rect l="l" t="t" r="r" b="b"/>
            <a:pathLst>
              <a:path w="11905389" h="1307251">
                <a:moveTo>
                  <a:pt x="0" y="0"/>
                </a:moveTo>
                <a:lnTo>
                  <a:pt x="11905388" y="0"/>
                </a:lnTo>
                <a:lnTo>
                  <a:pt x="11905388" y="1307251"/>
                </a:lnTo>
                <a:lnTo>
                  <a:pt x="0" y="1307251"/>
                </a:lnTo>
                <a:lnTo>
                  <a:pt x="0" y="0"/>
                </a:lnTo>
                <a:close/>
              </a:path>
            </a:pathLst>
          </a:custGeom>
          <a:blipFill>
            <a:blip r:embed="rId2"/>
            <a:stretch>
              <a:fillRect b="-529534"/>
            </a:stretch>
          </a:blipFill>
        </p:spPr>
      </p:sp>
      <p:sp>
        <p:nvSpPr>
          <p:cNvPr id="3" name="Freeform 3"/>
          <p:cNvSpPr/>
          <p:nvPr/>
        </p:nvSpPr>
        <p:spPr>
          <a:xfrm rot="2317613">
            <a:off x="6335146" y="5109768"/>
            <a:ext cx="1086409" cy="3408341"/>
          </a:xfrm>
          <a:custGeom>
            <a:avLst/>
            <a:gdLst/>
            <a:ahLst/>
            <a:cxnLst/>
            <a:rect l="l" t="t" r="r" b="b"/>
            <a:pathLst>
              <a:path w="1086409" h="3408341">
                <a:moveTo>
                  <a:pt x="0" y="0"/>
                </a:moveTo>
                <a:lnTo>
                  <a:pt x="1086409" y="0"/>
                </a:lnTo>
                <a:lnTo>
                  <a:pt x="1086409" y="3408341"/>
                </a:lnTo>
                <a:lnTo>
                  <a:pt x="0" y="3408341"/>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629649" y="5143500"/>
            <a:ext cx="5722949" cy="5143500"/>
          </a:xfrm>
          <a:custGeom>
            <a:avLst/>
            <a:gdLst/>
            <a:ahLst/>
            <a:cxnLst/>
            <a:rect l="l" t="t" r="r" b="b"/>
            <a:pathLst>
              <a:path w="5722949" h="5143500">
                <a:moveTo>
                  <a:pt x="0" y="0"/>
                </a:moveTo>
                <a:lnTo>
                  <a:pt x="5722948" y="0"/>
                </a:lnTo>
                <a:lnTo>
                  <a:pt x="5722948" y="5143500"/>
                </a:lnTo>
                <a:lnTo>
                  <a:pt x="0" y="5143500"/>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5" name="TextBox 5"/>
          <p:cNvSpPr txBox="1"/>
          <p:nvPr/>
        </p:nvSpPr>
        <p:spPr>
          <a:xfrm>
            <a:off x="2678611" y="2435115"/>
            <a:ext cx="13785460" cy="2930571"/>
          </a:xfrm>
          <a:prstGeom prst="rect">
            <a:avLst/>
          </a:prstGeom>
        </p:spPr>
        <p:txBody>
          <a:bodyPr lIns="0" tIns="0" rIns="0" bIns="0" rtlCol="0" anchor="t">
            <a:spAutoFit/>
          </a:bodyPr>
          <a:lstStyle/>
          <a:p>
            <a:pPr algn="ctr">
              <a:lnSpc>
                <a:spcPts val="7764"/>
              </a:lnSpc>
            </a:pPr>
            <a:r>
              <a:rPr lang="en-US" sz="6261" spc="250">
                <a:solidFill>
                  <a:srgbClr val="FFFFFF"/>
                </a:solidFill>
                <a:latin typeface="Sauna Pro 1"/>
                <a:ea typeface="Sauna Pro 1"/>
                <a:cs typeface="Sauna Pro 1"/>
                <a:sym typeface="Sauna Pro 1"/>
              </a:rPr>
              <a:t>Noah:</a:t>
            </a:r>
          </a:p>
          <a:p>
            <a:pPr algn="ctr">
              <a:lnSpc>
                <a:spcPts val="7764"/>
              </a:lnSpc>
            </a:pPr>
            <a:r>
              <a:rPr lang="en-US" sz="6261" spc="250">
                <a:solidFill>
                  <a:srgbClr val="000000"/>
                </a:solidFill>
                <a:latin typeface="Sauna Pro 1"/>
                <a:ea typeface="Sauna Pro 1"/>
                <a:cs typeface="Sauna Pro 1"/>
                <a:sym typeface="Sauna Pro 1"/>
              </a:rPr>
              <a:t>"She was everywhere, all the time, </a:t>
            </a:r>
          </a:p>
          <a:p>
            <a:pPr algn="ctr">
              <a:lnSpc>
                <a:spcPts val="7764"/>
              </a:lnSpc>
            </a:pPr>
            <a:r>
              <a:rPr lang="en-US" sz="6261" spc="250">
                <a:solidFill>
                  <a:srgbClr val="000000"/>
                </a:solidFill>
                <a:latin typeface="Sauna Pro 1"/>
                <a:ea typeface="Sauna Pro 1"/>
                <a:cs typeface="Sauna Pro 1"/>
                <a:sym typeface="Sauna Pro 1"/>
              </a:rPr>
              <a:t>I didn't know where to turn to."</a:t>
            </a:r>
          </a:p>
        </p:txBody>
      </p:sp>
      <p:sp>
        <p:nvSpPr>
          <p:cNvPr id="6" name="TextBox 6"/>
          <p:cNvSpPr txBox="1"/>
          <p:nvPr/>
        </p:nvSpPr>
        <p:spPr>
          <a:xfrm>
            <a:off x="4256838" y="155575"/>
            <a:ext cx="9774323" cy="873140"/>
          </a:xfrm>
          <a:prstGeom prst="rect">
            <a:avLst/>
          </a:prstGeom>
        </p:spPr>
        <p:txBody>
          <a:bodyPr lIns="0" tIns="0" rIns="0" bIns="0" rtlCol="0" anchor="t">
            <a:spAutoFit/>
          </a:bodyPr>
          <a:lstStyle/>
          <a:p>
            <a:pPr algn="ctr">
              <a:lnSpc>
                <a:spcPts val="7000"/>
              </a:lnSpc>
              <a:spcBef>
                <a:spcPct val="0"/>
              </a:spcBef>
            </a:pPr>
            <a:r>
              <a:rPr lang="en-US" sz="5000" b="1" spc="200">
                <a:solidFill>
                  <a:srgbClr val="000000"/>
                </a:solidFill>
                <a:latin typeface="Sauna Pro 3 Bold"/>
                <a:ea typeface="Sauna Pro 3 Bold"/>
                <a:cs typeface="Sauna Pro 3 Bold"/>
                <a:sym typeface="Sauna Pro 3 Bold"/>
              </a:rPr>
              <a:t>Script under the spotlight</a:t>
            </a:r>
          </a:p>
        </p:txBody>
      </p:sp>
      <p:sp>
        <p:nvSpPr>
          <p:cNvPr id="7" name="Freeform 7"/>
          <p:cNvSpPr/>
          <p:nvPr/>
        </p:nvSpPr>
        <p:spPr>
          <a:xfrm rot="-745922" flipH="1">
            <a:off x="11960383" y="5554038"/>
            <a:ext cx="989803" cy="3105264"/>
          </a:xfrm>
          <a:custGeom>
            <a:avLst/>
            <a:gdLst/>
            <a:ahLst/>
            <a:cxnLst/>
            <a:rect l="l" t="t" r="r" b="b"/>
            <a:pathLst>
              <a:path w="989803" h="3105264">
                <a:moveTo>
                  <a:pt x="989803" y="0"/>
                </a:moveTo>
                <a:lnTo>
                  <a:pt x="0" y="0"/>
                </a:lnTo>
                <a:lnTo>
                  <a:pt x="0" y="3105264"/>
                </a:lnTo>
                <a:lnTo>
                  <a:pt x="989803" y="3105264"/>
                </a:lnTo>
                <a:lnTo>
                  <a:pt x="989803"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8" name="TextBox 8"/>
          <p:cNvSpPr txBox="1"/>
          <p:nvPr/>
        </p:nvSpPr>
        <p:spPr>
          <a:xfrm>
            <a:off x="1839082" y="7279604"/>
            <a:ext cx="3304083" cy="2457171"/>
          </a:xfrm>
          <a:prstGeom prst="rect">
            <a:avLst/>
          </a:prstGeom>
        </p:spPr>
        <p:txBody>
          <a:bodyPr lIns="0" tIns="0" rIns="0" bIns="0" rtlCol="0" anchor="t">
            <a:spAutoFit/>
          </a:bodyPr>
          <a:lstStyle/>
          <a:p>
            <a:pPr algn="l">
              <a:lnSpc>
                <a:spcPts val="3882"/>
              </a:lnSpc>
            </a:pPr>
            <a:r>
              <a:rPr lang="en-US" sz="3733" b="1" spc="149">
                <a:solidFill>
                  <a:srgbClr val="000000"/>
                </a:solidFill>
                <a:latin typeface="Sauna Pro 3 Bold"/>
                <a:ea typeface="Sauna Pro 3 Bold"/>
                <a:cs typeface="Sauna Pro 3 Bold"/>
                <a:sym typeface="Sauna Pro 3 Bold"/>
              </a:rPr>
              <a:t>The word “everywhere” suggests that Noah cannot escape Grace</a:t>
            </a:r>
          </a:p>
        </p:txBody>
      </p:sp>
      <p:sp>
        <p:nvSpPr>
          <p:cNvPr id="9" name="Freeform 9"/>
          <p:cNvSpPr/>
          <p:nvPr/>
        </p:nvSpPr>
        <p:spPr>
          <a:xfrm>
            <a:off x="12723917" y="5286280"/>
            <a:ext cx="5564083" cy="5000720"/>
          </a:xfrm>
          <a:custGeom>
            <a:avLst/>
            <a:gdLst/>
            <a:ahLst/>
            <a:cxnLst/>
            <a:rect l="l" t="t" r="r" b="b"/>
            <a:pathLst>
              <a:path w="5564083" h="5000720">
                <a:moveTo>
                  <a:pt x="0" y="0"/>
                </a:moveTo>
                <a:lnTo>
                  <a:pt x="5564083" y="0"/>
                </a:lnTo>
                <a:lnTo>
                  <a:pt x="5564083" y="5000720"/>
                </a:lnTo>
                <a:lnTo>
                  <a:pt x="0" y="5000720"/>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10" name="TextBox 10"/>
          <p:cNvSpPr txBox="1"/>
          <p:nvPr/>
        </p:nvSpPr>
        <p:spPr>
          <a:xfrm>
            <a:off x="14527263" y="7059342"/>
            <a:ext cx="2873903" cy="2366041"/>
          </a:xfrm>
          <a:prstGeom prst="rect">
            <a:avLst/>
          </a:prstGeom>
        </p:spPr>
        <p:txBody>
          <a:bodyPr lIns="0" tIns="0" rIns="0" bIns="0" rtlCol="0" anchor="t">
            <a:spAutoFit/>
          </a:bodyPr>
          <a:lstStyle/>
          <a:p>
            <a:pPr algn="l">
              <a:lnSpc>
                <a:spcPts val="3680"/>
              </a:lnSpc>
            </a:pPr>
            <a:r>
              <a:rPr lang="en-US" sz="3717" b="1" spc="148">
                <a:solidFill>
                  <a:srgbClr val="000000"/>
                </a:solidFill>
                <a:latin typeface="Sauna Pro 3 Bold"/>
                <a:ea typeface="Sauna Pro 3 Bold"/>
                <a:cs typeface="Sauna Pro 3 Bold"/>
                <a:sym typeface="Sauna Pro 3 Bold"/>
              </a:rPr>
              <a:t>Noah feels totally helpless, alone and powerless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3191306" y="1028700"/>
            <a:ext cx="11905389" cy="1307251"/>
          </a:xfrm>
          <a:custGeom>
            <a:avLst/>
            <a:gdLst/>
            <a:ahLst/>
            <a:cxnLst/>
            <a:rect l="l" t="t" r="r" b="b"/>
            <a:pathLst>
              <a:path w="11905389" h="1307251">
                <a:moveTo>
                  <a:pt x="0" y="0"/>
                </a:moveTo>
                <a:lnTo>
                  <a:pt x="11905388" y="0"/>
                </a:lnTo>
                <a:lnTo>
                  <a:pt x="11905388" y="1307251"/>
                </a:lnTo>
                <a:lnTo>
                  <a:pt x="0" y="1307251"/>
                </a:lnTo>
                <a:lnTo>
                  <a:pt x="0" y="0"/>
                </a:lnTo>
                <a:close/>
              </a:path>
            </a:pathLst>
          </a:custGeom>
          <a:blipFill>
            <a:blip r:embed="rId2"/>
            <a:stretch>
              <a:fillRect b="-529534"/>
            </a:stretch>
          </a:blipFill>
        </p:spPr>
      </p:sp>
      <p:sp>
        <p:nvSpPr>
          <p:cNvPr id="3" name="Freeform 3"/>
          <p:cNvSpPr/>
          <p:nvPr/>
        </p:nvSpPr>
        <p:spPr>
          <a:xfrm>
            <a:off x="4791177" y="2807410"/>
            <a:ext cx="8705646" cy="2419444"/>
          </a:xfrm>
          <a:custGeom>
            <a:avLst/>
            <a:gdLst/>
            <a:ahLst/>
            <a:cxnLst/>
            <a:rect l="l" t="t" r="r" b="b"/>
            <a:pathLst>
              <a:path w="8705646" h="2419444">
                <a:moveTo>
                  <a:pt x="0" y="0"/>
                </a:moveTo>
                <a:lnTo>
                  <a:pt x="8705646" y="0"/>
                </a:lnTo>
                <a:lnTo>
                  <a:pt x="8705646" y="2419444"/>
                </a:lnTo>
                <a:lnTo>
                  <a:pt x="0" y="2419444"/>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TextBox 4"/>
          <p:cNvSpPr txBox="1"/>
          <p:nvPr/>
        </p:nvSpPr>
        <p:spPr>
          <a:xfrm>
            <a:off x="1028700" y="5633950"/>
            <a:ext cx="16230600" cy="3416361"/>
          </a:xfrm>
          <a:prstGeom prst="rect">
            <a:avLst/>
          </a:prstGeom>
        </p:spPr>
        <p:txBody>
          <a:bodyPr lIns="0" tIns="0" rIns="0" bIns="0" rtlCol="0" anchor="t">
            <a:spAutoFit/>
          </a:bodyPr>
          <a:lstStyle/>
          <a:p>
            <a:pPr algn="l">
              <a:lnSpc>
                <a:spcPts val="6634"/>
              </a:lnSpc>
            </a:pPr>
            <a:r>
              <a:rPr lang="en-US" sz="6634" spc="265">
                <a:solidFill>
                  <a:srgbClr val="FFFFFF"/>
                </a:solidFill>
                <a:latin typeface="Sauna Pro 3"/>
                <a:ea typeface="Sauna Pro 3"/>
                <a:cs typeface="Sauna Pro 3"/>
                <a:sym typeface="Sauna Pro 3"/>
              </a:rPr>
              <a:t>Noah: “NO WAY! Grace would kill me if I tell a teacher, she’ll get me outside school or at youth club. If I tell Mum or Dad they’ll tell a teacher and everything will get worse.</a:t>
            </a:r>
          </a:p>
        </p:txBody>
      </p:sp>
      <p:sp>
        <p:nvSpPr>
          <p:cNvPr id="5" name="TextBox 5"/>
          <p:cNvSpPr txBox="1"/>
          <p:nvPr/>
        </p:nvSpPr>
        <p:spPr>
          <a:xfrm>
            <a:off x="4256838" y="155575"/>
            <a:ext cx="9774323" cy="873125"/>
          </a:xfrm>
          <a:prstGeom prst="rect">
            <a:avLst/>
          </a:prstGeom>
        </p:spPr>
        <p:txBody>
          <a:bodyPr lIns="0" tIns="0" rIns="0" bIns="0" rtlCol="0" anchor="t">
            <a:spAutoFit/>
          </a:bodyPr>
          <a:lstStyle/>
          <a:p>
            <a:pPr algn="ctr">
              <a:lnSpc>
                <a:spcPts val="7000"/>
              </a:lnSpc>
              <a:spcBef>
                <a:spcPct val="0"/>
              </a:spcBef>
            </a:pPr>
            <a:r>
              <a:rPr lang="en-US" sz="5000" b="1" spc="200">
                <a:solidFill>
                  <a:srgbClr val="000000"/>
                </a:solidFill>
                <a:latin typeface="Sauna Pro 3 Bold"/>
                <a:ea typeface="Sauna Pro 3 Bold"/>
                <a:cs typeface="Sauna Pro 3 Bold"/>
                <a:sym typeface="Sauna Pro 3 Bold"/>
              </a:rPr>
              <a:t>Script under the Spotlight</a:t>
            </a:r>
          </a:p>
        </p:txBody>
      </p:sp>
      <p:sp>
        <p:nvSpPr>
          <p:cNvPr id="6" name="TextBox 6"/>
          <p:cNvSpPr txBox="1"/>
          <p:nvPr/>
        </p:nvSpPr>
        <p:spPr>
          <a:xfrm>
            <a:off x="5961611" y="3224684"/>
            <a:ext cx="7343638" cy="1489646"/>
          </a:xfrm>
          <a:prstGeom prst="rect">
            <a:avLst/>
          </a:prstGeom>
        </p:spPr>
        <p:txBody>
          <a:bodyPr lIns="0" tIns="0" rIns="0" bIns="0" rtlCol="0" anchor="t">
            <a:spAutoFit/>
          </a:bodyPr>
          <a:lstStyle/>
          <a:p>
            <a:pPr algn="ctr">
              <a:lnSpc>
                <a:spcPts val="5934"/>
              </a:lnSpc>
              <a:spcBef>
                <a:spcPct val="0"/>
              </a:spcBef>
            </a:pPr>
            <a:r>
              <a:rPr lang="en-US" sz="4239" b="1" spc="169">
                <a:solidFill>
                  <a:srgbClr val="000000"/>
                </a:solidFill>
                <a:latin typeface="Sauna Pro 3 Bold"/>
                <a:ea typeface="Sauna Pro 3 Bold"/>
                <a:cs typeface="Sauna Pro 3 Bold"/>
                <a:sym typeface="Sauna Pro 3 Bold"/>
              </a:rPr>
              <a:t>Ava tries to convince Noah to tell someone. Noah replies: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3191306" y="933888"/>
            <a:ext cx="11905389" cy="1307251"/>
          </a:xfrm>
          <a:custGeom>
            <a:avLst/>
            <a:gdLst/>
            <a:ahLst/>
            <a:cxnLst/>
            <a:rect l="l" t="t" r="r" b="b"/>
            <a:pathLst>
              <a:path w="11905389" h="1307251">
                <a:moveTo>
                  <a:pt x="0" y="0"/>
                </a:moveTo>
                <a:lnTo>
                  <a:pt x="11905388" y="0"/>
                </a:lnTo>
                <a:lnTo>
                  <a:pt x="11905388" y="1307251"/>
                </a:lnTo>
                <a:lnTo>
                  <a:pt x="0" y="1307251"/>
                </a:lnTo>
                <a:lnTo>
                  <a:pt x="0" y="0"/>
                </a:lnTo>
                <a:close/>
              </a:path>
            </a:pathLst>
          </a:custGeom>
          <a:blipFill>
            <a:blip r:embed="rId2"/>
            <a:stretch>
              <a:fillRect b="-529534"/>
            </a:stretch>
          </a:blipFill>
        </p:spPr>
      </p:sp>
      <p:sp>
        <p:nvSpPr>
          <p:cNvPr id="3" name="Freeform 3"/>
          <p:cNvSpPr/>
          <p:nvPr/>
        </p:nvSpPr>
        <p:spPr>
          <a:xfrm rot="1291257">
            <a:off x="5446451" y="6121570"/>
            <a:ext cx="1061482" cy="3330140"/>
          </a:xfrm>
          <a:custGeom>
            <a:avLst/>
            <a:gdLst/>
            <a:ahLst/>
            <a:cxnLst/>
            <a:rect l="l" t="t" r="r" b="b"/>
            <a:pathLst>
              <a:path w="1061482" h="3330140">
                <a:moveTo>
                  <a:pt x="0" y="0"/>
                </a:moveTo>
                <a:lnTo>
                  <a:pt x="1061482" y="0"/>
                </a:lnTo>
                <a:lnTo>
                  <a:pt x="1061482" y="3330140"/>
                </a:lnTo>
                <a:lnTo>
                  <a:pt x="0" y="333014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329831" y="5214890"/>
            <a:ext cx="5722949" cy="5143500"/>
          </a:xfrm>
          <a:custGeom>
            <a:avLst/>
            <a:gdLst/>
            <a:ahLst/>
            <a:cxnLst/>
            <a:rect l="l" t="t" r="r" b="b"/>
            <a:pathLst>
              <a:path w="5722949" h="5143500">
                <a:moveTo>
                  <a:pt x="0" y="0"/>
                </a:moveTo>
                <a:lnTo>
                  <a:pt x="5722949" y="0"/>
                </a:lnTo>
                <a:lnTo>
                  <a:pt x="5722949" y="5143500"/>
                </a:lnTo>
                <a:lnTo>
                  <a:pt x="0" y="5143500"/>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5" name="TextBox 5"/>
          <p:cNvSpPr txBox="1"/>
          <p:nvPr/>
        </p:nvSpPr>
        <p:spPr>
          <a:xfrm>
            <a:off x="4256838" y="155575"/>
            <a:ext cx="9774323" cy="873125"/>
          </a:xfrm>
          <a:prstGeom prst="rect">
            <a:avLst/>
          </a:prstGeom>
        </p:spPr>
        <p:txBody>
          <a:bodyPr lIns="0" tIns="0" rIns="0" bIns="0" rtlCol="0" anchor="t">
            <a:spAutoFit/>
          </a:bodyPr>
          <a:lstStyle/>
          <a:p>
            <a:pPr algn="ctr">
              <a:lnSpc>
                <a:spcPts val="7000"/>
              </a:lnSpc>
              <a:spcBef>
                <a:spcPct val="0"/>
              </a:spcBef>
            </a:pPr>
            <a:r>
              <a:rPr lang="en-US" sz="5000" b="1" spc="200">
                <a:solidFill>
                  <a:srgbClr val="000000"/>
                </a:solidFill>
                <a:latin typeface="Sauna Pro 3 Bold"/>
                <a:ea typeface="Sauna Pro 3 Bold"/>
                <a:cs typeface="Sauna Pro 3 Bold"/>
                <a:sym typeface="Sauna Pro 3 Bold"/>
              </a:rPr>
              <a:t>Script under the Spotlight</a:t>
            </a:r>
          </a:p>
        </p:txBody>
      </p:sp>
      <p:sp>
        <p:nvSpPr>
          <p:cNvPr id="6" name="Freeform 6"/>
          <p:cNvSpPr/>
          <p:nvPr/>
        </p:nvSpPr>
        <p:spPr>
          <a:xfrm rot="-823903" flipH="1">
            <a:off x="11822386" y="6234008"/>
            <a:ext cx="989803" cy="3105264"/>
          </a:xfrm>
          <a:custGeom>
            <a:avLst/>
            <a:gdLst/>
            <a:ahLst/>
            <a:cxnLst/>
            <a:rect l="l" t="t" r="r" b="b"/>
            <a:pathLst>
              <a:path w="989803" h="3105264">
                <a:moveTo>
                  <a:pt x="989802" y="0"/>
                </a:moveTo>
                <a:lnTo>
                  <a:pt x="0" y="0"/>
                </a:lnTo>
                <a:lnTo>
                  <a:pt x="0" y="3105264"/>
                </a:lnTo>
                <a:lnTo>
                  <a:pt x="989802" y="3105264"/>
                </a:lnTo>
                <a:lnTo>
                  <a:pt x="989802"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7" name="TextBox 7"/>
          <p:cNvSpPr txBox="1"/>
          <p:nvPr/>
        </p:nvSpPr>
        <p:spPr>
          <a:xfrm>
            <a:off x="2073843" y="6784804"/>
            <a:ext cx="3009798" cy="3175818"/>
          </a:xfrm>
          <a:prstGeom prst="rect">
            <a:avLst/>
          </a:prstGeom>
        </p:spPr>
        <p:txBody>
          <a:bodyPr lIns="0" tIns="0" rIns="0" bIns="0" rtlCol="0" anchor="t">
            <a:spAutoFit/>
          </a:bodyPr>
          <a:lstStyle/>
          <a:p>
            <a:pPr algn="l">
              <a:lnSpc>
                <a:spcPts val="3546"/>
              </a:lnSpc>
            </a:pPr>
            <a:r>
              <a:rPr lang="en-US" sz="3733" b="1" spc="149">
                <a:solidFill>
                  <a:srgbClr val="000000"/>
                </a:solidFill>
                <a:latin typeface="Sauna Pro 3 Bold"/>
                <a:ea typeface="Sauna Pro 3 Bold"/>
                <a:cs typeface="Sauna Pro 3 Bold"/>
                <a:sym typeface="Sauna Pro 3 Bold"/>
              </a:rPr>
              <a:t>Why do you think Noah shouts “NO WAY!” instead of just saying no?</a:t>
            </a:r>
          </a:p>
        </p:txBody>
      </p:sp>
      <p:sp>
        <p:nvSpPr>
          <p:cNvPr id="8" name="Freeform 8"/>
          <p:cNvSpPr/>
          <p:nvPr/>
        </p:nvSpPr>
        <p:spPr>
          <a:xfrm>
            <a:off x="12723917" y="5286280"/>
            <a:ext cx="5564083" cy="5000720"/>
          </a:xfrm>
          <a:custGeom>
            <a:avLst/>
            <a:gdLst/>
            <a:ahLst/>
            <a:cxnLst/>
            <a:rect l="l" t="t" r="r" b="b"/>
            <a:pathLst>
              <a:path w="5564083" h="5000720">
                <a:moveTo>
                  <a:pt x="0" y="0"/>
                </a:moveTo>
                <a:lnTo>
                  <a:pt x="5564083" y="0"/>
                </a:lnTo>
                <a:lnTo>
                  <a:pt x="5564083" y="5000720"/>
                </a:lnTo>
                <a:lnTo>
                  <a:pt x="0" y="5000720"/>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9" name="TextBox 9"/>
          <p:cNvSpPr txBox="1"/>
          <p:nvPr/>
        </p:nvSpPr>
        <p:spPr>
          <a:xfrm>
            <a:off x="14275476" y="6784804"/>
            <a:ext cx="2857409" cy="2777494"/>
          </a:xfrm>
          <a:prstGeom prst="rect">
            <a:avLst/>
          </a:prstGeom>
        </p:spPr>
        <p:txBody>
          <a:bodyPr lIns="0" tIns="0" rIns="0" bIns="0" rtlCol="0" anchor="t">
            <a:spAutoFit/>
          </a:bodyPr>
          <a:lstStyle/>
          <a:p>
            <a:pPr algn="l">
              <a:lnSpc>
                <a:spcPts val="3673"/>
              </a:lnSpc>
            </a:pPr>
            <a:r>
              <a:rPr lang="en-US" sz="3787" b="1" spc="151">
                <a:solidFill>
                  <a:srgbClr val="000000"/>
                </a:solidFill>
                <a:latin typeface="Sauna Pro 3 Bold"/>
                <a:ea typeface="Sauna Pro 3 Bold"/>
                <a:cs typeface="Sauna Pro 3 Bold"/>
                <a:sym typeface="Sauna Pro 3 Bold"/>
              </a:rPr>
              <a:t>What do the words in yellow tell us about Noah’s state of mind?</a:t>
            </a:r>
          </a:p>
        </p:txBody>
      </p:sp>
      <p:sp>
        <p:nvSpPr>
          <p:cNvPr id="10" name="TextBox 10"/>
          <p:cNvSpPr txBox="1"/>
          <p:nvPr/>
        </p:nvSpPr>
        <p:spPr>
          <a:xfrm>
            <a:off x="2057774" y="2203039"/>
            <a:ext cx="14172452" cy="3922833"/>
          </a:xfrm>
          <a:prstGeom prst="rect">
            <a:avLst/>
          </a:prstGeom>
        </p:spPr>
        <p:txBody>
          <a:bodyPr lIns="0" tIns="0" rIns="0" bIns="0" rtlCol="0" anchor="t">
            <a:spAutoFit/>
          </a:bodyPr>
          <a:lstStyle/>
          <a:p>
            <a:pPr algn="ctr">
              <a:lnSpc>
                <a:spcPts val="6103"/>
              </a:lnSpc>
            </a:pPr>
            <a:r>
              <a:rPr lang="en-US" sz="4768" spc="190">
                <a:solidFill>
                  <a:srgbClr val="000000"/>
                </a:solidFill>
                <a:latin typeface="Sauna Pro 1"/>
                <a:ea typeface="Sauna Pro 1"/>
                <a:cs typeface="Sauna Pro 1"/>
                <a:sym typeface="Sauna Pro 1"/>
              </a:rPr>
              <a:t>Noah: </a:t>
            </a:r>
          </a:p>
          <a:p>
            <a:pPr algn="ctr">
              <a:lnSpc>
                <a:spcPts val="6231"/>
              </a:lnSpc>
            </a:pPr>
            <a:r>
              <a:rPr lang="en-US" sz="4868" spc="194">
                <a:solidFill>
                  <a:srgbClr val="000000"/>
                </a:solidFill>
                <a:latin typeface="Sauna Pro 1"/>
                <a:ea typeface="Sauna Pro 1"/>
                <a:cs typeface="Sauna Pro 1"/>
                <a:sym typeface="Sauna Pro 1"/>
              </a:rPr>
              <a:t>“NO WAY! Grace would</a:t>
            </a:r>
            <a:r>
              <a:rPr lang="en-US" sz="4868" spc="194">
                <a:solidFill>
                  <a:srgbClr val="FFFFFF"/>
                </a:solidFill>
                <a:latin typeface="Sauna Pro 1"/>
                <a:ea typeface="Sauna Pro 1"/>
                <a:cs typeface="Sauna Pro 1"/>
                <a:sym typeface="Sauna Pro 1"/>
              </a:rPr>
              <a:t> </a:t>
            </a:r>
            <a:r>
              <a:rPr lang="en-US" sz="4868" spc="194">
                <a:solidFill>
                  <a:srgbClr val="FFDE59"/>
                </a:solidFill>
                <a:latin typeface="Sauna Pro 1"/>
                <a:ea typeface="Sauna Pro 1"/>
                <a:cs typeface="Sauna Pro 1"/>
                <a:sym typeface="Sauna Pro 1"/>
              </a:rPr>
              <a:t>kill</a:t>
            </a:r>
            <a:r>
              <a:rPr lang="en-US" sz="4868" spc="194">
                <a:solidFill>
                  <a:srgbClr val="FFFFFF"/>
                </a:solidFill>
                <a:latin typeface="Sauna Pro 1"/>
                <a:ea typeface="Sauna Pro 1"/>
                <a:cs typeface="Sauna Pro 1"/>
                <a:sym typeface="Sauna Pro 1"/>
              </a:rPr>
              <a:t> </a:t>
            </a:r>
            <a:r>
              <a:rPr lang="en-US" sz="4868" spc="194">
                <a:solidFill>
                  <a:srgbClr val="FFDE59"/>
                </a:solidFill>
                <a:latin typeface="Sauna Pro 1"/>
                <a:ea typeface="Sauna Pro 1"/>
                <a:cs typeface="Sauna Pro 1"/>
                <a:sym typeface="Sauna Pro 1"/>
              </a:rPr>
              <a:t>me</a:t>
            </a:r>
            <a:r>
              <a:rPr lang="en-US" sz="4868" spc="194">
                <a:solidFill>
                  <a:srgbClr val="FFFFFF"/>
                </a:solidFill>
                <a:latin typeface="Sauna Pro 1"/>
                <a:ea typeface="Sauna Pro 1"/>
                <a:cs typeface="Sauna Pro 1"/>
                <a:sym typeface="Sauna Pro 1"/>
              </a:rPr>
              <a:t> </a:t>
            </a:r>
            <a:r>
              <a:rPr lang="en-US" sz="4868" spc="194">
                <a:solidFill>
                  <a:srgbClr val="000000"/>
                </a:solidFill>
                <a:latin typeface="Sauna Pro 1"/>
                <a:ea typeface="Sauna Pro 1"/>
                <a:cs typeface="Sauna Pro 1"/>
                <a:sym typeface="Sauna Pro 1"/>
              </a:rPr>
              <a:t>if I tell a teacher, </a:t>
            </a:r>
            <a:r>
              <a:rPr lang="en-US" sz="4868" spc="194">
                <a:solidFill>
                  <a:srgbClr val="FFDE59"/>
                </a:solidFill>
                <a:latin typeface="Sauna Pro 1"/>
                <a:ea typeface="Sauna Pro 1"/>
                <a:cs typeface="Sauna Pro 1"/>
                <a:sym typeface="Sauna Pro 1"/>
              </a:rPr>
              <a:t>she’ll</a:t>
            </a:r>
            <a:r>
              <a:rPr lang="en-US" sz="4868" spc="194">
                <a:solidFill>
                  <a:srgbClr val="FFFFFF"/>
                </a:solidFill>
                <a:latin typeface="Sauna Pro 1"/>
                <a:ea typeface="Sauna Pro 1"/>
                <a:cs typeface="Sauna Pro 1"/>
                <a:sym typeface="Sauna Pro 1"/>
              </a:rPr>
              <a:t> </a:t>
            </a:r>
            <a:r>
              <a:rPr lang="en-US" sz="4868" spc="194">
                <a:solidFill>
                  <a:srgbClr val="FFDE59"/>
                </a:solidFill>
                <a:latin typeface="Sauna Pro 1"/>
                <a:ea typeface="Sauna Pro 1"/>
                <a:cs typeface="Sauna Pro 1"/>
                <a:sym typeface="Sauna Pro 1"/>
              </a:rPr>
              <a:t>get</a:t>
            </a:r>
            <a:r>
              <a:rPr lang="en-US" sz="4868" spc="194">
                <a:solidFill>
                  <a:srgbClr val="FFFFFF"/>
                </a:solidFill>
                <a:latin typeface="Sauna Pro 1"/>
                <a:ea typeface="Sauna Pro 1"/>
                <a:cs typeface="Sauna Pro 1"/>
                <a:sym typeface="Sauna Pro 1"/>
              </a:rPr>
              <a:t> </a:t>
            </a:r>
            <a:r>
              <a:rPr lang="en-US" sz="4868" spc="194">
                <a:solidFill>
                  <a:srgbClr val="FFDE59"/>
                </a:solidFill>
                <a:latin typeface="Sauna Pro 1"/>
                <a:ea typeface="Sauna Pro 1"/>
                <a:cs typeface="Sauna Pro 1"/>
                <a:sym typeface="Sauna Pro 1"/>
              </a:rPr>
              <a:t>me</a:t>
            </a:r>
            <a:r>
              <a:rPr lang="en-US" sz="4868" spc="194">
                <a:solidFill>
                  <a:srgbClr val="FFFFFF"/>
                </a:solidFill>
                <a:latin typeface="Sauna Pro 1"/>
                <a:ea typeface="Sauna Pro 1"/>
                <a:cs typeface="Sauna Pro 1"/>
                <a:sym typeface="Sauna Pro 1"/>
              </a:rPr>
              <a:t> </a:t>
            </a:r>
            <a:r>
              <a:rPr lang="en-US" sz="4868" spc="194">
                <a:solidFill>
                  <a:srgbClr val="000000"/>
                </a:solidFill>
                <a:latin typeface="Sauna Pro 1"/>
                <a:ea typeface="Sauna Pro 1"/>
                <a:cs typeface="Sauna Pro 1"/>
                <a:sym typeface="Sauna Pro 1"/>
              </a:rPr>
              <a:t>outside school or at youth club. If I tell Mum or Dad, they’ll tell a teacher and </a:t>
            </a:r>
            <a:r>
              <a:rPr lang="en-US" sz="4868" spc="194">
                <a:solidFill>
                  <a:srgbClr val="FFDE59"/>
                </a:solidFill>
                <a:latin typeface="Sauna Pro 1"/>
                <a:ea typeface="Sauna Pro 1"/>
                <a:cs typeface="Sauna Pro 1"/>
                <a:sym typeface="Sauna Pro 1"/>
              </a:rPr>
              <a:t>everything</a:t>
            </a:r>
            <a:r>
              <a:rPr lang="en-US" sz="4868" spc="194">
                <a:solidFill>
                  <a:srgbClr val="FFFFFF"/>
                </a:solidFill>
                <a:latin typeface="Sauna Pro 1"/>
                <a:ea typeface="Sauna Pro 1"/>
                <a:cs typeface="Sauna Pro 1"/>
                <a:sym typeface="Sauna Pro 1"/>
              </a:rPr>
              <a:t> </a:t>
            </a:r>
            <a:r>
              <a:rPr lang="en-US" sz="4868" spc="194">
                <a:solidFill>
                  <a:srgbClr val="FFDE59"/>
                </a:solidFill>
                <a:latin typeface="Sauna Pro 1"/>
                <a:ea typeface="Sauna Pro 1"/>
                <a:cs typeface="Sauna Pro 1"/>
                <a:sym typeface="Sauna Pro 1"/>
              </a:rPr>
              <a:t>will</a:t>
            </a:r>
            <a:r>
              <a:rPr lang="en-US" sz="4868" spc="194">
                <a:solidFill>
                  <a:srgbClr val="FFFFFF"/>
                </a:solidFill>
                <a:latin typeface="Sauna Pro 1"/>
                <a:ea typeface="Sauna Pro 1"/>
                <a:cs typeface="Sauna Pro 1"/>
                <a:sym typeface="Sauna Pro 1"/>
              </a:rPr>
              <a:t> </a:t>
            </a:r>
            <a:r>
              <a:rPr lang="en-US" sz="4868" spc="194">
                <a:solidFill>
                  <a:srgbClr val="FFDE59"/>
                </a:solidFill>
                <a:latin typeface="Sauna Pro 1"/>
                <a:ea typeface="Sauna Pro 1"/>
                <a:cs typeface="Sauna Pro 1"/>
                <a:sym typeface="Sauna Pro 1"/>
              </a:rPr>
              <a:t>get</a:t>
            </a:r>
            <a:r>
              <a:rPr lang="en-US" sz="4868" spc="194">
                <a:solidFill>
                  <a:srgbClr val="FFFFFF"/>
                </a:solidFill>
                <a:latin typeface="Sauna Pro 1"/>
                <a:ea typeface="Sauna Pro 1"/>
                <a:cs typeface="Sauna Pro 1"/>
                <a:sym typeface="Sauna Pro 1"/>
              </a:rPr>
              <a:t> </a:t>
            </a:r>
            <a:r>
              <a:rPr lang="en-US" sz="4868" spc="194">
                <a:solidFill>
                  <a:srgbClr val="FFDE59"/>
                </a:solidFill>
                <a:latin typeface="Sauna Pro 1"/>
                <a:ea typeface="Sauna Pro 1"/>
                <a:cs typeface="Sauna Pro 1"/>
                <a:sym typeface="Sauna Pro 1"/>
              </a:rPr>
              <a:t>worse!"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3191306" y="1028700"/>
            <a:ext cx="11905389" cy="1307251"/>
          </a:xfrm>
          <a:custGeom>
            <a:avLst/>
            <a:gdLst/>
            <a:ahLst/>
            <a:cxnLst/>
            <a:rect l="l" t="t" r="r" b="b"/>
            <a:pathLst>
              <a:path w="11905389" h="1307251">
                <a:moveTo>
                  <a:pt x="0" y="0"/>
                </a:moveTo>
                <a:lnTo>
                  <a:pt x="11905388" y="0"/>
                </a:lnTo>
                <a:lnTo>
                  <a:pt x="11905388" y="1307251"/>
                </a:lnTo>
                <a:lnTo>
                  <a:pt x="0" y="1307251"/>
                </a:lnTo>
                <a:lnTo>
                  <a:pt x="0" y="0"/>
                </a:lnTo>
                <a:close/>
              </a:path>
            </a:pathLst>
          </a:custGeom>
          <a:blipFill>
            <a:blip r:embed="rId2"/>
            <a:stretch>
              <a:fillRect b="-529534"/>
            </a:stretch>
          </a:blipFill>
        </p:spPr>
      </p:sp>
      <p:sp>
        <p:nvSpPr>
          <p:cNvPr id="3" name="Freeform 3"/>
          <p:cNvSpPr/>
          <p:nvPr/>
        </p:nvSpPr>
        <p:spPr>
          <a:xfrm rot="784241">
            <a:off x="5621152" y="5933302"/>
            <a:ext cx="1061482" cy="3330140"/>
          </a:xfrm>
          <a:custGeom>
            <a:avLst/>
            <a:gdLst/>
            <a:ahLst/>
            <a:cxnLst/>
            <a:rect l="l" t="t" r="r" b="b"/>
            <a:pathLst>
              <a:path w="1061482" h="3330140">
                <a:moveTo>
                  <a:pt x="0" y="0"/>
                </a:moveTo>
                <a:lnTo>
                  <a:pt x="1061482" y="0"/>
                </a:lnTo>
                <a:lnTo>
                  <a:pt x="1061482" y="3330140"/>
                </a:lnTo>
                <a:lnTo>
                  <a:pt x="0" y="333014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164405" y="4720400"/>
            <a:ext cx="6273146" cy="5637990"/>
          </a:xfrm>
          <a:custGeom>
            <a:avLst/>
            <a:gdLst/>
            <a:ahLst/>
            <a:cxnLst/>
            <a:rect l="l" t="t" r="r" b="b"/>
            <a:pathLst>
              <a:path w="6273146" h="5637990">
                <a:moveTo>
                  <a:pt x="0" y="0"/>
                </a:moveTo>
                <a:lnTo>
                  <a:pt x="6273146" y="0"/>
                </a:lnTo>
                <a:lnTo>
                  <a:pt x="6273146" y="5637990"/>
                </a:lnTo>
                <a:lnTo>
                  <a:pt x="0" y="5637990"/>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5" name="TextBox 5"/>
          <p:cNvSpPr txBox="1"/>
          <p:nvPr/>
        </p:nvSpPr>
        <p:spPr>
          <a:xfrm>
            <a:off x="4256838" y="155575"/>
            <a:ext cx="9774323" cy="873125"/>
          </a:xfrm>
          <a:prstGeom prst="rect">
            <a:avLst/>
          </a:prstGeom>
        </p:spPr>
        <p:txBody>
          <a:bodyPr lIns="0" tIns="0" rIns="0" bIns="0" rtlCol="0" anchor="t">
            <a:spAutoFit/>
          </a:bodyPr>
          <a:lstStyle/>
          <a:p>
            <a:pPr algn="ctr">
              <a:lnSpc>
                <a:spcPts val="7000"/>
              </a:lnSpc>
              <a:spcBef>
                <a:spcPct val="0"/>
              </a:spcBef>
            </a:pPr>
            <a:r>
              <a:rPr lang="en-US" sz="5000" b="1" spc="200">
                <a:solidFill>
                  <a:srgbClr val="000000"/>
                </a:solidFill>
                <a:latin typeface="Sauna Pro 3 Bold"/>
                <a:ea typeface="Sauna Pro 3 Bold"/>
                <a:cs typeface="Sauna Pro 3 Bold"/>
                <a:sym typeface="Sauna Pro 3 Bold"/>
              </a:rPr>
              <a:t>Script under the Spotlight</a:t>
            </a:r>
          </a:p>
        </p:txBody>
      </p:sp>
      <p:sp>
        <p:nvSpPr>
          <p:cNvPr id="6" name="Freeform 6"/>
          <p:cNvSpPr/>
          <p:nvPr/>
        </p:nvSpPr>
        <p:spPr>
          <a:xfrm rot="-585591" flipH="1">
            <a:off x="10439369" y="6693857"/>
            <a:ext cx="989803" cy="3105264"/>
          </a:xfrm>
          <a:custGeom>
            <a:avLst/>
            <a:gdLst/>
            <a:ahLst/>
            <a:cxnLst/>
            <a:rect l="l" t="t" r="r" b="b"/>
            <a:pathLst>
              <a:path w="989803" h="3105264">
                <a:moveTo>
                  <a:pt x="989803" y="0"/>
                </a:moveTo>
                <a:lnTo>
                  <a:pt x="0" y="0"/>
                </a:lnTo>
                <a:lnTo>
                  <a:pt x="0" y="3105264"/>
                </a:lnTo>
                <a:lnTo>
                  <a:pt x="989803" y="3105264"/>
                </a:lnTo>
                <a:lnTo>
                  <a:pt x="989803"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7" name="TextBox 7"/>
          <p:cNvSpPr txBox="1"/>
          <p:nvPr/>
        </p:nvSpPr>
        <p:spPr>
          <a:xfrm>
            <a:off x="1912483" y="6689583"/>
            <a:ext cx="3124632" cy="2665709"/>
          </a:xfrm>
          <a:prstGeom prst="rect">
            <a:avLst/>
          </a:prstGeom>
        </p:spPr>
        <p:txBody>
          <a:bodyPr lIns="0" tIns="0" rIns="0" bIns="0" rtlCol="0" anchor="t">
            <a:spAutoFit/>
          </a:bodyPr>
          <a:lstStyle/>
          <a:p>
            <a:pPr algn="l">
              <a:lnSpc>
                <a:spcPts val="3498"/>
              </a:lnSpc>
            </a:pPr>
            <a:r>
              <a:rPr lang="en-US" sz="3533" b="1" spc="141">
                <a:solidFill>
                  <a:srgbClr val="000000"/>
                </a:solidFill>
                <a:latin typeface="Sauna Pro 3 Bold"/>
                <a:ea typeface="Sauna Pro 3 Bold"/>
                <a:cs typeface="Sauna Pro 3 Bold"/>
                <a:sym typeface="Sauna Pro 3 Bold"/>
              </a:rPr>
              <a:t>Noah shouts because he has a tone of extreme panic! He is riddled with fear.</a:t>
            </a:r>
          </a:p>
        </p:txBody>
      </p:sp>
      <p:sp>
        <p:nvSpPr>
          <p:cNvPr id="8" name="Freeform 8"/>
          <p:cNvSpPr/>
          <p:nvPr/>
        </p:nvSpPr>
        <p:spPr>
          <a:xfrm>
            <a:off x="12196139" y="4811940"/>
            <a:ext cx="6091861" cy="5475060"/>
          </a:xfrm>
          <a:custGeom>
            <a:avLst/>
            <a:gdLst/>
            <a:ahLst/>
            <a:cxnLst/>
            <a:rect l="l" t="t" r="r" b="b"/>
            <a:pathLst>
              <a:path w="6091861" h="5475060">
                <a:moveTo>
                  <a:pt x="0" y="0"/>
                </a:moveTo>
                <a:lnTo>
                  <a:pt x="6091861" y="0"/>
                </a:lnTo>
                <a:lnTo>
                  <a:pt x="6091861" y="5475060"/>
                </a:lnTo>
                <a:lnTo>
                  <a:pt x="0" y="5475060"/>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9" name="TextBox 9"/>
          <p:cNvSpPr txBox="1"/>
          <p:nvPr/>
        </p:nvSpPr>
        <p:spPr>
          <a:xfrm>
            <a:off x="13839783" y="6565297"/>
            <a:ext cx="3245696" cy="3232212"/>
          </a:xfrm>
          <a:prstGeom prst="rect">
            <a:avLst/>
          </a:prstGeom>
        </p:spPr>
        <p:txBody>
          <a:bodyPr lIns="0" tIns="0" rIns="0" bIns="0" rtlCol="0" anchor="t">
            <a:spAutoFit/>
          </a:bodyPr>
          <a:lstStyle/>
          <a:p>
            <a:pPr algn="l">
              <a:lnSpc>
                <a:spcPts val="3615"/>
              </a:lnSpc>
            </a:pPr>
            <a:r>
              <a:rPr lang="en-US" sz="3348" b="1" spc="133">
                <a:solidFill>
                  <a:srgbClr val="000000"/>
                </a:solidFill>
                <a:latin typeface="Sauna Pro 3 Bold"/>
                <a:ea typeface="Sauna Pro 3 Bold"/>
                <a:cs typeface="Sauna Pro 3 Bold"/>
                <a:sym typeface="Sauna Pro 3 Bold"/>
              </a:rPr>
              <a:t>The words in yellow emphasise how helpless Noah is.  He feels as if he has no control in his life!</a:t>
            </a:r>
          </a:p>
        </p:txBody>
      </p:sp>
      <p:sp>
        <p:nvSpPr>
          <p:cNvPr id="10" name="TextBox 10"/>
          <p:cNvSpPr txBox="1"/>
          <p:nvPr/>
        </p:nvSpPr>
        <p:spPr>
          <a:xfrm>
            <a:off x="2057774" y="2092426"/>
            <a:ext cx="14172452" cy="3922833"/>
          </a:xfrm>
          <a:prstGeom prst="rect">
            <a:avLst/>
          </a:prstGeom>
        </p:spPr>
        <p:txBody>
          <a:bodyPr lIns="0" tIns="0" rIns="0" bIns="0" rtlCol="0" anchor="t">
            <a:spAutoFit/>
          </a:bodyPr>
          <a:lstStyle/>
          <a:p>
            <a:pPr algn="ctr">
              <a:lnSpc>
                <a:spcPts val="6103"/>
              </a:lnSpc>
            </a:pPr>
            <a:r>
              <a:rPr lang="en-US" sz="4768" spc="190">
                <a:solidFill>
                  <a:srgbClr val="000000"/>
                </a:solidFill>
                <a:latin typeface="Sauna Pro 1"/>
                <a:ea typeface="Sauna Pro 1"/>
                <a:cs typeface="Sauna Pro 1"/>
                <a:sym typeface="Sauna Pro 1"/>
              </a:rPr>
              <a:t>Noah: </a:t>
            </a:r>
          </a:p>
          <a:p>
            <a:pPr algn="ctr">
              <a:lnSpc>
                <a:spcPts val="6231"/>
              </a:lnSpc>
            </a:pPr>
            <a:r>
              <a:rPr lang="en-US" sz="4868" spc="194">
                <a:solidFill>
                  <a:srgbClr val="000000"/>
                </a:solidFill>
                <a:latin typeface="Sauna Pro 1"/>
                <a:ea typeface="Sauna Pro 1"/>
                <a:cs typeface="Sauna Pro 1"/>
                <a:sym typeface="Sauna Pro 1"/>
              </a:rPr>
              <a:t>“NO WAY! Grace would</a:t>
            </a:r>
            <a:r>
              <a:rPr lang="en-US" sz="4868" spc="194">
                <a:solidFill>
                  <a:srgbClr val="FFFFFF"/>
                </a:solidFill>
                <a:latin typeface="Sauna Pro 1"/>
                <a:ea typeface="Sauna Pro 1"/>
                <a:cs typeface="Sauna Pro 1"/>
                <a:sym typeface="Sauna Pro 1"/>
              </a:rPr>
              <a:t> </a:t>
            </a:r>
            <a:r>
              <a:rPr lang="en-US" sz="4868" spc="194">
                <a:solidFill>
                  <a:srgbClr val="FFDE59"/>
                </a:solidFill>
                <a:latin typeface="Sauna Pro 1"/>
                <a:ea typeface="Sauna Pro 1"/>
                <a:cs typeface="Sauna Pro 1"/>
                <a:sym typeface="Sauna Pro 1"/>
              </a:rPr>
              <a:t>kill</a:t>
            </a:r>
            <a:r>
              <a:rPr lang="en-US" sz="4868" spc="194">
                <a:solidFill>
                  <a:srgbClr val="FFFFFF"/>
                </a:solidFill>
                <a:latin typeface="Sauna Pro 1"/>
                <a:ea typeface="Sauna Pro 1"/>
                <a:cs typeface="Sauna Pro 1"/>
                <a:sym typeface="Sauna Pro 1"/>
              </a:rPr>
              <a:t> </a:t>
            </a:r>
            <a:r>
              <a:rPr lang="en-US" sz="4868" spc="194">
                <a:solidFill>
                  <a:srgbClr val="FFDE59"/>
                </a:solidFill>
                <a:latin typeface="Sauna Pro 1"/>
                <a:ea typeface="Sauna Pro 1"/>
                <a:cs typeface="Sauna Pro 1"/>
                <a:sym typeface="Sauna Pro 1"/>
              </a:rPr>
              <a:t>me</a:t>
            </a:r>
            <a:r>
              <a:rPr lang="en-US" sz="4868" spc="194">
                <a:solidFill>
                  <a:srgbClr val="FFFFFF"/>
                </a:solidFill>
                <a:latin typeface="Sauna Pro 1"/>
                <a:ea typeface="Sauna Pro 1"/>
                <a:cs typeface="Sauna Pro 1"/>
                <a:sym typeface="Sauna Pro 1"/>
              </a:rPr>
              <a:t> </a:t>
            </a:r>
            <a:r>
              <a:rPr lang="en-US" sz="4868" spc="194">
                <a:solidFill>
                  <a:srgbClr val="000000"/>
                </a:solidFill>
                <a:latin typeface="Sauna Pro 1"/>
                <a:ea typeface="Sauna Pro 1"/>
                <a:cs typeface="Sauna Pro 1"/>
                <a:sym typeface="Sauna Pro 1"/>
              </a:rPr>
              <a:t>if I tell a teacher, </a:t>
            </a:r>
            <a:r>
              <a:rPr lang="en-US" sz="4868" spc="194">
                <a:solidFill>
                  <a:srgbClr val="FFDE59"/>
                </a:solidFill>
                <a:latin typeface="Sauna Pro 1"/>
                <a:ea typeface="Sauna Pro 1"/>
                <a:cs typeface="Sauna Pro 1"/>
                <a:sym typeface="Sauna Pro 1"/>
              </a:rPr>
              <a:t>she’ll</a:t>
            </a:r>
            <a:r>
              <a:rPr lang="en-US" sz="4868" spc="194">
                <a:solidFill>
                  <a:srgbClr val="FFFFFF"/>
                </a:solidFill>
                <a:latin typeface="Sauna Pro 1"/>
                <a:ea typeface="Sauna Pro 1"/>
                <a:cs typeface="Sauna Pro 1"/>
                <a:sym typeface="Sauna Pro 1"/>
              </a:rPr>
              <a:t> </a:t>
            </a:r>
            <a:r>
              <a:rPr lang="en-US" sz="4868" spc="194">
                <a:solidFill>
                  <a:srgbClr val="FFDE59"/>
                </a:solidFill>
                <a:latin typeface="Sauna Pro 1"/>
                <a:ea typeface="Sauna Pro 1"/>
                <a:cs typeface="Sauna Pro 1"/>
                <a:sym typeface="Sauna Pro 1"/>
              </a:rPr>
              <a:t>get</a:t>
            </a:r>
            <a:r>
              <a:rPr lang="en-US" sz="4868" spc="194">
                <a:solidFill>
                  <a:srgbClr val="FFFFFF"/>
                </a:solidFill>
                <a:latin typeface="Sauna Pro 1"/>
                <a:ea typeface="Sauna Pro 1"/>
                <a:cs typeface="Sauna Pro 1"/>
                <a:sym typeface="Sauna Pro 1"/>
              </a:rPr>
              <a:t> </a:t>
            </a:r>
            <a:r>
              <a:rPr lang="en-US" sz="4868" spc="194">
                <a:solidFill>
                  <a:srgbClr val="FFDE59"/>
                </a:solidFill>
                <a:latin typeface="Sauna Pro 1"/>
                <a:ea typeface="Sauna Pro 1"/>
                <a:cs typeface="Sauna Pro 1"/>
                <a:sym typeface="Sauna Pro 1"/>
              </a:rPr>
              <a:t>me</a:t>
            </a:r>
            <a:r>
              <a:rPr lang="en-US" sz="4868" spc="194">
                <a:solidFill>
                  <a:srgbClr val="FFFFFF"/>
                </a:solidFill>
                <a:latin typeface="Sauna Pro 1"/>
                <a:ea typeface="Sauna Pro 1"/>
                <a:cs typeface="Sauna Pro 1"/>
                <a:sym typeface="Sauna Pro 1"/>
              </a:rPr>
              <a:t> </a:t>
            </a:r>
            <a:r>
              <a:rPr lang="en-US" sz="4868" spc="194">
                <a:solidFill>
                  <a:srgbClr val="000000"/>
                </a:solidFill>
                <a:latin typeface="Sauna Pro 1"/>
                <a:ea typeface="Sauna Pro 1"/>
                <a:cs typeface="Sauna Pro 1"/>
                <a:sym typeface="Sauna Pro 1"/>
              </a:rPr>
              <a:t>outside school or at youth club. If I tell Mum or Dad, they’ll tell a teacher and </a:t>
            </a:r>
            <a:r>
              <a:rPr lang="en-US" sz="4868" spc="194">
                <a:solidFill>
                  <a:srgbClr val="FFDE59"/>
                </a:solidFill>
                <a:latin typeface="Sauna Pro 1"/>
                <a:ea typeface="Sauna Pro 1"/>
                <a:cs typeface="Sauna Pro 1"/>
                <a:sym typeface="Sauna Pro 1"/>
              </a:rPr>
              <a:t>everything</a:t>
            </a:r>
            <a:r>
              <a:rPr lang="en-US" sz="4868" spc="194">
                <a:solidFill>
                  <a:srgbClr val="FFFFFF"/>
                </a:solidFill>
                <a:latin typeface="Sauna Pro 1"/>
                <a:ea typeface="Sauna Pro 1"/>
                <a:cs typeface="Sauna Pro 1"/>
                <a:sym typeface="Sauna Pro 1"/>
              </a:rPr>
              <a:t> </a:t>
            </a:r>
            <a:r>
              <a:rPr lang="en-US" sz="4868" spc="194">
                <a:solidFill>
                  <a:srgbClr val="FFDE59"/>
                </a:solidFill>
                <a:latin typeface="Sauna Pro 1"/>
                <a:ea typeface="Sauna Pro 1"/>
                <a:cs typeface="Sauna Pro 1"/>
                <a:sym typeface="Sauna Pro 1"/>
              </a:rPr>
              <a:t>will</a:t>
            </a:r>
            <a:r>
              <a:rPr lang="en-US" sz="4868" spc="194">
                <a:solidFill>
                  <a:srgbClr val="FFFFFF"/>
                </a:solidFill>
                <a:latin typeface="Sauna Pro 1"/>
                <a:ea typeface="Sauna Pro 1"/>
                <a:cs typeface="Sauna Pro 1"/>
                <a:sym typeface="Sauna Pro 1"/>
              </a:rPr>
              <a:t> </a:t>
            </a:r>
            <a:r>
              <a:rPr lang="en-US" sz="4868" spc="194">
                <a:solidFill>
                  <a:srgbClr val="FFDE59"/>
                </a:solidFill>
                <a:latin typeface="Sauna Pro 1"/>
                <a:ea typeface="Sauna Pro 1"/>
                <a:cs typeface="Sauna Pro 1"/>
                <a:sym typeface="Sauna Pro 1"/>
              </a:rPr>
              <a:t>get</a:t>
            </a:r>
            <a:r>
              <a:rPr lang="en-US" sz="4868" spc="194">
                <a:solidFill>
                  <a:srgbClr val="FFFFFF"/>
                </a:solidFill>
                <a:latin typeface="Sauna Pro 1"/>
                <a:ea typeface="Sauna Pro 1"/>
                <a:cs typeface="Sauna Pro 1"/>
                <a:sym typeface="Sauna Pro 1"/>
              </a:rPr>
              <a:t> </a:t>
            </a:r>
            <a:r>
              <a:rPr lang="en-US" sz="4868" spc="194">
                <a:solidFill>
                  <a:srgbClr val="FFDE59"/>
                </a:solidFill>
                <a:latin typeface="Sauna Pro 1"/>
                <a:ea typeface="Sauna Pro 1"/>
                <a:cs typeface="Sauna Pro 1"/>
                <a:sym typeface="Sauna Pro 1"/>
              </a:rPr>
              <a:t>worse!"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141581" y="0"/>
            <a:ext cx="8271278" cy="10287000"/>
          </a:xfrm>
          <a:custGeom>
            <a:avLst/>
            <a:gdLst/>
            <a:ahLst/>
            <a:cxnLst/>
            <a:rect l="l" t="t" r="r" b="b"/>
            <a:pathLst>
              <a:path w="8271278" h="10287000">
                <a:moveTo>
                  <a:pt x="0" y="0"/>
                </a:moveTo>
                <a:lnTo>
                  <a:pt x="8271278" y="0"/>
                </a:lnTo>
                <a:lnTo>
                  <a:pt x="8271278" y="10287000"/>
                </a:lnTo>
                <a:lnTo>
                  <a:pt x="0" y="10287000"/>
                </a:lnTo>
                <a:lnTo>
                  <a:pt x="0" y="0"/>
                </a:lnTo>
                <a:close/>
              </a:path>
            </a:pathLst>
          </a:custGeom>
          <a:blipFill>
            <a:blip r:embed="rId2"/>
            <a:stretch>
              <a:fillRect l="-12500" r="-78838"/>
            </a:stretch>
          </a:blipFill>
        </p:spPr>
      </p:sp>
      <p:sp>
        <p:nvSpPr>
          <p:cNvPr id="3" name="Freeform 3"/>
          <p:cNvSpPr/>
          <p:nvPr/>
        </p:nvSpPr>
        <p:spPr>
          <a:xfrm>
            <a:off x="14418573" y="280578"/>
            <a:ext cx="2278184" cy="1315651"/>
          </a:xfrm>
          <a:custGeom>
            <a:avLst/>
            <a:gdLst/>
            <a:ahLst/>
            <a:cxnLst/>
            <a:rect l="l" t="t" r="r" b="b"/>
            <a:pathLst>
              <a:path w="2278184" h="1315651">
                <a:moveTo>
                  <a:pt x="0" y="0"/>
                </a:moveTo>
                <a:lnTo>
                  <a:pt x="2278184" y="0"/>
                </a:lnTo>
                <a:lnTo>
                  <a:pt x="2278184" y="1315651"/>
                </a:lnTo>
                <a:lnTo>
                  <a:pt x="0" y="1315651"/>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9375527" y="2627457"/>
            <a:ext cx="7883773" cy="6937720"/>
          </a:xfrm>
          <a:custGeom>
            <a:avLst/>
            <a:gdLst/>
            <a:ahLst/>
            <a:cxnLst/>
            <a:rect l="l" t="t" r="r" b="b"/>
            <a:pathLst>
              <a:path w="7883773" h="6937720">
                <a:moveTo>
                  <a:pt x="0" y="0"/>
                </a:moveTo>
                <a:lnTo>
                  <a:pt x="7883773" y="0"/>
                </a:lnTo>
                <a:lnTo>
                  <a:pt x="7883773" y="6937720"/>
                </a:lnTo>
                <a:lnTo>
                  <a:pt x="0" y="6937720"/>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5" name="Freeform 5"/>
          <p:cNvSpPr/>
          <p:nvPr/>
        </p:nvSpPr>
        <p:spPr>
          <a:xfrm>
            <a:off x="16021270" y="7774293"/>
            <a:ext cx="2060849" cy="2296210"/>
          </a:xfrm>
          <a:custGeom>
            <a:avLst/>
            <a:gdLst/>
            <a:ahLst/>
            <a:cxnLst/>
            <a:rect l="l" t="t" r="r" b="b"/>
            <a:pathLst>
              <a:path w="2060849" h="2296210">
                <a:moveTo>
                  <a:pt x="0" y="0"/>
                </a:moveTo>
                <a:lnTo>
                  <a:pt x="2060848" y="0"/>
                </a:lnTo>
                <a:lnTo>
                  <a:pt x="2060848" y="2296210"/>
                </a:lnTo>
                <a:lnTo>
                  <a:pt x="0" y="2296210"/>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6" name="Freeform 6"/>
          <p:cNvSpPr/>
          <p:nvPr/>
        </p:nvSpPr>
        <p:spPr>
          <a:xfrm>
            <a:off x="16696757" y="142782"/>
            <a:ext cx="1591243" cy="1591243"/>
          </a:xfrm>
          <a:custGeom>
            <a:avLst/>
            <a:gdLst/>
            <a:ahLst/>
            <a:cxnLst/>
            <a:rect l="l" t="t" r="r" b="b"/>
            <a:pathLst>
              <a:path w="1591243" h="1591243">
                <a:moveTo>
                  <a:pt x="0" y="0"/>
                </a:moveTo>
                <a:lnTo>
                  <a:pt x="1591243" y="0"/>
                </a:lnTo>
                <a:lnTo>
                  <a:pt x="1591243" y="1591243"/>
                </a:lnTo>
                <a:lnTo>
                  <a:pt x="0" y="1591243"/>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7" name="TextBox 7"/>
          <p:cNvSpPr txBox="1"/>
          <p:nvPr/>
        </p:nvSpPr>
        <p:spPr>
          <a:xfrm>
            <a:off x="10033974" y="3448854"/>
            <a:ext cx="6566879" cy="3117217"/>
          </a:xfrm>
          <a:prstGeom prst="rect">
            <a:avLst/>
          </a:prstGeom>
        </p:spPr>
        <p:txBody>
          <a:bodyPr lIns="0" tIns="0" rIns="0" bIns="0" rtlCol="0" anchor="t">
            <a:spAutoFit/>
          </a:bodyPr>
          <a:lstStyle/>
          <a:p>
            <a:pPr algn="ctr">
              <a:lnSpc>
                <a:spcPts val="6159"/>
              </a:lnSpc>
              <a:spcBef>
                <a:spcPct val="0"/>
              </a:spcBef>
            </a:pPr>
            <a:r>
              <a:rPr lang="en-US" sz="4399" b="1" spc="175">
                <a:solidFill>
                  <a:srgbClr val="DE3087"/>
                </a:solidFill>
                <a:latin typeface="Sauna Pro 3 Bold"/>
                <a:ea typeface="Sauna Pro 3 Bold"/>
                <a:cs typeface="Sauna Pro 3 Bold"/>
                <a:sym typeface="Sauna Pro 3 Bold"/>
              </a:rPr>
              <a:t>Noah is not coping well due to the bullying behaviour that he is experiencing from Grace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141581" y="0"/>
            <a:ext cx="8271278" cy="10287000"/>
          </a:xfrm>
          <a:custGeom>
            <a:avLst/>
            <a:gdLst/>
            <a:ahLst/>
            <a:cxnLst/>
            <a:rect l="l" t="t" r="r" b="b"/>
            <a:pathLst>
              <a:path w="8271278" h="10287000">
                <a:moveTo>
                  <a:pt x="0" y="0"/>
                </a:moveTo>
                <a:lnTo>
                  <a:pt x="8271278" y="0"/>
                </a:lnTo>
                <a:lnTo>
                  <a:pt x="8271278" y="10287000"/>
                </a:lnTo>
                <a:lnTo>
                  <a:pt x="0" y="10287000"/>
                </a:lnTo>
                <a:lnTo>
                  <a:pt x="0" y="0"/>
                </a:lnTo>
                <a:close/>
              </a:path>
            </a:pathLst>
          </a:custGeom>
          <a:blipFill>
            <a:blip r:embed="rId2"/>
            <a:stretch>
              <a:fillRect l="-12500" r="-78838"/>
            </a:stretch>
          </a:blipFill>
        </p:spPr>
      </p:sp>
      <p:sp>
        <p:nvSpPr>
          <p:cNvPr id="3" name="Freeform 3"/>
          <p:cNvSpPr/>
          <p:nvPr/>
        </p:nvSpPr>
        <p:spPr>
          <a:xfrm>
            <a:off x="9375527" y="2627457"/>
            <a:ext cx="7883773" cy="6937720"/>
          </a:xfrm>
          <a:custGeom>
            <a:avLst/>
            <a:gdLst/>
            <a:ahLst/>
            <a:cxnLst/>
            <a:rect l="l" t="t" r="r" b="b"/>
            <a:pathLst>
              <a:path w="7883773" h="6937720">
                <a:moveTo>
                  <a:pt x="0" y="0"/>
                </a:moveTo>
                <a:lnTo>
                  <a:pt x="7883773" y="0"/>
                </a:lnTo>
                <a:lnTo>
                  <a:pt x="7883773" y="6937720"/>
                </a:lnTo>
                <a:lnTo>
                  <a:pt x="0" y="693772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TextBox 4"/>
          <p:cNvSpPr txBox="1"/>
          <p:nvPr/>
        </p:nvSpPr>
        <p:spPr>
          <a:xfrm>
            <a:off x="10033974" y="3209876"/>
            <a:ext cx="6566879" cy="3869374"/>
          </a:xfrm>
          <a:prstGeom prst="rect">
            <a:avLst/>
          </a:prstGeom>
        </p:spPr>
        <p:txBody>
          <a:bodyPr lIns="0" tIns="0" rIns="0" bIns="0" rtlCol="0" anchor="t">
            <a:spAutoFit/>
          </a:bodyPr>
          <a:lstStyle/>
          <a:p>
            <a:pPr algn="l">
              <a:lnSpc>
                <a:spcPts val="6159"/>
              </a:lnSpc>
            </a:pPr>
            <a:r>
              <a:rPr lang="en-US" sz="4399" spc="175">
                <a:solidFill>
                  <a:srgbClr val="000000"/>
                </a:solidFill>
                <a:latin typeface="Sauna Pro 1"/>
                <a:ea typeface="Sauna Pro 1"/>
                <a:cs typeface="Sauna Pro 1"/>
                <a:sym typeface="Sauna Pro 1"/>
              </a:rPr>
              <a:t>How can you support him?</a:t>
            </a:r>
          </a:p>
          <a:p>
            <a:pPr algn="l">
              <a:lnSpc>
                <a:spcPts val="6159"/>
              </a:lnSpc>
            </a:pPr>
            <a:endParaRPr lang="en-US" sz="4399" spc="175">
              <a:solidFill>
                <a:srgbClr val="000000"/>
              </a:solidFill>
              <a:latin typeface="Sauna Pro 1"/>
              <a:ea typeface="Sauna Pro 1"/>
              <a:cs typeface="Sauna Pro 1"/>
              <a:sym typeface="Sauna Pro 1"/>
            </a:endParaRPr>
          </a:p>
          <a:p>
            <a:pPr algn="l">
              <a:lnSpc>
                <a:spcPts val="6159"/>
              </a:lnSpc>
              <a:spcBef>
                <a:spcPct val="0"/>
              </a:spcBef>
            </a:pPr>
            <a:r>
              <a:rPr lang="en-US" sz="4399" spc="175">
                <a:solidFill>
                  <a:srgbClr val="000000"/>
                </a:solidFill>
                <a:latin typeface="Sauna Pro 1"/>
                <a:ea typeface="Sauna Pro 1"/>
                <a:cs typeface="Sauna Pro 1"/>
                <a:sym typeface="Sauna Pro 1"/>
              </a:rPr>
              <a:t>What could you say to him via text or face-to-face?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0" y="0"/>
            <a:ext cx="8239038" cy="10287000"/>
          </a:xfrm>
          <a:custGeom>
            <a:avLst/>
            <a:gdLst/>
            <a:ahLst/>
            <a:cxnLst/>
            <a:rect l="l" t="t" r="r" b="b"/>
            <a:pathLst>
              <a:path w="8239038" h="10287000">
                <a:moveTo>
                  <a:pt x="0" y="0"/>
                </a:moveTo>
                <a:lnTo>
                  <a:pt x="8239038" y="0"/>
                </a:lnTo>
                <a:lnTo>
                  <a:pt x="8239038" y="10287000"/>
                </a:lnTo>
                <a:lnTo>
                  <a:pt x="0" y="10287000"/>
                </a:lnTo>
                <a:lnTo>
                  <a:pt x="0" y="0"/>
                </a:lnTo>
                <a:close/>
              </a:path>
            </a:pathLst>
          </a:custGeom>
          <a:blipFill>
            <a:blip r:embed="rId2"/>
            <a:stretch>
              <a:fillRect l="-10830" r="-81256"/>
            </a:stretch>
          </a:blipFill>
        </p:spPr>
      </p:sp>
      <p:sp>
        <p:nvSpPr>
          <p:cNvPr id="3" name="Freeform 3"/>
          <p:cNvSpPr/>
          <p:nvPr/>
        </p:nvSpPr>
        <p:spPr>
          <a:xfrm>
            <a:off x="8676074" y="776773"/>
            <a:ext cx="4621444" cy="4114800"/>
          </a:xfrm>
          <a:custGeom>
            <a:avLst/>
            <a:gdLst/>
            <a:ahLst/>
            <a:cxnLst/>
            <a:rect l="l" t="t" r="r" b="b"/>
            <a:pathLst>
              <a:path w="4621444" h="4114800">
                <a:moveTo>
                  <a:pt x="0" y="0"/>
                </a:moveTo>
                <a:lnTo>
                  <a:pt x="4621444" y="0"/>
                </a:lnTo>
                <a:lnTo>
                  <a:pt x="4621444" y="4114800"/>
                </a:lnTo>
                <a:lnTo>
                  <a:pt x="0" y="411480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TextBox 4"/>
          <p:cNvSpPr txBox="1"/>
          <p:nvPr/>
        </p:nvSpPr>
        <p:spPr>
          <a:xfrm>
            <a:off x="9144000" y="1628849"/>
            <a:ext cx="3775907" cy="1270868"/>
          </a:xfrm>
          <a:prstGeom prst="rect">
            <a:avLst/>
          </a:prstGeom>
        </p:spPr>
        <p:txBody>
          <a:bodyPr lIns="0" tIns="0" rIns="0" bIns="0" rtlCol="0" anchor="t">
            <a:spAutoFit/>
          </a:bodyPr>
          <a:lstStyle/>
          <a:p>
            <a:pPr algn="l">
              <a:lnSpc>
                <a:spcPts val="5032"/>
              </a:lnSpc>
              <a:spcBef>
                <a:spcPct val="0"/>
              </a:spcBef>
            </a:pPr>
            <a:r>
              <a:rPr lang="en-US" sz="3594" b="1" spc="143">
                <a:solidFill>
                  <a:srgbClr val="000000"/>
                </a:solidFill>
                <a:latin typeface="Sauna Pro 3 Bold"/>
                <a:ea typeface="Sauna Pro 3 Bold"/>
                <a:cs typeface="Sauna Pro 3 Bold"/>
                <a:sym typeface="Sauna Pro 3 Bold"/>
              </a:rPr>
              <a:t>Tell him you are there for him.</a:t>
            </a:r>
          </a:p>
        </p:txBody>
      </p:sp>
      <p:sp>
        <p:nvSpPr>
          <p:cNvPr id="5" name="Freeform 5"/>
          <p:cNvSpPr/>
          <p:nvPr/>
        </p:nvSpPr>
        <p:spPr>
          <a:xfrm>
            <a:off x="13564218" y="1688342"/>
            <a:ext cx="4621444" cy="4114800"/>
          </a:xfrm>
          <a:custGeom>
            <a:avLst/>
            <a:gdLst/>
            <a:ahLst/>
            <a:cxnLst/>
            <a:rect l="l" t="t" r="r" b="b"/>
            <a:pathLst>
              <a:path w="4621444" h="4114800">
                <a:moveTo>
                  <a:pt x="0" y="0"/>
                </a:moveTo>
                <a:lnTo>
                  <a:pt x="4621444" y="0"/>
                </a:lnTo>
                <a:lnTo>
                  <a:pt x="4621444" y="4114800"/>
                </a:lnTo>
                <a:lnTo>
                  <a:pt x="0" y="4114800"/>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6" name="TextBox 6"/>
          <p:cNvSpPr txBox="1"/>
          <p:nvPr/>
        </p:nvSpPr>
        <p:spPr>
          <a:xfrm>
            <a:off x="14076101" y="2221420"/>
            <a:ext cx="3775907" cy="1909095"/>
          </a:xfrm>
          <a:prstGeom prst="rect">
            <a:avLst/>
          </a:prstGeom>
        </p:spPr>
        <p:txBody>
          <a:bodyPr lIns="0" tIns="0" rIns="0" bIns="0" rtlCol="0" anchor="t">
            <a:spAutoFit/>
          </a:bodyPr>
          <a:lstStyle/>
          <a:p>
            <a:pPr algn="l">
              <a:lnSpc>
                <a:spcPts val="5032"/>
              </a:lnSpc>
              <a:spcBef>
                <a:spcPct val="0"/>
              </a:spcBef>
            </a:pPr>
            <a:r>
              <a:rPr lang="en-US" sz="3594" b="1" spc="143">
                <a:solidFill>
                  <a:srgbClr val="000000"/>
                </a:solidFill>
                <a:latin typeface="Sauna Pro 3 Bold"/>
                <a:ea typeface="Sauna Pro 3 Bold"/>
                <a:cs typeface="Sauna Pro 3 Bold"/>
                <a:sym typeface="Sauna Pro 3 Bold"/>
              </a:rPr>
              <a:t>Ask if he wants to go out and do something?</a:t>
            </a:r>
          </a:p>
        </p:txBody>
      </p:sp>
      <p:sp>
        <p:nvSpPr>
          <p:cNvPr id="7" name="Freeform 7"/>
          <p:cNvSpPr/>
          <p:nvPr/>
        </p:nvSpPr>
        <p:spPr>
          <a:xfrm>
            <a:off x="8721231" y="5143500"/>
            <a:ext cx="4621444" cy="4114800"/>
          </a:xfrm>
          <a:custGeom>
            <a:avLst/>
            <a:gdLst/>
            <a:ahLst/>
            <a:cxnLst/>
            <a:rect l="l" t="t" r="r" b="b"/>
            <a:pathLst>
              <a:path w="4621444" h="4114800">
                <a:moveTo>
                  <a:pt x="0" y="0"/>
                </a:moveTo>
                <a:lnTo>
                  <a:pt x="4621445" y="0"/>
                </a:lnTo>
                <a:lnTo>
                  <a:pt x="4621445" y="4114800"/>
                </a:lnTo>
                <a:lnTo>
                  <a:pt x="0" y="4114800"/>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8" name="TextBox 8"/>
          <p:cNvSpPr txBox="1"/>
          <p:nvPr/>
        </p:nvSpPr>
        <p:spPr>
          <a:xfrm>
            <a:off x="9144000" y="5930187"/>
            <a:ext cx="3775907" cy="1270868"/>
          </a:xfrm>
          <a:prstGeom prst="rect">
            <a:avLst/>
          </a:prstGeom>
        </p:spPr>
        <p:txBody>
          <a:bodyPr lIns="0" tIns="0" rIns="0" bIns="0" rtlCol="0" anchor="t">
            <a:spAutoFit/>
          </a:bodyPr>
          <a:lstStyle/>
          <a:p>
            <a:pPr algn="l">
              <a:lnSpc>
                <a:spcPts val="5032"/>
              </a:lnSpc>
              <a:spcBef>
                <a:spcPct val="0"/>
              </a:spcBef>
            </a:pPr>
            <a:r>
              <a:rPr lang="en-US" sz="3594" b="1" spc="143">
                <a:solidFill>
                  <a:srgbClr val="000000"/>
                </a:solidFill>
                <a:latin typeface="Sauna Pro 3 Bold"/>
                <a:ea typeface="Sauna Pro 3 Bold"/>
                <a:cs typeface="Sauna Pro 3 Bold"/>
                <a:sym typeface="Sauna Pro 3 Bold"/>
              </a:rPr>
              <a:t>Reassure him that he is not to blame. </a:t>
            </a:r>
          </a:p>
        </p:txBody>
      </p:sp>
      <p:sp>
        <p:nvSpPr>
          <p:cNvPr id="9" name="Freeform 9"/>
          <p:cNvSpPr/>
          <p:nvPr/>
        </p:nvSpPr>
        <p:spPr>
          <a:xfrm>
            <a:off x="13564218" y="6172200"/>
            <a:ext cx="4621444" cy="4114800"/>
          </a:xfrm>
          <a:custGeom>
            <a:avLst/>
            <a:gdLst/>
            <a:ahLst/>
            <a:cxnLst/>
            <a:rect l="l" t="t" r="r" b="b"/>
            <a:pathLst>
              <a:path w="4621444" h="4114800">
                <a:moveTo>
                  <a:pt x="0" y="0"/>
                </a:moveTo>
                <a:lnTo>
                  <a:pt x="4621444" y="0"/>
                </a:lnTo>
                <a:lnTo>
                  <a:pt x="4621444" y="4114800"/>
                </a:lnTo>
                <a:lnTo>
                  <a:pt x="0" y="411480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10" name="TextBox 10"/>
          <p:cNvSpPr txBox="1"/>
          <p:nvPr/>
        </p:nvSpPr>
        <p:spPr>
          <a:xfrm>
            <a:off x="14076101" y="6730613"/>
            <a:ext cx="3775907" cy="1909095"/>
          </a:xfrm>
          <a:prstGeom prst="rect">
            <a:avLst/>
          </a:prstGeom>
        </p:spPr>
        <p:txBody>
          <a:bodyPr lIns="0" tIns="0" rIns="0" bIns="0" rtlCol="0" anchor="t">
            <a:spAutoFit/>
          </a:bodyPr>
          <a:lstStyle/>
          <a:p>
            <a:pPr algn="l">
              <a:lnSpc>
                <a:spcPts val="5032"/>
              </a:lnSpc>
              <a:spcBef>
                <a:spcPct val="0"/>
              </a:spcBef>
            </a:pPr>
            <a:r>
              <a:rPr lang="en-US" sz="3594" b="1" spc="143">
                <a:solidFill>
                  <a:srgbClr val="000000"/>
                </a:solidFill>
                <a:latin typeface="Sauna Pro 3 Bold"/>
                <a:ea typeface="Sauna Pro 3 Bold"/>
                <a:cs typeface="Sauna Pro 3 Bold"/>
                <a:sym typeface="Sauna Pro 3 Bold"/>
              </a:rPr>
              <a:t>Try and persuade Noah to tell someone.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141581" y="0"/>
            <a:ext cx="8271278" cy="10287000"/>
          </a:xfrm>
          <a:custGeom>
            <a:avLst/>
            <a:gdLst/>
            <a:ahLst/>
            <a:cxnLst/>
            <a:rect l="l" t="t" r="r" b="b"/>
            <a:pathLst>
              <a:path w="8271278" h="10287000">
                <a:moveTo>
                  <a:pt x="0" y="0"/>
                </a:moveTo>
                <a:lnTo>
                  <a:pt x="8271278" y="0"/>
                </a:lnTo>
                <a:lnTo>
                  <a:pt x="8271278" y="10287000"/>
                </a:lnTo>
                <a:lnTo>
                  <a:pt x="0" y="10287000"/>
                </a:lnTo>
                <a:lnTo>
                  <a:pt x="0" y="0"/>
                </a:lnTo>
                <a:close/>
              </a:path>
            </a:pathLst>
          </a:custGeom>
          <a:blipFill>
            <a:blip r:embed="rId2"/>
            <a:stretch>
              <a:fillRect l="-12500" r="-78838"/>
            </a:stretch>
          </a:blipFill>
        </p:spPr>
      </p:sp>
      <p:sp>
        <p:nvSpPr>
          <p:cNvPr id="3" name="Freeform 3"/>
          <p:cNvSpPr/>
          <p:nvPr/>
        </p:nvSpPr>
        <p:spPr>
          <a:xfrm>
            <a:off x="9375527" y="2627457"/>
            <a:ext cx="7883773" cy="6937720"/>
          </a:xfrm>
          <a:custGeom>
            <a:avLst/>
            <a:gdLst/>
            <a:ahLst/>
            <a:cxnLst/>
            <a:rect l="l" t="t" r="r" b="b"/>
            <a:pathLst>
              <a:path w="7883773" h="6937720">
                <a:moveTo>
                  <a:pt x="0" y="0"/>
                </a:moveTo>
                <a:lnTo>
                  <a:pt x="7883773" y="0"/>
                </a:lnTo>
                <a:lnTo>
                  <a:pt x="7883773" y="6937720"/>
                </a:lnTo>
                <a:lnTo>
                  <a:pt x="0" y="693772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TextBox 4"/>
          <p:cNvSpPr txBox="1"/>
          <p:nvPr/>
        </p:nvSpPr>
        <p:spPr>
          <a:xfrm>
            <a:off x="10116974" y="3147134"/>
            <a:ext cx="6448285" cy="3464635"/>
          </a:xfrm>
          <a:prstGeom prst="rect">
            <a:avLst/>
          </a:prstGeom>
        </p:spPr>
        <p:txBody>
          <a:bodyPr lIns="0" tIns="0" rIns="0" bIns="0" rtlCol="0" anchor="t">
            <a:spAutoFit/>
          </a:bodyPr>
          <a:lstStyle/>
          <a:p>
            <a:pPr algn="l">
              <a:lnSpc>
                <a:spcPts val="3930"/>
              </a:lnSpc>
            </a:pPr>
            <a:r>
              <a:rPr lang="en-US" sz="3071" spc="122">
                <a:solidFill>
                  <a:srgbClr val="000000"/>
                </a:solidFill>
                <a:latin typeface="Sauna Pro 1"/>
                <a:ea typeface="Sauna Pro 1"/>
                <a:cs typeface="Sauna Pro 1"/>
                <a:sym typeface="Sauna Pro 1"/>
              </a:rPr>
              <a:t>Now, imagine you are Noah’s friend.</a:t>
            </a:r>
          </a:p>
          <a:p>
            <a:pPr algn="l">
              <a:lnSpc>
                <a:spcPts val="3930"/>
              </a:lnSpc>
            </a:pPr>
            <a:endParaRPr lang="en-US" sz="3071" spc="122">
              <a:solidFill>
                <a:srgbClr val="000000"/>
              </a:solidFill>
              <a:latin typeface="Sauna Pro 1"/>
              <a:ea typeface="Sauna Pro 1"/>
              <a:cs typeface="Sauna Pro 1"/>
              <a:sym typeface="Sauna Pro 1"/>
            </a:endParaRPr>
          </a:p>
          <a:p>
            <a:pPr algn="l">
              <a:lnSpc>
                <a:spcPts val="3930"/>
              </a:lnSpc>
            </a:pPr>
            <a:r>
              <a:rPr lang="en-US" sz="3071" spc="122">
                <a:solidFill>
                  <a:srgbClr val="000000"/>
                </a:solidFill>
                <a:latin typeface="Sauna Pro 1"/>
                <a:ea typeface="Sauna Pro 1"/>
                <a:cs typeface="Sauna Pro 1"/>
                <a:sym typeface="Sauna Pro 1"/>
              </a:rPr>
              <a:t>A kind, friendly message can go a long way to show someone support.</a:t>
            </a:r>
          </a:p>
          <a:p>
            <a:pPr algn="l">
              <a:lnSpc>
                <a:spcPts val="3930"/>
              </a:lnSpc>
            </a:pPr>
            <a:endParaRPr lang="en-US" sz="3071" spc="122">
              <a:solidFill>
                <a:srgbClr val="000000"/>
              </a:solidFill>
              <a:latin typeface="Sauna Pro 1"/>
              <a:ea typeface="Sauna Pro 1"/>
              <a:cs typeface="Sauna Pro 1"/>
              <a:sym typeface="Sauna Pro 1"/>
            </a:endParaRPr>
          </a:p>
          <a:p>
            <a:pPr algn="l">
              <a:lnSpc>
                <a:spcPts val="3930"/>
              </a:lnSpc>
            </a:pPr>
            <a:r>
              <a:rPr lang="en-US" sz="3071" spc="122">
                <a:solidFill>
                  <a:srgbClr val="000000"/>
                </a:solidFill>
                <a:latin typeface="Sauna Pro 1"/>
                <a:ea typeface="Sauna Pro 1"/>
                <a:cs typeface="Sauna Pro 1"/>
                <a:sym typeface="Sauna Pro 1"/>
              </a:rPr>
              <a:t>What advice would you text him at this stage?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73296" y="8963938"/>
            <a:ext cx="2082749" cy="1202788"/>
          </a:xfrm>
          <a:custGeom>
            <a:avLst/>
            <a:gdLst/>
            <a:ahLst/>
            <a:cxnLst/>
            <a:rect l="l" t="t" r="r" b="b"/>
            <a:pathLst>
              <a:path w="2082749" h="1202788">
                <a:moveTo>
                  <a:pt x="0" y="0"/>
                </a:moveTo>
                <a:lnTo>
                  <a:pt x="2082749" y="0"/>
                </a:lnTo>
                <a:lnTo>
                  <a:pt x="2082749" y="1202788"/>
                </a:lnTo>
                <a:lnTo>
                  <a:pt x="0" y="120278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2721418" y="9050982"/>
            <a:ext cx="1028700" cy="1028700"/>
          </a:xfrm>
          <a:custGeom>
            <a:avLst/>
            <a:gdLst/>
            <a:ahLst/>
            <a:cxnLst/>
            <a:rect l="l" t="t" r="r" b="b"/>
            <a:pathLst>
              <a:path w="1028700" h="1028700">
                <a:moveTo>
                  <a:pt x="0" y="0"/>
                </a:moveTo>
                <a:lnTo>
                  <a:pt x="1028700" y="0"/>
                </a:lnTo>
                <a:lnTo>
                  <a:pt x="1028700" y="1028700"/>
                </a:lnTo>
                <a:lnTo>
                  <a:pt x="0" y="10287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a:off x="3570448" y="1849684"/>
            <a:ext cx="10831065" cy="6113575"/>
          </a:xfrm>
          <a:custGeom>
            <a:avLst/>
            <a:gdLst/>
            <a:ahLst/>
            <a:cxnLst/>
            <a:rect l="l" t="t" r="r" b="b"/>
            <a:pathLst>
              <a:path w="10831065" h="6113575">
                <a:moveTo>
                  <a:pt x="0" y="0"/>
                </a:moveTo>
                <a:lnTo>
                  <a:pt x="10831065" y="0"/>
                </a:lnTo>
                <a:lnTo>
                  <a:pt x="10831065" y="6113575"/>
                </a:lnTo>
                <a:lnTo>
                  <a:pt x="0" y="6113575"/>
                </a:lnTo>
                <a:lnTo>
                  <a:pt x="0" y="0"/>
                </a:lnTo>
                <a:close/>
              </a:path>
            </a:pathLst>
          </a:custGeom>
          <a:blipFill>
            <a:blip r:embed="rId6"/>
            <a:stretch>
              <a:fillRect/>
            </a:stretch>
          </a:blipFill>
          <a:ln w="38100" cap="sq">
            <a:solidFill>
              <a:srgbClr val="000000"/>
            </a:solidFill>
            <a:prstDash val="solid"/>
            <a:miter/>
          </a:ln>
        </p:spPr>
      </p:sp>
      <p:sp>
        <p:nvSpPr>
          <p:cNvPr id="5" name="TextBox 5"/>
          <p:cNvSpPr txBox="1"/>
          <p:nvPr/>
        </p:nvSpPr>
        <p:spPr>
          <a:xfrm>
            <a:off x="6605247" y="724500"/>
            <a:ext cx="4203456" cy="631254"/>
          </a:xfrm>
          <a:prstGeom prst="rect">
            <a:avLst/>
          </a:prstGeom>
        </p:spPr>
        <p:txBody>
          <a:bodyPr lIns="0" tIns="0" rIns="0" bIns="0" rtlCol="0" anchor="t">
            <a:spAutoFit/>
          </a:bodyPr>
          <a:lstStyle/>
          <a:p>
            <a:pPr algn="ctr">
              <a:lnSpc>
                <a:spcPts val="5109"/>
              </a:lnSpc>
            </a:pPr>
            <a:r>
              <a:rPr lang="en-US" sz="3649">
                <a:solidFill>
                  <a:srgbClr val="000000"/>
                </a:solidFill>
                <a:latin typeface="Sauna Pro 2"/>
                <a:ea typeface="Sauna Pro 2"/>
                <a:cs typeface="Sauna Pro 2"/>
                <a:sym typeface="Sauna Pro 2"/>
              </a:rPr>
              <a:t>Worksheet provided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grpSp>
        <p:nvGrpSpPr>
          <p:cNvPr id="2" name="Group 2"/>
          <p:cNvGrpSpPr/>
          <p:nvPr/>
        </p:nvGrpSpPr>
        <p:grpSpPr>
          <a:xfrm>
            <a:off x="2982859" y="411396"/>
            <a:ext cx="12322281" cy="9464207"/>
            <a:chOff x="0" y="0"/>
            <a:chExt cx="925974" cy="711200"/>
          </a:xfrm>
        </p:grpSpPr>
        <p:sp>
          <p:nvSpPr>
            <p:cNvPr id="3" name="Freeform 3"/>
            <p:cNvSpPr/>
            <p:nvPr/>
          </p:nvSpPr>
          <p:spPr>
            <a:xfrm>
              <a:off x="0" y="0"/>
              <a:ext cx="925974" cy="711200"/>
            </a:xfrm>
            <a:custGeom>
              <a:avLst/>
              <a:gdLst/>
              <a:ahLst/>
              <a:cxnLst/>
              <a:rect l="l" t="t" r="r" b="b"/>
              <a:pathLst>
                <a:path w="925974" h="711200">
                  <a:moveTo>
                    <a:pt x="0" y="50800"/>
                  </a:moveTo>
                  <a:lnTo>
                    <a:pt x="462987" y="0"/>
                  </a:lnTo>
                  <a:lnTo>
                    <a:pt x="925974" y="50800"/>
                  </a:lnTo>
                  <a:lnTo>
                    <a:pt x="925974" y="660400"/>
                  </a:lnTo>
                  <a:lnTo>
                    <a:pt x="462987" y="711200"/>
                  </a:lnTo>
                  <a:lnTo>
                    <a:pt x="0" y="660400"/>
                  </a:lnTo>
                  <a:lnTo>
                    <a:pt x="0" y="50800"/>
                  </a:lnTo>
                  <a:close/>
                </a:path>
              </a:pathLst>
            </a:custGeom>
            <a:solidFill>
              <a:srgbClr val="DE3087"/>
            </a:solidFill>
          </p:spPr>
        </p:sp>
        <p:sp>
          <p:nvSpPr>
            <p:cNvPr id="4" name="TextBox 4"/>
            <p:cNvSpPr txBox="1"/>
            <p:nvPr/>
          </p:nvSpPr>
          <p:spPr>
            <a:xfrm>
              <a:off x="0" y="-31750"/>
              <a:ext cx="925974" cy="717550"/>
            </a:xfrm>
            <a:prstGeom prst="rect">
              <a:avLst/>
            </a:prstGeom>
          </p:spPr>
          <p:txBody>
            <a:bodyPr lIns="50800" tIns="50800" rIns="50800" bIns="50800" rtlCol="0" anchor="ctr"/>
            <a:lstStyle/>
            <a:p>
              <a:pPr algn="ctr">
                <a:lnSpc>
                  <a:spcPts val="3650"/>
                </a:lnSpc>
              </a:pPr>
              <a:endParaRPr/>
            </a:p>
          </p:txBody>
        </p:sp>
      </p:grpSp>
      <p:sp>
        <p:nvSpPr>
          <p:cNvPr id="5" name="TextBox 5"/>
          <p:cNvSpPr txBox="1"/>
          <p:nvPr/>
        </p:nvSpPr>
        <p:spPr>
          <a:xfrm>
            <a:off x="3242508" y="1303273"/>
            <a:ext cx="11802984" cy="7390879"/>
          </a:xfrm>
          <a:prstGeom prst="rect">
            <a:avLst/>
          </a:prstGeom>
        </p:spPr>
        <p:txBody>
          <a:bodyPr lIns="0" tIns="0" rIns="0" bIns="0" rtlCol="0" anchor="t">
            <a:spAutoFit/>
          </a:bodyPr>
          <a:lstStyle/>
          <a:p>
            <a:pPr algn="l">
              <a:lnSpc>
                <a:spcPts val="4270"/>
              </a:lnSpc>
            </a:pPr>
            <a:r>
              <a:rPr lang="en-US" sz="3649" b="1" spc="145">
                <a:solidFill>
                  <a:srgbClr val="FFFFFF"/>
                </a:solidFill>
                <a:latin typeface="Sauna Pro 3 Bold"/>
                <a:ea typeface="Sauna Pro 3 Bold"/>
                <a:cs typeface="Sauna Pro 3 Bold"/>
                <a:sym typeface="Sauna Pro 3 Bold"/>
              </a:rPr>
              <a:t>When anyone is going through a traumatic or uncomfortable experience - they might hide how they feel to the world.</a:t>
            </a:r>
          </a:p>
          <a:p>
            <a:pPr algn="ctr">
              <a:lnSpc>
                <a:spcPts val="5109"/>
              </a:lnSpc>
            </a:pPr>
            <a:endParaRPr lang="en-US" sz="3649" b="1" spc="145">
              <a:solidFill>
                <a:srgbClr val="FFFFFF"/>
              </a:solidFill>
              <a:latin typeface="Sauna Pro 3 Bold"/>
              <a:ea typeface="Sauna Pro 3 Bold"/>
              <a:cs typeface="Sauna Pro 3 Bold"/>
              <a:sym typeface="Sauna Pro 3 Bold"/>
            </a:endParaRPr>
          </a:p>
          <a:p>
            <a:pPr marL="788026" lvl="1" indent="-394013" algn="l">
              <a:lnSpc>
                <a:spcPts val="5109"/>
              </a:lnSpc>
              <a:buFont typeface="Arial"/>
              <a:buChar char="•"/>
            </a:pPr>
            <a:r>
              <a:rPr lang="en-US" sz="3649" b="1" spc="145">
                <a:solidFill>
                  <a:srgbClr val="000000"/>
                </a:solidFill>
                <a:latin typeface="Sauna Pro 3 Bold"/>
                <a:ea typeface="Sauna Pro 3 Bold"/>
                <a:cs typeface="Sauna Pro 3 Bold"/>
                <a:sym typeface="Sauna Pro 3 Bold"/>
              </a:rPr>
              <a:t>Noah has not told his parents or teachers what is happening. What will he be showing to them?</a:t>
            </a:r>
          </a:p>
          <a:p>
            <a:pPr algn="l">
              <a:lnSpc>
                <a:spcPts val="5109"/>
              </a:lnSpc>
            </a:pPr>
            <a:endParaRPr lang="en-US" sz="3649" b="1" spc="145">
              <a:solidFill>
                <a:srgbClr val="000000"/>
              </a:solidFill>
              <a:latin typeface="Sauna Pro 3 Bold"/>
              <a:ea typeface="Sauna Pro 3 Bold"/>
              <a:cs typeface="Sauna Pro 3 Bold"/>
              <a:sym typeface="Sauna Pro 3 Bold"/>
            </a:endParaRPr>
          </a:p>
          <a:p>
            <a:pPr marL="788026" lvl="1" indent="-394013" algn="l">
              <a:lnSpc>
                <a:spcPts val="5109"/>
              </a:lnSpc>
              <a:buFont typeface="Arial"/>
              <a:buChar char="•"/>
            </a:pPr>
            <a:r>
              <a:rPr lang="en-US" sz="3649" b="1" spc="145">
                <a:solidFill>
                  <a:srgbClr val="000000"/>
                </a:solidFill>
                <a:latin typeface="Sauna Pro 3 Bold"/>
                <a:ea typeface="Sauna Pro 3 Bold"/>
                <a:cs typeface="Sauna Pro 3 Bold"/>
                <a:sym typeface="Sauna Pro 3 Bold"/>
              </a:rPr>
              <a:t>Ava has not told anyone about what Grace is doing to Noah? What will she show to the wider world?</a:t>
            </a:r>
          </a:p>
          <a:p>
            <a:pPr algn="l">
              <a:lnSpc>
                <a:spcPts val="5109"/>
              </a:lnSpc>
            </a:pPr>
            <a:endParaRPr lang="en-US" sz="3649" b="1" spc="145">
              <a:solidFill>
                <a:srgbClr val="000000"/>
              </a:solidFill>
              <a:latin typeface="Sauna Pro 3 Bold"/>
              <a:ea typeface="Sauna Pro 3 Bold"/>
              <a:cs typeface="Sauna Pro 3 Bold"/>
              <a:sym typeface="Sauna Pro 3 Bold"/>
            </a:endParaRPr>
          </a:p>
          <a:p>
            <a:pPr marL="788026" lvl="1" indent="-394013" algn="l">
              <a:lnSpc>
                <a:spcPts val="5109"/>
              </a:lnSpc>
              <a:spcBef>
                <a:spcPct val="0"/>
              </a:spcBef>
              <a:buFont typeface="Arial"/>
              <a:buChar char="•"/>
            </a:pPr>
            <a:r>
              <a:rPr lang="en-US" sz="3649" b="1" spc="145">
                <a:solidFill>
                  <a:srgbClr val="000000"/>
                </a:solidFill>
                <a:latin typeface="Sauna Pro 3 Bold"/>
                <a:ea typeface="Sauna Pro 3 Bold"/>
                <a:cs typeface="Sauna Pro 3 Bold"/>
                <a:sym typeface="Sauna Pro 3 Bold"/>
              </a:rPr>
              <a:t>Grace has not admitted what she is doing. How is she appearing to friends and teachers around her?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DFEFE"/>
        </a:solidFill>
        <a:effectLst/>
      </p:bgPr>
    </p:bg>
    <p:spTree>
      <p:nvGrpSpPr>
        <p:cNvPr id="1" name=""/>
        <p:cNvGrpSpPr/>
        <p:nvPr/>
      </p:nvGrpSpPr>
      <p:grpSpPr>
        <a:xfrm>
          <a:off x="0" y="0"/>
          <a:ext cx="0" cy="0"/>
          <a:chOff x="0" y="0"/>
          <a:chExt cx="0" cy="0"/>
        </a:xfrm>
      </p:grpSpPr>
      <p:sp>
        <p:nvSpPr>
          <p:cNvPr id="2" name="Freeform 2"/>
          <p:cNvSpPr/>
          <p:nvPr/>
        </p:nvSpPr>
        <p:spPr>
          <a:xfrm>
            <a:off x="6525687" y="143683"/>
            <a:ext cx="4789569" cy="2837819"/>
          </a:xfrm>
          <a:custGeom>
            <a:avLst/>
            <a:gdLst/>
            <a:ahLst/>
            <a:cxnLst/>
            <a:rect l="l" t="t" r="r" b="b"/>
            <a:pathLst>
              <a:path w="4789569" h="2837819">
                <a:moveTo>
                  <a:pt x="0" y="0"/>
                </a:moveTo>
                <a:lnTo>
                  <a:pt x="4789569" y="0"/>
                </a:lnTo>
                <a:lnTo>
                  <a:pt x="4789569" y="2837819"/>
                </a:lnTo>
                <a:lnTo>
                  <a:pt x="0" y="2837819"/>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6525687" y="3200147"/>
            <a:ext cx="5236625" cy="4979158"/>
          </a:xfrm>
          <a:custGeom>
            <a:avLst/>
            <a:gdLst/>
            <a:ahLst/>
            <a:cxnLst/>
            <a:rect l="l" t="t" r="r" b="b"/>
            <a:pathLst>
              <a:path w="5236625" h="4979158">
                <a:moveTo>
                  <a:pt x="0" y="0"/>
                </a:moveTo>
                <a:lnTo>
                  <a:pt x="5236626" y="0"/>
                </a:lnTo>
                <a:lnTo>
                  <a:pt x="5236626" y="4979158"/>
                </a:lnTo>
                <a:lnTo>
                  <a:pt x="0" y="4979158"/>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a:off x="519540" y="4903589"/>
            <a:ext cx="5236625" cy="4979158"/>
          </a:xfrm>
          <a:custGeom>
            <a:avLst/>
            <a:gdLst/>
            <a:ahLst/>
            <a:cxnLst/>
            <a:rect l="l" t="t" r="r" b="b"/>
            <a:pathLst>
              <a:path w="5236625" h="4979158">
                <a:moveTo>
                  <a:pt x="0" y="0"/>
                </a:moveTo>
                <a:lnTo>
                  <a:pt x="5236625" y="0"/>
                </a:lnTo>
                <a:lnTo>
                  <a:pt x="5236625" y="4979158"/>
                </a:lnTo>
                <a:lnTo>
                  <a:pt x="0" y="4979158"/>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5" name="Freeform 5"/>
          <p:cNvSpPr/>
          <p:nvPr/>
        </p:nvSpPr>
        <p:spPr>
          <a:xfrm>
            <a:off x="12760941" y="4759466"/>
            <a:ext cx="5236625" cy="4979158"/>
          </a:xfrm>
          <a:custGeom>
            <a:avLst/>
            <a:gdLst/>
            <a:ahLst/>
            <a:cxnLst/>
            <a:rect l="l" t="t" r="r" b="b"/>
            <a:pathLst>
              <a:path w="5236625" h="4979158">
                <a:moveTo>
                  <a:pt x="0" y="0"/>
                </a:moveTo>
                <a:lnTo>
                  <a:pt x="5236625" y="0"/>
                </a:lnTo>
                <a:lnTo>
                  <a:pt x="5236625" y="4979158"/>
                </a:lnTo>
                <a:lnTo>
                  <a:pt x="0" y="4979158"/>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6" name="TextBox 6"/>
          <p:cNvSpPr txBox="1"/>
          <p:nvPr/>
        </p:nvSpPr>
        <p:spPr>
          <a:xfrm>
            <a:off x="1821027" y="6451927"/>
            <a:ext cx="3076104" cy="2213285"/>
          </a:xfrm>
          <a:prstGeom prst="rect">
            <a:avLst/>
          </a:prstGeom>
        </p:spPr>
        <p:txBody>
          <a:bodyPr lIns="0" tIns="0" rIns="0" bIns="0" rtlCol="0" anchor="t">
            <a:spAutoFit/>
          </a:bodyPr>
          <a:lstStyle/>
          <a:p>
            <a:pPr algn="l">
              <a:lnSpc>
                <a:spcPts val="3481"/>
              </a:lnSpc>
            </a:pPr>
            <a:r>
              <a:rPr lang="en-US" sz="2925" b="1" spc="117">
                <a:solidFill>
                  <a:srgbClr val="000000"/>
                </a:solidFill>
                <a:latin typeface="Sauna Pro 3 Bold"/>
                <a:ea typeface="Sauna Pro 3 Bold"/>
                <a:cs typeface="Sauna Pro 3 Bold"/>
                <a:sym typeface="Sauna Pro 3 Bold"/>
              </a:rPr>
              <a:t>It  might mean that one person can help someone else if they are being bullied?</a:t>
            </a:r>
          </a:p>
        </p:txBody>
      </p:sp>
      <p:sp>
        <p:nvSpPr>
          <p:cNvPr id="7" name="TextBox 7"/>
          <p:cNvSpPr txBox="1"/>
          <p:nvPr/>
        </p:nvSpPr>
        <p:spPr>
          <a:xfrm>
            <a:off x="7677056" y="5002772"/>
            <a:ext cx="2933887" cy="1723794"/>
          </a:xfrm>
          <a:prstGeom prst="rect">
            <a:avLst/>
          </a:prstGeom>
        </p:spPr>
        <p:txBody>
          <a:bodyPr lIns="0" tIns="0" rIns="0" bIns="0" rtlCol="0" anchor="t">
            <a:spAutoFit/>
          </a:bodyPr>
          <a:lstStyle/>
          <a:p>
            <a:pPr algn="ctr">
              <a:lnSpc>
                <a:spcPts val="3391"/>
              </a:lnSpc>
            </a:pPr>
            <a:r>
              <a:rPr lang="en-US" sz="2825" b="1" spc="113">
                <a:solidFill>
                  <a:srgbClr val="FFFFFF"/>
                </a:solidFill>
                <a:latin typeface="Sauna Pro 3 Bold"/>
                <a:ea typeface="Sauna Pro 3 Bold"/>
                <a:cs typeface="Sauna Pro 3 Bold"/>
                <a:sym typeface="Sauna Pro 3 Bold"/>
              </a:rPr>
              <a:t>Could it mean that one person will use their power for good? </a:t>
            </a:r>
          </a:p>
        </p:txBody>
      </p:sp>
      <p:sp>
        <p:nvSpPr>
          <p:cNvPr id="8" name="TextBox 8"/>
          <p:cNvSpPr txBox="1"/>
          <p:nvPr/>
        </p:nvSpPr>
        <p:spPr>
          <a:xfrm>
            <a:off x="14078230" y="6357022"/>
            <a:ext cx="2870679" cy="2422145"/>
          </a:xfrm>
          <a:prstGeom prst="rect">
            <a:avLst/>
          </a:prstGeom>
        </p:spPr>
        <p:txBody>
          <a:bodyPr lIns="0" tIns="0" rIns="0" bIns="0" rtlCol="0" anchor="t">
            <a:spAutoFit/>
          </a:bodyPr>
          <a:lstStyle/>
          <a:p>
            <a:pPr algn="l">
              <a:lnSpc>
                <a:spcPts val="3221"/>
              </a:lnSpc>
            </a:pPr>
            <a:r>
              <a:rPr lang="en-US" sz="2825" b="1" spc="113">
                <a:solidFill>
                  <a:srgbClr val="000000"/>
                </a:solidFill>
                <a:latin typeface="Sauna Pro 3 Bold"/>
                <a:ea typeface="Sauna Pro 3 Bold"/>
                <a:cs typeface="Sauna Pro 3 Bold"/>
                <a:sym typeface="Sauna Pro 3 Bold"/>
              </a:rPr>
              <a:t>The film might show how bullying can happen and show us what we can do to get help?</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11229789" y="3082170"/>
            <a:ext cx="5846765" cy="4428925"/>
          </a:xfrm>
          <a:custGeom>
            <a:avLst/>
            <a:gdLst/>
            <a:ahLst/>
            <a:cxnLst/>
            <a:rect l="l" t="t" r="r" b="b"/>
            <a:pathLst>
              <a:path w="5846765" h="4428925">
                <a:moveTo>
                  <a:pt x="0" y="0"/>
                </a:moveTo>
                <a:lnTo>
                  <a:pt x="5846765" y="0"/>
                </a:lnTo>
                <a:lnTo>
                  <a:pt x="5846765" y="4428924"/>
                </a:lnTo>
                <a:lnTo>
                  <a:pt x="0" y="4428924"/>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208956" y="5120817"/>
            <a:ext cx="5052577" cy="4610476"/>
          </a:xfrm>
          <a:custGeom>
            <a:avLst/>
            <a:gdLst/>
            <a:ahLst/>
            <a:cxnLst/>
            <a:rect l="l" t="t" r="r" b="b"/>
            <a:pathLst>
              <a:path w="5052577" h="4610476">
                <a:moveTo>
                  <a:pt x="0" y="0"/>
                </a:moveTo>
                <a:lnTo>
                  <a:pt x="5052576" y="0"/>
                </a:lnTo>
                <a:lnTo>
                  <a:pt x="5052576" y="4610477"/>
                </a:lnTo>
                <a:lnTo>
                  <a:pt x="0" y="4610477"/>
                </a:lnTo>
                <a:lnTo>
                  <a:pt x="0" y="0"/>
                </a:lnTo>
                <a:close/>
              </a:path>
            </a:pathLst>
          </a:custGeom>
          <a:blipFill>
            <a:blip r:embed="rId4"/>
            <a:stretch>
              <a:fillRect/>
            </a:stretch>
          </a:blipFill>
        </p:spPr>
      </p:sp>
      <p:sp>
        <p:nvSpPr>
          <p:cNvPr id="4" name="Freeform 4"/>
          <p:cNvSpPr/>
          <p:nvPr/>
        </p:nvSpPr>
        <p:spPr>
          <a:xfrm>
            <a:off x="233883" y="465595"/>
            <a:ext cx="1950146" cy="1126210"/>
          </a:xfrm>
          <a:custGeom>
            <a:avLst/>
            <a:gdLst/>
            <a:ahLst/>
            <a:cxnLst/>
            <a:rect l="l" t="t" r="r" b="b"/>
            <a:pathLst>
              <a:path w="1950146" h="1126210">
                <a:moveTo>
                  <a:pt x="0" y="0"/>
                </a:moveTo>
                <a:lnTo>
                  <a:pt x="1950146" y="0"/>
                </a:lnTo>
                <a:lnTo>
                  <a:pt x="1950146" y="1126210"/>
                </a:lnTo>
                <a:lnTo>
                  <a:pt x="0" y="1126210"/>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5" name="Freeform 5"/>
          <p:cNvSpPr/>
          <p:nvPr/>
        </p:nvSpPr>
        <p:spPr>
          <a:xfrm>
            <a:off x="2532048" y="549119"/>
            <a:ext cx="959162" cy="959162"/>
          </a:xfrm>
          <a:custGeom>
            <a:avLst/>
            <a:gdLst/>
            <a:ahLst/>
            <a:cxnLst/>
            <a:rect l="l" t="t" r="r" b="b"/>
            <a:pathLst>
              <a:path w="959162" h="959162">
                <a:moveTo>
                  <a:pt x="0" y="0"/>
                </a:moveTo>
                <a:lnTo>
                  <a:pt x="959162" y="0"/>
                </a:lnTo>
                <a:lnTo>
                  <a:pt x="959162" y="959162"/>
                </a:lnTo>
                <a:lnTo>
                  <a:pt x="0" y="959162"/>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6" name="Freeform 6"/>
          <p:cNvSpPr/>
          <p:nvPr/>
        </p:nvSpPr>
        <p:spPr>
          <a:xfrm>
            <a:off x="16819658" y="8768448"/>
            <a:ext cx="1183759" cy="1318952"/>
          </a:xfrm>
          <a:custGeom>
            <a:avLst/>
            <a:gdLst/>
            <a:ahLst/>
            <a:cxnLst/>
            <a:rect l="l" t="t" r="r" b="b"/>
            <a:pathLst>
              <a:path w="1183759" h="1318952">
                <a:moveTo>
                  <a:pt x="0" y="0"/>
                </a:moveTo>
                <a:lnTo>
                  <a:pt x="1183759" y="0"/>
                </a:lnTo>
                <a:lnTo>
                  <a:pt x="1183759" y="1318952"/>
                </a:lnTo>
                <a:lnTo>
                  <a:pt x="0" y="1318952"/>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grpSp>
        <p:nvGrpSpPr>
          <p:cNvPr id="7" name="Group 7"/>
          <p:cNvGrpSpPr/>
          <p:nvPr/>
        </p:nvGrpSpPr>
        <p:grpSpPr>
          <a:xfrm>
            <a:off x="7107670" y="3544888"/>
            <a:ext cx="3275981" cy="3275981"/>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1"/>
              <a:stretch>
                <a:fillRect t="-11864" b="-11864"/>
              </a:stretch>
            </a:blipFill>
          </p:spPr>
        </p:sp>
      </p:grpSp>
      <p:sp>
        <p:nvSpPr>
          <p:cNvPr id="9" name="TextBox 9"/>
          <p:cNvSpPr txBox="1"/>
          <p:nvPr/>
        </p:nvSpPr>
        <p:spPr>
          <a:xfrm>
            <a:off x="6311780" y="1709698"/>
            <a:ext cx="6050369" cy="980260"/>
          </a:xfrm>
          <a:prstGeom prst="rect">
            <a:avLst/>
          </a:prstGeom>
        </p:spPr>
        <p:txBody>
          <a:bodyPr lIns="0" tIns="0" rIns="0" bIns="0" rtlCol="0" anchor="t">
            <a:spAutoFit/>
          </a:bodyPr>
          <a:lstStyle/>
          <a:p>
            <a:pPr algn="ctr">
              <a:lnSpc>
                <a:spcPts val="7923"/>
              </a:lnSpc>
              <a:spcBef>
                <a:spcPct val="0"/>
              </a:spcBef>
            </a:pPr>
            <a:r>
              <a:rPr lang="en-US" sz="5659" b="1" spc="226">
                <a:solidFill>
                  <a:srgbClr val="000000"/>
                </a:solidFill>
                <a:latin typeface="Sauna Pro 3 Bold"/>
                <a:ea typeface="Sauna Pro 3 Bold"/>
                <a:cs typeface="Sauna Pro 3 Bold"/>
                <a:sym typeface="Sauna Pro 3 Bold"/>
              </a:rPr>
              <a:t>What does Noah... </a:t>
            </a:r>
          </a:p>
        </p:txBody>
      </p:sp>
      <p:sp>
        <p:nvSpPr>
          <p:cNvPr id="10" name="TextBox 10"/>
          <p:cNvSpPr txBox="1"/>
          <p:nvPr/>
        </p:nvSpPr>
        <p:spPr>
          <a:xfrm>
            <a:off x="11425270" y="4147269"/>
            <a:ext cx="4760518" cy="972819"/>
          </a:xfrm>
          <a:prstGeom prst="rect">
            <a:avLst/>
          </a:prstGeom>
        </p:spPr>
        <p:txBody>
          <a:bodyPr lIns="0" tIns="0" rIns="0" bIns="0" rtlCol="0" anchor="t">
            <a:spAutoFit/>
          </a:bodyPr>
          <a:lstStyle/>
          <a:p>
            <a:pPr algn="ctr">
              <a:lnSpc>
                <a:spcPts val="3814"/>
              </a:lnSpc>
            </a:pPr>
            <a:r>
              <a:rPr lang="en-US" sz="3499" spc="139">
                <a:solidFill>
                  <a:srgbClr val="000000"/>
                </a:solidFill>
                <a:latin typeface="Sauna Pro 1"/>
                <a:ea typeface="Sauna Pro 1"/>
                <a:cs typeface="Sauna Pro 1"/>
                <a:sym typeface="Sauna Pro 1"/>
              </a:rPr>
              <a:t>Show to the outside world?</a:t>
            </a:r>
          </a:p>
        </p:txBody>
      </p:sp>
      <p:sp>
        <p:nvSpPr>
          <p:cNvPr id="11" name="TextBox 11"/>
          <p:cNvSpPr txBox="1"/>
          <p:nvPr/>
        </p:nvSpPr>
        <p:spPr>
          <a:xfrm>
            <a:off x="1808433" y="6197881"/>
            <a:ext cx="2406392" cy="622988"/>
          </a:xfrm>
          <a:prstGeom prst="rect">
            <a:avLst/>
          </a:prstGeom>
        </p:spPr>
        <p:txBody>
          <a:bodyPr lIns="0" tIns="0" rIns="0" bIns="0" rtlCol="0" anchor="t">
            <a:spAutoFit/>
          </a:bodyPr>
          <a:lstStyle/>
          <a:p>
            <a:pPr algn="ctr">
              <a:lnSpc>
                <a:spcPts val="5039"/>
              </a:lnSpc>
              <a:spcBef>
                <a:spcPct val="0"/>
              </a:spcBef>
            </a:pPr>
            <a:r>
              <a:rPr lang="en-US" sz="3599" spc="143">
                <a:solidFill>
                  <a:srgbClr val="000000"/>
                </a:solidFill>
                <a:latin typeface="Sauna Pro 1"/>
                <a:ea typeface="Sauna Pro 1"/>
                <a:cs typeface="Sauna Pro 1"/>
                <a:sym typeface="Sauna Pro 1"/>
              </a:rPr>
              <a:t>Feel inside?</a:t>
            </a:r>
          </a:p>
        </p:txBody>
      </p:sp>
      <p:sp>
        <p:nvSpPr>
          <p:cNvPr id="12" name="TextBox 12"/>
          <p:cNvSpPr txBox="1"/>
          <p:nvPr/>
        </p:nvSpPr>
        <p:spPr>
          <a:xfrm>
            <a:off x="9336964" y="9099643"/>
            <a:ext cx="7208768" cy="987757"/>
          </a:xfrm>
          <a:prstGeom prst="rect">
            <a:avLst/>
          </a:prstGeom>
        </p:spPr>
        <p:txBody>
          <a:bodyPr lIns="0" tIns="0" rIns="0" bIns="0" rtlCol="0" anchor="t">
            <a:spAutoFit/>
          </a:bodyPr>
          <a:lstStyle/>
          <a:p>
            <a:pPr algn="l">
              <a:lnSpc>
                <a:spcPts val="3651"/>
              </a:lnSpc>
            </a:pPr>
            <a:r>
              <a:rPr lang="en-US" sz="4399" b="1" spc="175">
                <a:solidFill>
                  <a:srgbClr val="000000"/>
                </a:solidFill>
                <a:latin typeface="Sauna Pro 3 Bold"/>
                <a:ea typeface="Sauna Pro 3 Bold"/>
                <a:cs typeface="Sauna Pro 3 Bold"/>
                <a:sym typeface="Sauna Pro 3 Bold"/>
              </a:rPr>
              <a:t>Why not write or sketch up your ideas?</a:t>
            </a:r>
          </a:p>
        </p:txBody>
      </p:sp>
      <p:sp>
        <p:nvSpPr>
          <p:cNvPr id="13" name="TextBox 13"/>
          <p:cNvSpPr txBox="1"/>
          <p:nvPr/>
        </p:nvSpPr>
        <p:spPr>
          <a:xfrm>
            <a:off x="6605247" y="724500"/>
            <a:ext cx="4203456" cy="631254"/>
          </a:xfrm>
          <a:prstGeom prst="rect">
            <a:avLst/>
          </a:prstGeom>
        </p:spPr>
        <p:txBody>
          <a:bodyPr lIns="0" tIns="0" rIns="0" bIns="0" rtlCol="0" anchor="t">
            <a:spAutoFit/>
          </a:bodyPr>
          <a:lstStyle/>
          <a:p>
            <a:pPr algn="ctr">
              <a:lnSpc>
                <a:spcPts val="5109"/>
              </a:lnSpc>
            </a:pPr>
            <a:r>
              <a:rPr lang="en-US" sz="3649">
                <a:solidFill>
                  <a:srgbClr val="000000"/>
                </a:solidFill>
                <a:latin typeface="Sauna Pro 2"/>
                <a:ea typeface="Sauna Pro 2"/>
                <a:cs typeface="Sauna Pro 2"/>
                <a:sym typeface="Sauna Pro 2"/>
              </a:rPr>
              <a:t>Worksheet provided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11229789" y="3082170"/>
            <a:ext cx="5846765" cy="4428925"/>
          </a:xfrm>
          <a:custGeom>
            <a:avLst/>
            <a:gdLst/>
            <a:ahLst/>
            <a:cxnLst/>
            <a:rect l="l" t="t" r="r" b="b"/>
            <a:pathLst>
              <a:path w="5846765" h="4428925">
                <a:moveTo>
                  <a:pt x="0" y="0"/>
                </a:moveTo>
                <a:lnTo>
                  <a:pt x="5846765" y="0"/>
                </a:lnTo>
                <a:lnTo>
                  <a:pt x="5846765" y="4428924"/>
                </a:lnTo>
                <a:lnTo>
                  <a:pt x="0" y="4428924"/>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208956" y="5120817"/>
            <a:ext cx="5052577" cy="4610476"/>
          </a:xfrm>
          <a:custGeom>
            <a:avLst/>
            <a:gdLst/>
            <a:ahLst/>
            <a:cxnLst/>
            <a:rect l="l" t="t" r="r" b="b"/>
            <a:pathLst>
              <a:path w="5052577" h="4610476">
                <a:moveTo>
                  <a:pt x="0" y="0"/>
                </a:moveTo>
                <a:lnTo>
                  <a:pt x="5052576" y="0"/>
                </a:lnTo>
                <a:lnTo>
                  <a:pt x="5052576" y="4610477"/>
                </a:lnTo>
                <a:lnTo>
                  <a:pt x="0" y="4610477"/>
                </a:lnTo>
                <a:lnTo>
                  <a:pt x="0" y="0"/>
                </a:lnTo>
                <a:close/>
              </a:path>
            </a:pathLst>
          </a:custGeom>
          <a:blipFill>
            <a:blip r:embed="rId4"/>
            <a:stretch>
              <a:fillRect/>
            </a:stretch>
          </a:blipFill>
        </p:spPr>
      </p:sp>
      <p:sp>
        <p:nvSpPr>
          <p:cNvPr id="4" name="Freeform 4"/>
          <p:cNvSpPr/>
          <p:nvPr/>
        </p:nvSpPr>
        <p:spPr>
          <a:xfrm>
            <a:off x="581902" y="465595"/>
            <a:ext cx="1950146" cy="1126210"/>
          </a:xfrm>
          <a:custGeom>
            <a:avLst/>
            <a:gdLst/>
            <a:ahLst/>
            <a:cxnLst/>
            <a:rect l="l" t="t" r="r" b="b"/>
            <a:pathLst>
              <a:path w="1950146" h="1126210">
                <a:moveTo>
                  <a:pt x="0" y="0"/>
                </a:moveTo>
                <a:lnTo>
                  <a:pt x="1950146" y="0"/>
                </a:lnTo>
                <a:lnTo>
                  <a:pt x="1950146" y="1126210"/>
                </a:lnTo>
                <a:lnTo>
                  <a:pt x="0" y="1126210"/>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5" name="Freeform 5"/>
          <p:cNvSpPr/>
          <p:nvPr/>
        </p:nvSpPr>
        <p:spPr>
          <a:xfrm>
            <a:off x="2776082" y="549119"/>
            <a:ext cx="959162" cy="959162"/>
          </a:xfrm>
          <a:custGeom>
            <a:avLst/>
            <a:gdLst/>
            <a:ahLst/>
            <a:cxnLst/>
            <a:rect l="l" t="t" r="r" b="b"/>
            <a:pathLst>
              <a:path w="959162" h="959162">
                <a:moveTo>
                  <a:pt x="0" y="0"/>
                </a:moveTo>
                <a:lnTo>
                  <a:pt x="959162" y="0"/>
                </a:lnTo>
                <a:lnTo>
                  <a:pt x="959162" y="959162"/>
                </a:lnTo>
                <a:lnTo>
                  <a:pt x="0" y="959162"/>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6" name="Freeform 6"/>
          <p:cNvSpPr/>
          <p:nvPr/>
        </p:nvSpPr>
        <p:spPr>
          <a:xfrm>
            <a:off x="16819658" y="8768448"/>
            <a:ext cx="1183759" cy="1318952"/>
          </a:xfrm>
          <a:custGeom>
            <a:avLst/>
            <a:gdLst/>
            <a:ahLst/>
            <a:cxnLst/>
            <a:rect l="l" t="t" r="r" b="b"/>
            <a:pathLst>
              <a:path w="1183759" h="1318952">
                <a:moveTo>
                  <a:pt x="0" y="0"/>
                </a:moveTo>
                <a:lnTo>
                  <a:pt x="1183759" y="0"/>
                </a:lnTo>
                <a:lnTo>
                  <a:pt x="1183759" y="1318952"/>
                </a:lnTo>
                <a:lnTo>
                  <a:pt x="0" y="1318952"/>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7" name="TextBox 7"/>
          <p:cNvSpPr txBox="1"/>
          <p:nvPr/>
        </p:nvSpPr>
        <p:spPr>
          <a:xfrm>
            <a:off x="5914098" y="1606609"/>
            <a:ext cx="6198475" cy="980260"/>
          </a:xfrm>
          <a:prstGeom prst="rect">
            <a:avLst/>
          </a:prstGeom>
        </p:spPr>
        <p:txBody>
          <a:bodyPr lIns="0" tIns="0" rIns="0" bIns="0" rtlCol="0" anchor="t">
            <a:spAutoFit/>
          </a:bodyPr>
          <a:lstStyle/>
          <a:p>
            <a:pPr algn="ctr">
              <a:lnSpc>
                <a:spcPts val="7923"/>
              </a:lnSpc>
              <a:spcBef>
                <a:spcPct val="0"/>
              </a:spcBef>
            </a:pPr>
            <a:r>
              <a:rPr lang="en-US" sz="5659" b="1" spc="226">
                <a:solidFill>
                  <a:srgbClr val="000000"/>
                </a:solidFill>
                <a:latin typeface="Sauna Pro 3 Bold"/>
                <a:ea typeface="Sauna Pro 3 Bold"/>
                <a:cs typeface="Sauna Pro 3 Bold"/>
                <a:sym typeface="Sauna Pro 3 Bold"/>
              </a:rPr>
              <a:t>What does Grace... </a:t>
            </a:r>
          </a:p>
        </p:txBody>
      </p:sp>
      <p:sp>
        <p:nvSpPr>
          <p:cNvPr id="8" name="TextBox 8"/>
          <p:cNvSpPr txBox="1"/>
          <p:nvPr/>
        </p:nvSpPr>
        <p:spPr>
          <a:xfrm>
            <a:off x="11767348" y="4080548"/>
            <a:ext cx="4760518" cy="1216084"/>
          </a:xfrm>
          <a:prstGeom prst="rect">
            <a:avLst/>
          </a:prstGeom>
        </p:spPr>
        <p:txBody>
          <a:bodyPr lIns="0" tIns="0" rIns="0" bIns="0" rtlCol="0" anchor="t">
            <a:spAutoFit/>
          </a:bodyPr>
          <a:lstStyle/>
          <a:p>
            <a:pPr algn="ctr">
              <a:lnSpc>
                <a:spcPts val="4899"/>
              </a:lnSpc>
              <a:spcBef>
                <a:spcPct val="0"/>
              </a:spcBef>
            </a:pPr>
            <a:r>
              <a:rPr lang="en-US" sz="3499" spc="139">
                <a:solidFill>
                  <a:srgbClr val="000000"/>
                </a:solidFill>
                <a:latin typeface="Sauna Pro 1"/>
                <a:ea typeface="Sauna Pro 1"/>
                <a:cs typeface="Sauna Pro 1"/>
                <a:sym typeface="Sauna Pro 1"/>
              </a:rPr>
              <a:t>Show to the outside world?</a:t>
            </a:r>
          </a:p>
        </p:txBody>
      </p:sp>
      <p:sp>
        <p:nvSpPr>
          <p:cNvPr id="9" name="TextBox 9"/>
          <p:cNvSpPr txBox="1"/>
          <p:nvPr/>
        </p:nvSpPr>
        <p:spPr>
          <a:xfrm>
            <a:off x="1572886" y="6415569"/>
            <a:ext cx="2406392" cy="622988"/>
          </a:xfrm>
          <a:prstGeom prst="rect">
            <a:avLst/>
          </a:prstGeom>
        </p:spPr>
        <p:txBody>
          <a:bodyPr lIns="0" tIns="0" rIns="0" bIns="0" rtlCol="0" anchor="t">
            <a:spAutoFit/>
          </a:bodyPr>
          <a:lstStyle/>
          <a:p>
            <a:pPr algn="ctr">
              <a:lnSpc>
                <a:spcPts val="5039"/>
              </a:lnSpc>
              <a:spcBef>
                <a:spcPct val="0"/>
              </a:spcBef>
            </a:pPr>
            <a:r>
              <a:rPr lang="en-US" sz="3599" spc="143">
                <a:solidFill>
                  <a:srgbClr val="000000"/>
                </a:solidFill>
                <a:latin typeface="Sauna Pro 1"/>
                <a:ea typeface="Sauna Pro 1"/>
                <a:cs typeface="Sauna Pro 1"/>
                <a:sym typeface="Sauna Pro 1"/>
              </a:rPr>
              <a:t>Feel inside?</a:t>
            </a:r>
          </a:p>
        </p:txBody>
      </p:sp>
      <p:sp>
        <p:nvSpPr>
          <p:cNvPr id="10" name="TextBox 10"/>
          <p:cNvSpPr txBox="1"/>
          <p:nvPr/>
        </p:nvSpPr>
        <p:spPr>
          <a:xfrm>
            <a:off x="9336964" y="9099643"/>
            <a:ext cx="7208768" cy="987757"/>
          </a:xfrm>
          <a:prstGeom prst="rect">
            <a:avLst/>
          </a:prstGeom>
        </p:spPr>
        <p:txBody>
          <a:bodyPr lIns="0" tIns="0" rIns="0" bIns="0" rtlCol="0" anchor="t">
            <a:spAutoFit/>
          </a:bodyPr>
          <a:lstStyle/>
          <a:p>
            <a:pPr algn="l">
              <a:lnSpc>
                <a:spcPts val="3651"/>
              </a:lnSpc>
            </a:pPr>
            <a:r>
              <a:rPr lang="en-US" sz="4399" b="1" spc="175">
                <a:solidFill>
                  <a:srgbClr val="000000"/>
                </a:solidFill>
                <a:latin typeface="Sauna Pro 3 Bold"/>
                <a:ea typeface="Sauna Pro 3 Bold"/>
                <a:cs typeface="Sauna Pro 3 Bold"/>
                <a:sym typeface="Sauna Pro 3 Bold"/>
              </a:rPr>
              <a:t>Why not write or sketch up your ideas?</a:t>
            </a:r>
          </a:p>
        </p:txBody>
      </p:sp>
      <p:grpSp>
        <p:nvGrpSpPr>
          <p:cNvPr id="11" name="Group 11"/>
          <p:cNvGrpSpPr/>
          <p:nvPr/>
        </p:nvGrpSpPr>
        <p:grpSpPr>
          <a:xfrm>
            <a:off x="7081832" y="3437505"/>
            <a:ext cx="3327658" cy="3327658"/>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1"/>
              <a:stretch>
                <a:fillRect l="-18306" t="-17969" r="-337"/>
              </a:stretch>
            </a:blipFill>
          </p:spPr>
        </p:sp>
      </p:grpSp>
      <p:sp>
        <p:nvSpPr>
          <p:cNvPr id="13" name="TextBox 13"/>
          <p:cNvSpPr txBox="1"/>
          <p:nvPr/>
        </p:nvSpPr>
        <p:spPr>
          <a:xfrm>
            <a:off x="6605247" y="724500"/>
            <a:ext cx="4203456" cy="631254"/>
          </a:xfrm>
          <a:prstGeom prst="rect">
            <a:avLst/>
          </a:prstGeom>
        </p:spPr>
        <p:txBody>
          <a:bodyPr lIns="0" tIns="0" rIns="0" bIns="0" rtlCol="0" anchor="t">
            <a:spAutoFit/>
          </a:bodyPr>
          <a:lstStyle/>
          <a:p>
            <a:pPr algn="ctr">
              <a:lnSpc>
                <a:spcPts val="5109"/>
              </a:lnSpc>
            </a:pPr>
            <a:r>
              <a:rPr lang="en-US" sz="3649">
                <a:solidFill>
                  <a:srgbClr val="000000"/>
                </a:solidFill>
                <a:latin typeface="Sauna Pro 2"/>
                <a:ea typeface="Sauna Pro 2"/>
                <a:cs typeface="Sauna Pro 2"/>
                <a:sym typeface="Sauna Pro 2"/>
              </a:rPr>
              <a:t>Worksheet provided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11564772" y="3244133"/>
            <a:ext cx="5846765" cy="4428925"/>
          </a:xfrm>
          <a:custGeom>
            <a:avLst/>
            <a:gdLst/>
            <a:ahLst/>
            <a:cxnLst/>
            <a:rect l="l" t="t" r="r" b="b"/>
            <a:pathLst>
              <a:path w="5846765" h="4428925">
                <a:moveTo>
                  <a:pt x="0" y="0"/>
                </a:moveTo>
                <a:lnTo>
                  <a:pt x="5846765" y="0"/>
                </a:lnTo>
                <a:lnTo>
                  <a:pt x="5846765" y="4428924"/>
                </a:lnTo>
                <a:lnTo>
                  <a:pt x="0" y="4428924"/>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208956" y="5120817"/>
            <a:ext cx="5052577" cy="4610476"/>
          </a:xfrm>
          <a:custGeom>
            <a:avLst/>
            <a:gdLst/>
            <a:ahLst/>
            <a:cxnLst/>
            <a:rect l="l" t="t" r="r" b="b"/>
            <a:pathLst>
              <a:path w="5052577" h="4610476">
                <a:moveTo>
                  <a:pt x="0" y="0"/>
                </a:moveTo>
                <a:lnTo>
                  <a:pt x="5052576" y="0"/>
                </a:lnTo>
                <a:lnTo>
                  <a:pt x="5052576" y="4610477"/>
                </a:lnTo>
                <a:lnTo>
                  <a:pt x="0" y="4610477"/>
                </a:lnTo>
                <a:lnTo>
                  <a:pt x="0" y="0"/>
                </a:lnTo>
                <a:close/>
              </a:path>
            </a:pathLst>
          </a:custGeom>
          <a:blipFill>
            <a:blip r:embed="rId4"/>
            <a:stretch>
              <a:fillRect/>
            </a:stretch>
          </a:blipFill>
        </p:spPr>
      </p:sp>
      <p:sp>
        <p:nvSpPr>
          <p:cNvPr id="4" name="Freeform 4"/>
          <p:cNvSpPr/>
          <p:nvPr/>
        </p:nvSpPr>
        <p:spPr>
          <a:xfrm>
            <a:off x="233883" y="267912"/>
            <a:ext cx="1950146" cy="1126210"/>
          </a:xfrm>
          <a:custGeom>
            <a:avLst/>
            <a:gdLst/>
            <a:ahLst/>
            <a:cxnLst/>
            <a:rect l="l" t="t" r="r" b="b"/>
            <a:pathLst>
              <a:path w="1950146" h="1126210">
                <a:moveTo>
                  <a:pt x="0" y="0"/>
                </a:moveTo>
                <a:lnTo>
                  <a:pt x="1950146" y="0"/>
                </a:lnTo>
                <a:lnTo>
                  <a:pt x="1950146" y="1126210"/>
                </a:lnTo>
                <a:lnTo>
                  <a:pt x="0" y="1126210"/>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5" name="Freeform 5"/>
          <p:cNvSpPr/>
          <p:nvPr/>
        </p:nvSpPr>
        <p:spPr>
          <a:xfrm>
            <a:off x="2587195" y="351436"/>
            <a:ext cx="959162" cy="959162"/>
          </a:xfrm>
          <a:custGeom>
            <a:avLst/>
            <a:gdLst/>
            <a:ahLst/>
            <a:cxnLst/>
            <a:rect l="l" t="t" r="r" b="b"/>
            <a:pathLst>
              <a:path w="959162" h="959162">
                <a:moveTo>
                  <a:pt x="0" y="0"/>
                </a:moveTo>
                <a:lnTo>
                  <a:pt x="959162" y="0"/>
                </a:lnTo>
                <a:lnTo>
                  <a:pt x="959162" y="959162"/>
                </a:lnTo>
                <a:lnTo>
                  <a:pt x="0" y="959162"/>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6" name="Freeform 6"/>
          <p:cNvSpPr/>
          <p:nvPr/>
        </p:nvSpPr>
        <p:spPr>
          <a:xfrm>
            <a:off x="16819658" y="8768448"/>
            <a:ext cx="1183759" cy="1318952"/>
          </a:xfrm>
          <a:custGeom>
            <a:avLst/>
            <a:gdLst/>
            <a:ahLst/>
            <a:cxnLst/>
            <a:rect l="l" t="t" r="r" b="b"/>
            <a:pathLst>
              <a:path w="1183759" h="1318952">
                <a:moveTo>
                  <a:pt x="0" y="0"/>
                </a:moveTo>
                <a:lnTo>
                  <a:pt x="1183759" y="0"/>
                </a:lnTo>
                <a:lnTo>
                  <a:pt x="1183759" y="1318952"/>
                </a:lnTo>
                <a:lnTo>
                  <a:pt x="0" y="1318952"/>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7" name="TextBox 7"/>
          <p:cNvSpPr txBox="1"/>
          <p:nvPr/>
        </p:nvSpPr>
        <p:spPr>
          <a:xfrm>
            <a:off x="6560091" y="1709698"/>
            <a:ext cx="5553746" cy="980260"/>
          </a:xfrm>
          <a:prstGeom prst="rect">
            <a:avLst/>
          </a:prstGeom>
        </p:spPr>
        <p:txBody>
          <a:bodyPr lIns="0" tIns="0" rIns="0" bIns="0" rtlCol="0" anchor="t">
            <a:spAutoFit/>
          </a:bodyPr>
          <a:lstStyle/>
          <a:p>
            <a:pPr algn="ctr">
              <a:lnSpc>
                <a:spcPts val="7923"/>
              </a:lnSpc>
              <a:spcBef>
                <a:spcPct val="0"/>
              </a:spcBef>
            </a:pPr>
            <a:r>
              <a:rPr lang="en-US" sz="5659" b="1" spc="226">
                <a:solidFill>
                  <a:srgbClr val="000000"/>
                </a:solidFill>
                <a:latin typeface="Sauna Pro 3 Bold"/>
                <a:ea typeface="Sauna Pro 3 Bold"/>
                <a:cs typeface="Sauna Pro 3 Bold"/>
                <a:sym typeface="Sauna Pro 3 Bold"/>
              </a:rPr>
              <a:t>What does Ava... </a:t>
            </a:r>
          </a:p>
        </p:txBody>
      </p:sp>
      <p:sp>
        <p:nvSpPr>
          <p:cNvPr id="8" name="TextBox 8"/>
          <p:cNvSpPr txBox="1"/>
          <p:nvPr/>
        </p:nvSpPr>
        <p:spPr>
          <a:xfrm>
            <a:off x="11785214" y="4191284"/>
            <a:ext cx="4760518" cy="1216084"/>
          </a:xfrm>
          <a:prstGeom prst="rect">
            <a:avLst/>
          </a:prstGeom>
        </p:spPr>
        <p:txBody>
          <a:bodyPr lIns="0" tIns="0" rIns="0" bIns="0" rtlCol="0" anchor="t">
            <a:spAutoFit/>
          </a:bodyPr>
          <a:lstStyle/>
          <a:p>
            <a:pPr algn="ctr">
              <a:lnSpc>
                <a:spcPts val="4899"/>
              </a:lnSpc>
              <a:spcBef>
                <a:spcPct val="0"/>
              </a:spcBef>
            </a:pPr>
            <a:r>
              <a:rPr lang="en-US" sz="3499" spc="139">
                <a:solidFill>
                  <a:srgbClr val="000000"/>
                </a:solidFill>
                <a:latin typeface="Sauna Pro 1"/>
                <a:ea typeface="Sauna Pro 1"/>
                <a:cs typeface="Sauna Pro 1"/>
                <a:sym typeface="Sauna Pro 1"/>
              </a:rPr>
              <a:t>Show to the outside world?</a:t>
            </a:r>
          </a:p>
        </p:txBody>
      </p:sp>
      <p:sp>
        <p:nvSpPr>
          <p:cNvPr id="9" name="TextBox 9"/>
          <p:cNvSpPr txBox="1"/>
          <p:nvPr/>
        </p:nvSpPr>
        <p:spPr>
          <a:xfrm>
            <a:off x="1863580" y="6526981"/>
            <a:ext cx="2406392" cy="622988"/>
          </a:xfrm>
          <a:prstGeom prst="rect">
            <a:avLst/>
          </a:prstGeom>
        </p:spPr>
        <p:txBody>
          <a:bodyPr lIns="0" tIns="0" rIns="0" bIns="0" rtlCol="0" anchor="t">
            <a:spAutoFit/>
          </a:bodyPr>
          <a:lstStyle/>
          <a:p>
            <a:pPr algn="ctr">
              <a:lnSpc>
                <a:spcPts val="5039"/>
              </a:lnSpc>
              <a:spcBef>
                <a:spcPct val="0"/>
              </a:spcBef>
            </a:pPr>
            <a:r>
              <a:rPr lang="en-US" sz="3599" spc="143">
                <a:solidFill>
                  <a:srgbClr val="000000"/>
                </a:solidFill>
                <a:latin typeface="Sauna Pro 1"/>
                <a:ea typeface="Sauna Pro 1"/>
                <a:cs typeface="Sauna Pro 1"/>
                <a:sym typeface="Sauna Pro 1"/>
              </a:rPr>
              <a:t>Feel inside?</a:t>
            </a:r>
          </a:p>
        </p:txBody>
      </p:sp>
      <p:sp>
        <p:nvSpPr>
          <p:cNvPr id="10" name="TextBox 10"/>
          <p:cNvSpPr txBox="1"/>
          <p:nvPr/>
        </p:nvSpPr>
        <p:spPr>
          <a:xfrm>
            <a:off x="9336964" y="9099643"/>
            <a:ext cx="7208768" cy="987757"/>
          </a:xfrm>
          <a:prstGeom prst="rect">
            <a:avLst/>
          </a:prstGeom>
        </p:spPr>
        <p:txBody>
          <a:bodyPr lIns="0" tIns="0" rIns="0" bIns="0" rtlCol="0" anchor="t">
            <a:spAutoFit/>
          </a:bodyPr>
          <a:lstStyle/>
          <a:p>
            <a:pPr algn="l">
              <a:lnSpc>
                <a:spcPts val="3651"/>
              </a:lnSpc>
            </a:pPr>
            <a:r>
              <a:rPr lang="en-US" sz="4399" b="1" spc="175">
                <a:solidFill>
                  <a:srgbClr val="000000"/>
                </a:solidFill>
                <a:latin typeface="Sauna Pro 3 Bold"/>
                <a:ea typeface="Sauna Pro 3 Bold"/>
                <a:cs typeface="Sauna Pro 3 Bold"/>
                <a:sym typeface="Sauna Pro 3 Bold"/>
              </a:rPr>
              <a:t>Why not write or sketch up your ideas?</a:t>
            </a:r>
          </a:p>
        </p:txBody>
      </p:sp>
      <p:grpSp>
        <p:nvGrpSpPr>
          <p:cNvPr id="11" name="Group 11"/>
          <p:cNvGrpSpPr/>
          <p:nvPr/>
        </p:nvGrpSpPr>
        <p:grpSpPr>
          <a:xfrm>
            <a:off x="7045719" y="3441294"/>
            <a:ext cx="3359048" cy="3359048"/>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1"/>
              <a:stretch>
                <a:fillRect t="-26174" b="-7333"/>
              </a:stretch>
            </a:blipFill>
          </p:spPr>
        </p:sp>
      </p:grpSp>
      <p:sp>
        <p:nvSpPr>
          <p:cNvPr id="13" name="TextBox 13"/>
          <p:cNvSpPr txBox="1"/>
          <p:nvPr/>
        </p:nvSpPr>
        <p:spPr>
          <a:xfrm>
            <a:off x="6800217" y="674973"/>
            <a:ext cx="4203456" cy="631254"/>
          </a:xfrm>
          <a:prstGeom prst="rect">
            <a:avLst/>
          </a:prstGeom>
        </p:spPr>
        <p:txBody>
          <a:bodyPr lIns="0" tIns="0" rIns="0" bIns="0" rtlCol="0" anchor="t">
            <a:spAutoFit/>
          </a:bodyPr>
          <a:lstStyle/>
          <a:p>
            <a:pPr algn="ctr">
              <a:lnSpc>
                <a:spcPts val="5109"/>
              </a:lnSpc>
            </a:pPr>
            <a:r>
              <a:rPr lang="en-US" sz="3649">
                <a:solidFill>
                  <a:srgbClr val="000000"/>
                </a:solidFill>
                <a:latin typeface="Sauna Pro 2"/>
                <a:ea typeface="Sauna Pro 2"/>
                <a:cs typeface="Sauna Pro 2"/>
                <a:sym typeface="Sauna Pro 2"/>
              </a:rPr>
              <a:t>Worksheet provided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582090" y="-287359"/>
            <a:ext cx="10392900" cy="3234790"/>
          </a:xfrm>
          <a:custGeom>
            <a:avLst/>
            <a:gdLst/>
            <a:ahLst/>
            <a:cxnLst/>
            <a:rect l="l" t="t" r="r" b="b"/>
            <a:pathLst>
              <a:path w="10392900" h="3234790">
                <a:moveTo>
                  <a:pt x="0" y="0"/>
                </a:moveTo>
                <a:lnTo>
                  <a:pt x="10392901" y="0"/>
                </a:lnTo>
                <a:lnTo>
                  <a:pt x="10392901" y="3234790"/>
                </a:lnTo>
                <a:lnTo>
                  <a:pt x="0" y="3234790"/>
                </a:lnTo>
                <a:lnTo>
                  <a:pt x="0" y="0"/>
                </a:lnTo>
                <a:close/>
              </a:path>
            </a:pathLst>
          </a:custGeom>
          <a:blipFill>
            <a:blip r:embed="rId2"/>
            <a:stretch>
              <a:fillRect/>
            </a:stretch>
          </a:blipFill>
        </p:spPr>
      </p:sp>
      <p:sp>
        <p:nvSpPr>
          <p:cNvPr id="3" name="Freeform 3"/>
          <p:cNvSpPr/>
          <p:nvPr/>
        </p:nvSpPr>
        <p:spPr>
          <a:xfrm>
            <a:off x="329453" y="112735"/>
            <a:ext cx="1586086" cy="915965"/>
          </a:xfrm>
          <a:custGeom>
            <a:avLst/>
            <a:gdLst/>
            <a:ahLst/>
            <a:cxnLst/>
            <a:rect l="l" t="t" r="r" b="b"/>
            <a:pathLst>
              <a:path w="1586086" h="915965">
                <a:moveTo>
                  <a:pt x="0" y="0"/>
                </a:moveTo>
                <a:lnTo>
                  <a:pt x="1586086" y="0"/>
                </a:lnTo>
                <a:lnTo>
                  <a:pt x="1586086" y="915965"/>
                </a:lnTo>
                <a:lnTo>
                  <a:pt x="0" y="915965"/>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2020973" y="112735"/>
            <a:ext cx="881616" cy="915965"/>
          </a:xfrm>
          <a:custGeom>
            <a:avLst/>
            <a:gdLst/>
            <a:ahLst/>
            <a:cxnLst/>
            <a:rect l="l" t="t" r="r" b="b"/>
            <a:pathLst>
              <a:path w="881616" h="915965">
                <a:moveTo>
                  <a:pt x="0" y="0"/>
                </a:moveTo>
                <a:lnTo>
                  <a:pt x="881616" y="0"/>
                </a:lnTo>
                <a:lnTo>
                  <a:pt x="881616" y="915965"/>
                </a:lnTo>
                <a:lnTo>
                  <a:pt x="0" y="915965"/>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5" name="Freeform 5"/>
          <p:cNvSpPr/>
          <p:nvPr/>
        </p:nvSpPr>
        <p:spPr>
          <a:xfrm>
            <a:off x="4163959" y="2947431"/>
            <a:ext cx="9447975" cy="6540906"/>
          </a:xfrm>
          <a:custGeom>
            <a:avLst/>
            <a:gdLst/>
            <a:ahLst/>
            <a:cxnLst/>
            <a:rect l="l" t="t" r="r" b="b"/>
            <a:pathLst>
              <a:path w="9447975" h="6540906">
                <a:moveTo>
                  <a:pt x="0" y="0"/>
                </a:moveTo>
                <a:lnTo>
                  <a:pt x="9447975" y="0"/>
                </a:lnTo>
                <a:lnTo>
                  <a:pt x="9447975" y="6540906"/>
                </a:lnTo>
                <a:lnTo>
                  <a:pt x="0" y="6540906"/>
                </a:lnTo>
                <a:lnTo>
                  <a:pt x="0" y="0"/>
                </a:lnTo>
                <a:close/>
              </a:path>
            </a:pathLst>
          </a:custGeom>
          <a:blipFill>
            <a:blip r:embed="rId7"/>
            <a:stretch>
              <a:fillRect/>
            </a:stretch>
          </a:blipFill>
          <a:ln w="38100" cap="sq">
            <a:solidFill>
              <a:srgbClr val="000000"/>
            </a:solidFill>
            <a:prstDash val="solid"/>
            <a:miter/>
          </a:ln>
        </p:spPr>
      </p:sp>
      <p:sp>
        <p:nvSpPr>
          <p:cNvPr id="6" name="TextBox 6"/>
          <p:cNvSpPr txBox="1"/>
          <p:nvPr/>
        </p:nvSpPr>
        <p:spPr>
          <a:xfrm>
            <a:off x="0" y="1225261"/>
            <a:ext cx="7315200" cy="732815"/>
          </a:xfrm>
          <a:prstGeom prst="rect">
            <a:avLst/>
          </a:prstGeom>
        </p:spPr>
        <p:txBody>
          <a:bodyPr lIns="0" tIns="0" rIns="0" bIns="0" rtlCol="0" anchor="t">
            <a:spAutoFit/>
          </a:bodyPr>
          <a:lstStyle/>
          <a:p>
            <a:pPr algn="ctr">
              <a:lnSpc>
                <a:spcPts val="5809"/>
              </a:lnSpc>
              <a:spcBef>
                <a:spcPct val="0"/>
              </a:spcBef>
            </a:pPr>
            <a:r>
              <a:rPr lang="en-US" sz="4149" b="1" spc="165">
                <a:solidFill>
                  <a:srgbClr val="000000"/>
                </a:solidFill>
                <a:latin typeface="Sauna Pro 3 Bold"/>
                <a:ea typeface="Sauna Pro 3 Bold"/>
                <a:cs typeface="Sauna Pro 3 Bold"/>
                <a:sym typeface="Sauna Pro 3 Bold"/>
              </a:rPr>
              <a:t>Power Tracker Worksheet </a:t>
            </a:r>
          </a:p>
        </p:txBody>
      </p:sp>
      <p:sp>
        <p:nvSpPr>
          <p:cNvPr id="7" name="TextBox 7"/>
          <p:cNvSpPr txBox="1"/>
          <p:nvPr/>
        </p:nvSpPr>
        <p:spPr>
          <a:xfrm>
            <a:off x="8714660" y="557146"/>
            <a:ext cx="8384006" cy="1735635"/>
          </a:xfrm>
          <a:prstGeom prst="rect">
            <a:avLst/>
          </a:prstGeom>
        </p:spPr>
        <p:txBody>
          <a:bodyPr lIns="0" tIns="0" rIns="0" bIns="0" rtlCol="0" anchor="t">
            <a:spAutoFit/>
          </a:bodyPr>
          <a:lstStyle/>
          <a:p>
            <a:pPr algn="l">
              <a:lnSpc>
                <a:spcPts val="2710"/>
              </a:lnSpc>
            </a:pPr>
            <a:r>
              <a:rPr lang="en-US" sz="2710" spc="108">
                <a:solidFill>
                  <a:srgbClr val="000000"/>
                </a:solidFill>
                <a:latin typeface="Sauna Pro 1"/>
                <a:ea typeface="Sauna Pro 1"/>
                <a:cs typeface="Sauna Pro 1"/>
                <a:sym typeface="Sauna Pro 1"/>
              </a:rPr>
              <a:t>Throughout the series, we will track who has the POWER at different parts in the story.</a:t>
            </a:r>
          </a:p>
          <a:p>
            <a:pPr algn="l">
              <a:lnSpc>
                <a:spcPts val="2710"/>
              </a:lnSpc>
            </a:pPr>
            <a:endParaRPr lang="en-US" sz="2710" spc="108">
              <a:solidFill>
                <a:srgbClr val="000000"/>
              </a:solidFill>
              <a:latin typeface="Sauna Pro 1"/>
              <a:ea typeface="Sauna Pro 1"/>
              <a:cs typeface="Sauna Pro 1"/>
              <a:sym typeface="Sauna Pro 1"/>
            </a:endParaRPr>
          </a:p>
          <a:p>
            <a:pPr algn="l">
              <a:lnSpc>
                <a:spcPts val="2710"/>
              </a:lnSpc>
            </a:pPr>
            <a:r>
              <a:rPr lang="en-US" sz="2710" spc="108">
                <a:solidFill>
                  <a:srgbClr val="000000"/>
                </a:solidFill>
                <a:latin typeface="Sauna Pro 1"/>
                <a:ea typeface="Sauna Pro 1"/>
                <a:cs typeface="Sauna Pro 1"/>
                <a:sym typeface="Sauna Pro 1"/>
              </a:rPr>
              <a:t>In Film 1 - Who has the power and how is this shown?</a:t>
            </a:r>
          </a:p>
          <a:p>
            <a:pPr algn="l">
              <a:lnSpc>
                <a:spcPts val="2710"/>
              </a:lnSpc>
            </a:pPr>
            <a:endParaRPr lang="en-US" sz="2710" spc="108">
              <a:solidFill>
                <a:srgbClr val="000000"/>
              </a:solidFill>
              <a:latin typeface="Sauna Pro 1"/>
              <a:ea typeface="Sauna Pro 1"/>
              <a:cs typeface="Sauna Pro 1"/>
              <a:sym typeface="Sauna Pro 1"/>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E52E87"/>
        </a:solidFill>
        <a:effectLst/>
      </p:bgPr>
    </p:bg>
    <p:spTree>
      <p:nvGrpSpPr>
        <p:cNvPr id="1" name=""/>
        <p:cNvGrpSpPr/>
        <p:nvPr/>
      </p:nvGrpSpPr>
      <p:grpSpPr>
        <a:xfrm>
          <a:off x="0" y="0"/>
          <a:ext cx="0" cy="0"/>
          <a:chOff x="0" y="0"/>
          <a:chExt cx="0" cy="0"/>
        </a:xfrm>
      </p:grpSpPr>
      <p:grpSp>
        <p:nvGrpSpPr>
          <p:cNvPr id="2" name="Group 2"/>
          <p:cNvGrpSpPr/>
          <p:nvPr/>
        </p:nvGrpSpPr>
        <p:grpSpPr>
          <a:xfrm>
            <a:off x="1028700" y="537076"/>
            <a:ext cx="8525655" cy="9144678"/>
            <a:chOff x="0" y="0"/>
            <a:chExt cx="2245440" cy="2408475"/>
          </a:xfrm>
        </p:grpSpPr>
        <p:sp>
          <p:nvSpPr>
            <p:cNvPr id="3" name="Freeform 3"/>
            <p:cNvSpPr/>
            <p:nvPr/>
          </p:nvSpPr>
          <p:spPr>
            <a:xfrm>
              <a:off x="0" y="0"/>
              <a:ext cx="2245440" cy="2408475"/>
            </a:xfrm>
            <a:custGeom>
              <a:avLst/>
              <a:gdLst/>
              <a:ahLst/>
              <a:cxnLst/>
              <a:rect l="l" t="t" r="r" b="b"/>
              <a:pathLst>
                <a:path w="2245440" h="2408475">
                  <a:moveTo>
                    <a:pt x="46312" y="0"/>
                  </a:moveTo>
                  <a:lnTo>
                    <a:pt x="2199128" y="0"/>
                  </a:lnTo>
                  <a:cubicBezTo>
                    <a:pt x="2224706" y="0"/>
                    <a:pt x="2245440" y="20734"/>
                    <a:pt x="2245440" y="46312"/>
                  </a:cubicBezTo>
                  <a:lnTo>
                    <a:pt x="2245440" y="2362163"/>
                  </a:lnTo>
                  <a:cubicBezTo>
                    <a:pt x="2245440" y="2374446"/>
                    <a:pt x="2240561" y="2386225"/>
                    <a:pt x="2231876" y="2394910"/>
                  </a:cubicBezTo>
                  <a:cubicBezTo>
                    <a:pt x="2223190" y="2403596"/>
                    <a:pt x="2211411" y="2408475"/>
                    <a:pt x="2199128" y="2408475"/>
                  </a:cubicBezTo>
                  <a:lnTo>
                    <a:pt x="46312" y="2408475"/>
                  </a:lnTo>
                  <a:cubicBezTo>
                    <a:pt x="20734" y="2408475"/>
                    <a:pt x="0" y="2387740"/>
                    <a:pt x="0" y="2362163"/>
                  </a:cubicBezTo>
                  <a:lnTo>
                    <a:pt x="0" y="46312"/>
                  </a:lnTo>
                  <a:cubicBezTo>
                    <a:pt x="0" y="34029"/>
                    <a:pt x="4879" y="22250"/>
                    <a:pt x="13564" y="13564"/>
                  </a:cubicBezTo>
                  <a:cubicBezTo>
                    <a:pt x="22250" y="4879"/>
                    <a:pt x="34029" y="0"/>
                    <a:pt x="46312" y="0"/>
                  </a:cubicBezTo>
                  <a:close/>
                </a:path>
              </a:pathLst>
            </a:custGeom>
            <a:solidFill>
              <a:srgbClr val="FFFFFF"/>
            </a:solidFill>
          </p:spPr>
        </p:sp>
        <p:sp>
          <p:nvSpPr>
            <p:cNvPr id="4" name="TextBox 4"/>
            <p:cNvSpPr txBox="1"/>
            <p:nvPr/>
          </p:nvSpPr>
          <p:spPr>
            <a:xfrm>
              <a:off x="0" y="-47625"/>
              <a:ext cx="2245440" cy="2456100"/>
            </a:xfrm>
            <a:prstGeom prst="rect">
              <a:avLst/>
            </a:prstGeom>
          </p:spPr>
          <p:txBody>
            <a:bodyPr lIns="50800" tIns="50800" rIns="50800" bIns="50800" rtlCol="0" anchor="ctr"/>
            <a:lstStyle/>
            <a:p>
              <a:pPr algn="ctr">
                <a:lnSpc>
                  <a:spcPts val="3220"/>
                </a:lnSpc>
              </a:pPr>
              <a:endParaRPr/>
            </a:p>
          </p:txBody>
        </p:sp>
      </p:grpSp>
      <p:sp>
        <p:nvSpPr>
          <p:cNvPr id="5" name="Freeform 5"/>
          <p:cNvSpPr/>
          <p:nvPr/>
        </p:nvSpPr>
        <p:spPr>
          <a:xfrm>
            <a:off x="10224629" y="2609888"/>
            <a:ext cx="7609523" cy="5288619"/>
          </a:xfrm>
          <a:custGeom>
            <a:avLst/>
            <a:gdLst/>
            <a:ahLst/>
            <a:cxnLst/>
            <a:rect l="l" t="t" r="r" b="b"/>
            <a:pathLst>
              <a:path w="7609523" h="5288619">
                <a:moveTo>
                  <a:pt x="0" y="0"/>
                </a:moveTo>
                <a:lnTo>
                  <a:pt x="7609523" y="0"/>
                </a:lnTo>
                <a:lnTo>
                  <a:pt x="7609523" y="5288619"/>
                </a:lnTo>
                <a:lnTo>
                  <a:pt x="0" y="5288619"/>
                </a:lnTo>
                <a:lnTo>
                  <a:pt x="0" y="0"/>
                </a:lnTo>
                <a:close/>
              </a:path>
            </a:pathLst>
          </a:custGeom>
          <a:blipFill>
            <a:blip r:embed="rId2"/>
            <a:stretch>
              <a:fillRect/>
            </a:stretch>
          </a:blipFill>
        </p:spPr>
      </p:sp>
      <p:sp>
        <p:nvSpPr>
          <p:cNvPr id="6" name="Freeform 6"/>
          <p:cNvSpPr/>
          <p:nvPr/>
        </p:nvSpPr>
        <p:spPr>
          <a:xfrm rot="1625310">
            <a:off x="11774002" y="4000020"/>
            <a:ext cx="845809" cy="1507008"/>
          </a:xfrm>
          <a:custGeom>
            <a:avLst/>
            <a:gdLst/>
            <a:ahLst/>
            <a:cxnLst/>
            <a:rect l="l" t="t" r="r" b="b"/>
            <a:pathLst>
              <a:path w="845809" h="1507008">
                <a:moveTo>
                  <a:pt x="0" y="0"/>
                </a:moveTo>
                <a:lnTo>
                  <a:pt x="845809" y="0"/>
                </a:lnTo>
                <a:lnTo>
                  <a:pt x="845809" y="1507008"/>
                </a:lnTo>
                <a:lnTo>
                  <a:pt x="0" y="1507008"/>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7" name="TextBox 7"/>
          <p:cNvSpPr txBox="1"/>
          <p:nvPr/>
        </p:nvSpPr>
        <p:spPr>
          <a:xfrm>
            <a:off x="1679693" y="1437447"/>
            <a:ext cx="6878894" cy="7323538"/>
          </a:xfrm>
          <a:prstGeom prst="rect">
            <a:avLst/>
          </a:prstGeom>
        </p:spPr>
        <p:txBody>
          <a:bodyPr lIns="0" tIns="0" rIns="0" bIns="0" rtlCol="0" anchor="t">
            <a:spAutoFit/>
          </a:bodyPr>
          <a:lstStyle/>
          <a:p>
            <a:pPr algn="l">
              <a:lnSpc>
                <a:spcPts val="4174"/>
              </a:lnSpc>
            </a:pPr>
            <a:r>
              <a:rPr lang="en-US" sz="3287" spc="-46">
                <a:solidFill>
                  <a:srgbClr val="100F0D"/>
                </a:solidFill>
                <a:latin typeface="Sauna Pro 1"/>
                <a:ea typeface="Sauna Pro 1"/>
                <a:cs typeface="Sauna Pro 1"/>
                <a:sym typeface="Sauna Pro 1"/>
              </a:rPr>
              <a:t>Noah is feeling upset, hurt and confused. He is miserable because of the way Grace is treating him. He cannot escape her!</a:t>
            </a:r>
          </a:p>
          <a:p>
            <a:pPr algn="l">
              <a:lnSpc>
                <a:spcPts val="4174"/>
              </a:lnSpc>
            </a:pPr>
            <a:endParaRPr lang="en-US" sz="3287" spc="-46">
              <a:solidFill>
                <a:srgbClr val="100F0D"/>
              </a:solidFill>
              <a:latin typeface="Sauna Pro 1"/>
              <a:ea typeface="Sauna Pro 1"/>
              <a:cs typeface="Sauna Pro 1"/>
              <a:sym typeface="Sauna Pro 1"/>
            </a:endParaRPr>
          </a:p>
          <a:p>
            <a:pPr algn="l">
              <a:lnSpc>
                <a:spcPts val="4174"/>
              </a:lnSpc>
            </a:pPr>
            <a:r>
              <a:rPr lang="en-US" sz="3287" spc="-46">
                <a:solidFill>
                  <a:srgbClr val="100F0D"/>
                </a:solidFill>
                <a:latin typeface="Sauna Pro 1"/>
                <a:ea typeface="Sauna Pro 1"/>
                <a:cs typeface="Sauna Pro 1"/>
                <a:sym typeface="Sauna Pro 1"/>
              </a:rPr>
              <a:t>Imagine you are Noah and write his diary extract for this episode?</a:t>
            </a:r>
          </a:p>
          <a:p>
            <a:pPr algn="l">
              <a:lnSpc>
                <a:spcPts val="4174"/>
              </a:lnSpc>
            </a:pPr>
            <a:endParaRPr lang="en-US" sz="3287" spc="-46">
              <a:solidFill>
                <a:srgbClr val="100F0D"/>
              </a:solidFill>
              <a:latin typeface="Sauna Pro 1"/>
              <a:ea typeface="Sauna Pro 1"/>
              <a:cs typeface="Sauna Pro 1"/>
              <a:sym typeface="Sauna Pro 1"/>
            </a:endParaRPr>
          </a:p>
          <a:p>
            <a:pPr marL="709691" lvl="1" indent="-354846" algn="l">
              <a:lnSpc>
                <a:spcPts val="4174"/>
              </a:lnSpc>
              <a:buFont typeface="Arial"/>
              <a:buChar char="•"/>
            </a:pPr>
            <a:r>
              <a:rPr lang="en-US" sz="3287" spc="-46">
                <a:solidFill>
                  <a:srgbClr val="100F0D"/>
                </a:solidFill>
                <a:latin typeface="Sauna Pro 1"/>
                <a:ea typeface="Sauna Pro 1"/>
                <a:cs typeface="Sauna Pro 1"/>
                <a:sym typeface="Sauna Pro 1"/>
              </a:rPr>
              <a:t>How is he feeling? </a:t>
            </a:r>
          </a:p>
          <a:p>
            <a:pPr marL="709691" lvl="1" indent="-354846" algn="l">
              <a:lnSpc>
                <a:spcPts val="4174"/>
              </a:lnSpc>
              <a:buFont typeface="Arial"/>
              <a:buChar char="•"/>
            </a:pPr>
            <a:r>
              <a:rPr lang="en-US" sz="3287" spc="-46">
                <a:solidFill>
                  <a:srgbClr val="100F0D"/>
                </a:solidFill>
                <a:latin typeface="Sauna Pro 1"/>
                <a:ea typeface="Sauna Pro 1"/>
                <a:cs typeface="Sauna Pro 1"/>
                <a:sym typeface="Sauna Pro 1"/>
              </a:rPr>
              <a:t>What is he dealing with? Think about the teasing, confrontations and messages at home on his mobile. </a:t>
            </a:r>
          </a:p>
          <a:p>
            <a:pPr marL="709691" lvl="1" indent="-354846" algn="l">
              <a:lnSpc>
                <a:spcPts val="4174"/>
              </a:lnSpc>
              <a:buFont typeface="Arial"/>
              <a:buChar char="•"/>
            </a:pPr>
            <a:r>
              <a:rPr lang="en-US" sz="3287" spc="-46">
                <a:solidFill>
                  <a:srgbClr val="100F0D"/>
                </a:solidFill>
                <a:latin typeface="Sauna Pro 1"/>
                <a:ea typeface="Sauna Pro 1"/>
                <a:cs typeface="Sauna Pro 1"/>
                <a:sym typeface="Sauna Pro 1"/>
              </a:rPr>
              <a:t>Focus on Grace’s behaviour to him.</a:t>
            </a:r>
          </a:p>
          <a:p>
            <a:pPr marL="709691" lvl="1" indent="-354846" algn="l">
              <a:lnSpc>
                <a:spcPts val="4174"/>
              </a:lnSpc>
              <a:buFont typeface="Arial"/>
              <a:buChar char="•"/>
            </a:pPr>
            <a:r>
              <a:rPr lang="en-US" sz="3287" spc="-46">
                <a:solidFill>
                  <a:srgbClr val="100F0D"/>
                </a:solidFill>
                <a:latin typeface="Sauna Pro 1"/>
                <a:ea typeface="Sauna Pro 1"/>
                <a:cs typeface="Sauna Pro 1"/>
                <a:sym typeface="Sauna Pro 1"/>
              </a:rPr>
              <a:t>What does Noah think his options are?</a:t>
            </a:r>
          </a:p>
        </p:txBody>
      </p:sp>
      <p:sp>
        <p:nvSpPr>
          <p:cNvPr id="8" name="TextBox 8"/>
          <p:cNvSpPr txBox="1"/>
          <p:nvPr/>
        </p:nvSpPr>
        <p:spPr>
          <a:xfrm rot="-923210">
            <a:off x="11097450" y="3542859"/>
            <a:ext cx="2178695" cy="1189372"/>
          </a:xfrm>
          <a:prstGeom prst="rect">
            <a:avLst/>
          </a:prstGeom>
        </p:spPr>
        <p:txBody>
          <a:bodyPr lIns="0" tIns="0" rIns="0" bIns="0" rtlCol="0" anchor="t">
            <a:spAutoFit/>
          </a:bodyPr>
          <a:lstStyle/>
          <a:p>
            <a:pPr algn="ctr">
              <a:lnSpc>
                <a:spcPts val="4794"/>
              </a:lnSpc>
            </a:pPr>
            <a:r>
              <a:rPr lang="en-US" sz="3424" b="1" spc="136">
                <a:solidFill>
                  <a:srgbClr val="100F0D"/>
                </a:solidFill>
                <a:latin typeface="Sauna Pro 3 Bold"/>
                <a:ea typeface="Sauna Pro 3 Bold"/>
                <a:cs typeface="Sauna Pro 3 Bold"/>
                <a:sym typeface="Sauna Pro 3 Bold"/>
              </a:rPr>
              <a:t>Dear Diary,</a:t>
            </a:r>
          </a:p>
          <a:p>
            <a:pPr algn="ctr">
              <a:lnSpc>
                <a:spcPts val="4794"/>
              </a:lnSpc>
              <a:spcBef>
                <a:spcPct val="0"/>
              </a:spcBef>
            </a:pPr>
            <a:endParaRPr lang="en-US" sz="3424" b="1" spc="136">
              <a:solidFill>
                <a:srgbClr val="100F0D"/>
              </a:solidFill>
              <a:latin typeface="Sauna Pro 3 Bold"/>
              <a:ea typeface="Sauna Pro 3 Bold"/>
              <a:cs typeface="Sauna Pro 3 Bold"/>
              <a:sym typeface="Sauna Pro 3 Bold"/>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444220" y="896259"/>
            <a:ext cx="9399561" cy="2974885"/>
          </a:xfrm>
          <a:custGeom>
            <a:avLst/>
            <a:gdLst/>
            <a:ahLst/>
            <a:cxnLst/>
            <a:rect l="l" t="t" r="r" b="b"/>
            <a:pathLst>
              <a:path w="9399561" h="2974885">
                <a:moveTo>
                  <a:pt x="0" y="0"/>
                </a:moveTo>
                <a:lnTo>
                  <a:pt x="9399560" y="0"/>
                </a:lnTo>
                <a:lnTo>
                  <a:pt x="9399560" y="2974885"/>
                </a:lnTo>
                <a:lnTo>
                  <a:pt x="0" y="2974885"/>
                </a:lnTo>
                <a:lnTo>
                  <a:pt x="0" y="0"/>
                </a:lnTo>
                <a:close/>
              </a:path>
            </a:pathLst>
          </a:custGeom>
          <a:blipFill>
            <a:blip r:embed="rId2"/>
            <a:stretch>
              <a:fillRect/>
            </a:stretch>
          </a:blipFill>
        </p:spPr>
      </p:sp>
      <p:sp>
        <p:nvSpPr>
          <p:cNvPr id="3" name="Freeform 3"/>
          <p:cNvSpPr/>
          <p:nvPr/>
        </p:nvSpPr>
        <p:spPr>
          <a:xfrm>
            <a:off x="4555748" y="4080877"/>
            <a:ext cx="8730860" cy="5947898"/>
          </a:xfrm>
          <a:custGeom>
            <a:avLst/>
            <a:gdLst/>
            <a:ahLst/>
            <a:cxnLst/>
            <a:rect l="l" t="t" r="r" b="b"/>
            <a:pathLst>
              <a:path w="8730860" h="5947898">
                <a:moveTo>
                  <a:pt x="0" y="0"/>
                </a:moveTo>
                <a:lnTo>
                  <a:pt x="8730860" y="0"/>
                </a:lnTo>
                <a:lnTo>
                  <a:pt x="8730860" y="5947898"/>
                </a:lnTo>
                <a:lnTo>
                  <a:pt x="0" y="5947898"/>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5004250" y="4640714"/>
            <a:ext cx="7833855" cy="4278268"/>
          </a:xfrm>
          <a:custGeom>
            <a:avLst/>
            <a:gdLst/>
            <a:ahLst/>
            <a:cxnLst/>
            <a:rect l="l" t="t" r="r" b="b"/>
            <a:pathLst>
              <a:path w="7833855" h="4278268">
                <a:moveTo>
                  <a:pt x="0" y="0"/>
                </a:moveTo>
                <a:lnTo>
                  <a:pt x="7833855" y="0"/>
                </a:lnTo>
                <a:lnTo>
                  <a:pt x="7833855" y="4278267"/>
                </a:lnTo>
                <a:lnTo>
                  <a:pt x="0" y="4278267"/>
                </a:lnTo>
                <a:lnTo>
                  <a:pt x="0" y="0"/>
                </a:lnTo>
                <a:close/>
              </a:path>
            </a:pathLst>
          </a:custGeom>
          <a:blipFill>
            <a:blip r:embed="rId5"/>
            <a:stretch>
              <a:fillRect/>
            </a:stretch>
          </a:blipFill>
        </p:spPr>
      </p:sp>
      <p:sp>
        <p:nvSpPr>
          <p:cNvPr id="5" name="Freeform 5"/>
          <p:cNvSpPr/>
          <p:nvPr/>
        </p:nvSpPr>
        <p:spPr>
          <a:xfrm rot="-1269005">
            <a:off x="923079" y="5638658"/>
            <a:ext cx="2897530" cy="2832336"/>
          </a:xfrm>
          <a:custGeom>
            <a:avLst/>
            <a:gdLst/>
            <a:ahLst/>
            <a:cxnLst/>
            <a:rect l="l" t="t" r="r" b="b"/>
            <a:pathLst>
              <a:path w="2897530" h="2832336">
                <a:moveTo>
                  <a:pt x="0" y="0"/>
                </a:moveTo>
                <a:lnTo>
                  <a:pt x="2897530" y="0"/>
                </a:lnTo>
                <a:lnTo>
                  <a:pt x="2897530" y="2832336"/>
                </a:lnTo>
                <a:lnTo>
                  <a:pt x="0" y="2832336"/>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6"/>
          <p:cNvSpPr/>
          <p:nvPr/>
        </p:nvSpPr>
        <p:spPr>
          <a:xfrm rot="-1241417">
            <a:off x="1725264" y="7296033"/>
            <a:ext cx="1772022" cy="826944"/>
          </a:xfrm>
          <a:custGeom>
            <a:avLst/>
            <a:gdLst/>
            <a:ahLst/>
            <a:cxnLst/>
            <a:rect l="l" t="t" r="r" b="b"/>
            <a:pathLst>
              <a:path w="1772022" h="826944">
                <a:moveTo>
                  <a:pt x="0" y="0"/>
                </a:moveTo>
                <a:lnTo>
                  <a:pt x="1772022" y="0"/>
                </a:lnTo>
                <a:lnTo>
                  <a:pt x="1772022" y="826944"/>
                </a:lnTo>
                <a:lnTo>
                  <a:pt x="0" y="826944"/>
                </a:lnTo>
                <a:lnTo>
                  <a:pt x="0" y="0"/>
                </a:lnTo>
                <a:close/>
              </a:path>
            </a:pathLst>
          </a:custGeom>
          <a:blipFill>
            <a:blip r:embed="rId8"/>
            <a:stretch>
              <a:fillRect/>
            </a:stretch>
          </a:blipFill>
        </p:spPr>
      </p:sp>
      <p:sp>
        <p:nvSpPr>
          <p:cNvPr id="7" name="Freeform 7"/>
          <p:cNvSpPr/>
          <p:nvPr/>
        </p:nvSpPr>
        <p:spPr>
          <a:xfrm>
            <a:off x="14214438" y="6229486"/>
            <a:ext cx="1650680" cy="1650680"/>
          </a:xfrm>
          <a:custGeom>
            <a:avLst/>
            <a:gdLst/>
            <a:ahLst/>
            <a:cxnLst/>
            <a:rect l="l" t="t" r="r" b="b"/>
            <a:pathLst>
              <a:path w="1650680" h="1650680">
                <a:moveTo>
                  <a:pt x="0" y="0"/>
                </a:moveTo>
                <a:lnTo>
                  <a:pt x="1650680" y="0"/>
                </a:lnTo>
                <a:lnTo>
                  <a:pt x="1650680" y="1650680"/>
                </a:lnTo>
                <a:lnTo>
                  <a:pt x="0" y="1650680"/>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8" name="Freeform 8"/>
          <p:cNvSpPr/>
          <p:nvPr/>
        </p:nvSpPr>
        <p:spPr>
          <a:xfrm>
            <a:off x="14874505" y="205260"/>
            <a:ext cx="3100769" cy="1447025"/>
          </a:xfrm>
          <a:custGeom>
            <a:avLst/>
            <a:gdLst/>
            <a:ahLst/>
            <a:cxnLst/>
            <a:rect l="l" t="t" r="r" b="b"/>
            <a:pathLst>
              <a:path w="3100769" h="1447025">
                <a:moveTo>
                  <a:pt x="0" y="0"/>
                </a:moveTo>
                <a:lnTo>
                  <a:pt x="3100769" y="0"/>
                </a:lnTo>
                <a:lnTo>
                  <a:pt x="3100769" y="1447025"/>
                </a:lnTo>
                <a:lnTo>
                  <a:pt x="0" y="1447025"/>
                </a:lnTo>
                <a:lnTo>
                  <a:pt x="0" y="0"/>
                </a:lnTo>
                <a:close/>
              </a:path>
            </a:pathLst>
          </a:custGeom>
          <a:blipFill>
            <a:blip r:embed="rId8"/>
            <a:stretch>
              <a:fillRect/>
            </a:stretch>
          </a:blipFill>
        </p:spPr>
      </p:sp>
      <p:grpSp>
        <p:nvGrpSpPr>
          <p:cNvPr id="9" name="Group 9"/>
          <p:cNvGrpSpPr/>
          <p:nvPr/>
        </p:nvGrpSpPr>
        <p:grpSpPr>
          <a:xfrm>
            <a:off x="4851415" y="9584233"/>
            <a:ext cx="7842480" cy="368168"/>
            <a:chOff x="0" y="0"/>
            <a:chExt cx="2065509" cy="96966"/>
          </a:xfrm>
        </p:grpSpPr>
        <p:sp>
          <p:nvSpPr>
            <p:cNvPr id="10" name="Freeform 10"/>
            <p:cNvSpPr/>
            <p:nvPr/>
          </p:nvSpPr>
          <p:spPr>
            <a:xfrm>
              <a:off x="0" y="0"/>
              <a:ext cx="2065509" cy="96966"/>
            </a:xfrm>
            <a:custGeom>
              <a:avLst/>
              <a:gdLst/>
              <a:ahLst/>
              <a:cxnLst/>
              <a:rect l="l" t="t" r="r" b="b"/>
              <a:pathLst>
                <a:path w="2065509" h="96966">
                  <a:moveTo>
                    <a:pt x="0" y="0"/>
                  </a:moveTo>
                  <a:lnTo>
                    <a:pt x="2065509" y="0"/>
                  </a:lnTo>
                  <a:lnTo>
                    <a:pt x="2065509" y="96966"/>
                  </a:lnTo>
                  <a:lnTo>
                    <a:pt x="0" y="96966"/>
                  </a:lnTo>
                  <a:close/>
                </a:path>
              </a:pathLst>
            </a:custGeom>
            <a:solidFill>
              <a:srgbClr val="000000"/>
            </a:solidFill>
          </p:spPr>
        </p:sp>
        <p:sp>
          <p:nvSpPr>
            <p:cNvPr id="11" name="TextBox 11"/>
            <p:cNvSpPr txBox="1"/>
            <p:nvPr/>
          </p:nvSpPr>
          <p:spPr>
            <a:xfrm>
              <a:off x="0" y="-38100"/>
              <a:ext cx="2065509" cy="135066"/>
            </a:xfrm>
            <a:prstGeom prst="rect">
              <a:avLst/>
            </a:prstGeom>
          </p:spPr>
          <p:txBody>
            <a:bodyPr lIns="50800" tIns="50800" rIns="50800" bIns="50800" rtlCol="0" anchor="ctr"/>
            <a:lstStyle/>
            <a:p>
              <a:pPr algn="ctr">
                <a:lnSpc>
                  <a:spcPts val="2347"/>
                </a:lnSpc>
              </a:pPr>
              <a:endParaRPr/>
            </a:p>
          </p:txBody>
        </p:sp>
      </p:grpSp>
      <p:sp>
        <p:nvSpPr>
          <p:cNvPr id="12" name="TextBox 12"/>
          <p:cNvSpPr txBox="1"/>
          <p:nvPr/>
        </p:nvSpPr>
        <p:spPr>
          <a:xfrm>
            <a:off x="14491426" y="7930596"/>
            <a:ext cx="1096704" cy="862262"/>
          </a:xfrm>
          <a:prstGeom prst="rect">
            <a:avLst/>
          </a:prstGeom>
        </p:spPr>
        <p:txBody>
          <a:bodyPr lIns="0" tIns="0" rIns="0" bIns="0" rtlCol="0" anchor="t">
            <a:spAutoFit/>
          </a:bodyPr>
          <a:lstStyle/>
          <a:p>
            <a:pPr algn="ctr">
              <a:lnSpc>
                <a:spcPts val="7069"/>
              </a:lnSpc>
            </a:pPr>
            <a:r>
              <a:rPr lang="en-US" sz="5049">
                <a:solidFill>
                  <a:srgbClr val="000000"/>
                </a:solidFill>
                <a:latin typeface="Sauna Pro 2"/>
                <a:ea typeface="Sauna Pro 2"/>
                <a:cs typeface="Sauna Pro 2"/>
                <a:sym typeface="Sauna Pro 2"/>
              </a:rPr>
              <a:t>Ava</a:t>
            </a:r>
          </a:p>
        </p:txBody>
      </p:sp>
      <p:sp>
        <p:nvSpPr>
          <p:cNvPr id="13" name="TextBox 13"/>
          <p:cNvSpPr txBox="1"/>
          <p:nvPr/>
        </p:nvSpPr>
        <p:spPr>
          <a:xfrm>
            <a:off x="-533227" y="265005"/>
            <a:ext cx="9234433" cy="631206"/>
          </a:xfrm>
          <a:prstGeom prst="rect">
            <a:avLst/>
          </a:prstGeom>
        </p:spPr>
        <p:txBody>
          <a:bodyPr lIns="0" tIns="0" rIns="0" bIns="0" rtlCol="0" anchor="t">
            <a:spAutoFit/>
          </a:bodyPr>
          <a:lstStyle/>
          <a:p>
            <a:pPr algn="ctr">
              <a:lnSpc>
                <a:spcPts val="5109"/>
              </a:lnSpc>
            </a:pPr>
            <a:r>
              <a:rPr lang="en-US" sz="3649">
                <a:solidFill>
                  <a:srgbClr val="000000"/>
                </a:solidFill>
                <a:latin typeface="Sauna Pro 1"/>
                <a:ea typeface="Sauna Pro 1"/>
                <a:cs typeface="Sauna Pro 1"/>
                <a:sym typeface="Sauna Pro 1"/>
              </a:rPr>
              <a:t>Primary Age Learning Slides (P4-P7)</a:t>
            </a:r>
          </a:p>
        </p:txBody>
      </p:sp>
    </p:spTree>
  </p:cSld>
  <p:clrMapOvr>
    <a:masterClrMapping/>
  </p:clrMapOvr>
  <p:transition>
    <p:wipe/>
  </p:transition>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5483756" y="766201"/>
            <a:ext cx="5604350" cy="1310017"/>
          </a:xfrm>
          <a:custGeom>
            <a:avLst/>
            <a:gdLst/>
            <a:ahLst/>
            <a:cxnLst/>
            <a:rect l="l" t="t" r="r" b="b"/>
            <a:pathLst>
              <a:path w="5604350" h="1310017">
                <a:moveTo>
                  <a:pt x="0" y="0"/>
                </a:moveTo>
                <a:lnTo>
                  <a:pt x="5604350" y="0"/>
                </a:lnTo>
                <a:lnTo>
                  <a:pt x="5604350" y="1310017"/>
                </a:lnTo>
                <a:lnTo>
                  <a:pt x="0" y="1310017"/>
                </a:lnTo>
                <a:lnTo>
                  <a:pt x="0" y="0"/>
                </a:lnTo>
                <a:close/>
              </a:path>
            </a:pathLst>
          </a:custGeom>
          <a:blipFill>
            <a:blip r:embed="rId2"/>
            <a:stretch>
              <a:fillRect/>
            </a:stretch>
          </a:blipFill>
        </p:spPr>
      </p:sp>
      <p:sp>
        <p:nvSpPr>
          <p:cNvPr id="3" name="Freeform 3"/>
          <p:cNvSpPr/>
          <p:nvPr/>
        </p:nvSpPr>
        <p:spPr>
          <a:xfrm>
            <a:off x="4775910" y="2012932"/>
            <a:ext cx="7534573" cy="7973093"/>
          </a:xfrm>
          <a:custGeom>
            <a:avLst/>
            <a:gdLst/>
            <a:ahLst/>
            <a:cxnLst/>
            <a:rect l="l" t="t" r="r" b="b"/>
            <a:pathLst>
              <a:path w="7534573" h="7973093">
                <a:moveTo>
                  <a:pt x="0" y="0"/>
                </a:moveTo>
                <a:lnTo>
                  <a:pt x="7534572" y="0"/>
                </a:lnTo>
                <a:lnTo>
                  <a:pt x="7534572" y="7973093"/>
                </a:lnTo>
                <a:lnTo>
                  <a:pt x="0" y="7973093"/>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13299813" y="4185560"/>
            <a:ext cx="3550746" cy="3627837"/>
          </a:xfrm>
          <a:custGeom>
            <a:avLst/>
            <a:gdLst/>
            <a:ahLst/>
            <a:cxnLst/>
            <a:rect l="l" t="t" r="r" b="b"/>
            <a:pathLst>
              <a:path w="3550746" h="3627837">
                <a:moveTo>
                  <a:pt x="0" y="0"/>
                </a:moveTo>
                <a:lnTo>
                  <a:pt x="3550746" y="0"/>
                </a:lnTo>
                <a:lnTo>
                  <a:pt x="3550746" y="3627837"/>
                </a:lnTo>
                <a:lnTo>
                  <a:pt x="0" y="3627837"/>
                </a:lnTo>
                <a:lnTo>
                  <a:pt x="0" y="0"/>
                </a:lnTo>
                <a:close/>
              </a:path>
            </a:pathLst>
          </a:custGeom>
          <a:blipFill>
            <a:blip r:embed="rId5"/>
            <a:stretch>
              <a:fillRect/>
            </a:stretch>
          </a:blipFill>
        </p:spPr>
      </p:sp>
      <p:sp>
        <p:nvSpPr>
          <p:cNvPr id="5" name="TextBox 5"/>
          <p:cNvSpPr txBox="1"/>
          <p:nvPr/>
        </p:nvSpPr>
        <p:spPr>
          <a:xfrm>
            <a:off x="5010201" y="3661703"/>
            <a:ext cx="6923772" cy="5351053"/>
          </a:xfrm>
          <a:prstGeom prst="rect">
            <a:avLst/>
          </a:prstGeom>
        </p:spPr>
        <p:txBody>
          <a:bodyPr lIns="0" tIns="0" rIns="0" bIns="0" rtlCol="0" anchor="t">
            <a:spAutoFit/>
          </a:bodyPr>
          <a:lstStyle/>
          <a:p>
            <a:pPr algn="l">
              <a:lnSpc>
                <a:spcPts val="5312"/>
              </a:lnSpc>
            </a:pPr>
            <a:r>
              <a:rPr lang="en-US" sz="4354" b="1" spc="174">
                <a:solidFill>
                  <a:srgbClr val="000000"/>
                </a:solidFill>
                <a:latin typeface="Sauna Pro 5 Bold"/>
                <a:ea typeface="Sauna Pro 5 Bold"/>
                <a:cs typeface="Sauna Pro 5 Bold"/>
                <a:sym typeface="Sauna Pro 5 Bold"/>
              </a:rPr>
              <a:t>Think back to Film 1</a:t>
            </a:r>
          </a:p>
          <a:p>
            <a:pPr algn="l">
              <a:lnSpc>
                <a:spcPts val="5312"/>
              </a:lnSpc>
            </a:pPr>
            <a:endParaRPr lang="en-US" sz="4354" b="1" spc="174">
              <a:solidFill>
                <a:srgbClr val="000000"/>
              </a:solidFill>
              <a:latin typeface="Sauna Pro 5 Bold"/>
              <a:ea typeface="Sauna Pro 5 Bold"/>
              <a:cs typeface="Sauna Pro 5 Bold"/>
              <a:sym typeface="Sauna Pro 5 Bold"/>
            </a:endParaRPr>
          </a:p>
          <a:p>
            <a:pPr marL="940086" lvl="1" indent="-470043" algn="l">
              <a:lnSpc>
                <a:spcPts val="5312"/>
              </a:lnSpc>
              <a:buFont typeface="Arial"/>
              <a:buChar char="•"/>
            </a:pPr>
            <a:r>
              <a:rPr lang="en-US" sz="4354" b="1" spc="174">
                <a:solidFill>
                  <a:srgbClr val="000000"/>
                </a:solidFill>
                <a:latin typeface="Sauna Pro 5 Bold"/>
                <a:ea typeface="Sauna Pro 5 Bold"/>
                <a:cs typeface="Sauna Pro 5 Bold"/>
                <a:sym typeface="Sauna Pro 5 Bold"/>
              </a:rPr>
              <a:t>What do you remember?</a:t>
            </a:r>
          </a:p>
          <a:p>
            <a:pPr marL="940086" lvl="1" indent="-470043" algn="l">
              <a:lnSpc>
                <a:spcPts val="5312"/>
              </a:lnSpc>
              <a:buFont typeface="Arial"/>
              <a:buChar char="•"/>
            </a:pPr>
            <a:r>
              <a:rPr lang="en-US" sz="4354" b="1" spc="174">
                <a:solidFill>
                  <a:srgbClr val="000000"/>
                </a:solidFill>
                <a:latin typeface="Sauna Pro 5 Bold"/>
                <a:ea typeface="Sauna Pro 5 Bold"/>
                <a:cs typeface="Sauna Pro 5 Bold"/>
                <a:sym typeface="Sauna Pro 5 Bold"/>
              </a:rPr>
              <a:t>Write down 3 things you remember, or learned</a:t>
            </a:r>
          </a:p>
          <a:p>
            <a:pPr marL="940086" lvl="1" indent="-470043" algn="l">
              <a:lnSpc>
                <a:spcPts val="5312"/>
              </a:lnSpc>
              <a:buFont typeface="Arial"/>
              <a:buChar char="•"/>
            </a:pPr>
            <a:r>
              <a:rPr lang="en-US" sz="4354" b="1" spc="174">
                <a:solidFill>
                  <a:srgbClr val="000000"/>
                </a:solidFill>
                <a:latin typeface="Sauna Pro 5 Bold"/>
                <a:ea typeface="Sauna Pro 5 Bold"/>
                <a:cs typeface="Sauna Pro 5 Bold"/>
                <a:sym typeface="Sauna Pro 5 Bold"/>
              </a:rPr>
              <a:t>Share with a partner</a:t>
            </a:r>
          </a:p>
          <a:p>
            <a:pPr algn="ctr">
              <a:lnSpc>
                <a:spcPts val="5312"/>
              </a:lnSpc>
            </a:pPr>
            <a:endParaRPr lang="en-US" sz="4354" b="1" spc="174">
              <a:solidFill>
                <a:srgbClr val="000000"/>
              </a:solidFill>
              <a:latin typeface="Sauna Pro 5 Bold"/>
              <a:ea typeface="Sauna Pro 5 Bold"/>
              <a:cs typeface="Sauna Pro 5 Bold"/>
              <a:sym typeface="Sauna Pro 5 Bold"/>
            </a:endParaRPr>
          </a:p>
        </p:txBody>
      </p:sp>
      <p:sp>
        <p:nvSpPr>
          <p:cNvPr id="6" name="Freeform 6"/>
          <p:cNvSpPr/>
          <p:nvPr/>
        </p:nvSpPr>
        <p:spPr>
          <a:xfrm>
            <a:off x="175638" y="196057"/>
            <a:ext cx="1974528" cy="1140290"/>
          </a:xfrm>
          <a:custGeom>
            <a:avLst/>
            <a:gdLst/>
            <a:ahLst/>
            <a:cxnLst/>
            <a:rect l="l" t="t" r="r" b="b"/>
            <a:pathLst>
              <a:path w="1974528" h="1140290">
                <a:moveTo>
                  <a:pt x="0" y="0"/>
                </a:moveTo>
                <a:lnTo>
                  <a:pt x="1974527" y="0"/>
                </a:lnTo>
                <a:lnTo>
                  <a:pt x="1974527" y="1140289"/>
                </a:lnTo>
                <a:lnTo>
                  <a:pt x="0" y="1140289"/>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7" name="Freeform 7"/>
          <p:cNvSpPr/>
          <p:nvPr/>
        </p:nvSpPr>
        <p:spPr>
          <a:xfrm>
            <a:off x="16550322" y="8533733"/>
            <a:ext cx="1417956" cy="1579895"/>
          </a:xfrm>
          <a:custGeom>
            <a:avLst/>
            <a:gdLst/>
            <a:ahLst/>
            <a:cxnLst/>
            <a:rect l="l" t="t" r="r" b="b"/>
            <a:pathLst>
              <a:path w="1417956" h="1579895">
                <a:moveTo>
                  <a:pt x="0" y="0"/>
                </a:moveTo>
                <a:lnTo>
                  <a:pt x="1417956" y="0"/>
                </a:lnTo>
                <a:lnTo>
                  <a:pt x="1417956" y="1579895"/>
                </a:lnTo>
                <a:lnTo>
                  <a:pt x="0" y="1579895"/>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8" name="Freeform 8"/>
          <p:cNvSpPr/>
          <p:nvPr/>
        </p:nvSpPr>
        <p:spPr>
          <a:xfrm>
            <a:off x="2270173" y="168728"/>
            <a:ext cx="1194948" cy="1194948"/>
          </a:xfrm>
          <a:custGeom>
            <a:avLst/>
            <a:gdLst/>
            <a:ahLst/>
            <a:cxnLst/>
            <a:rect l="l" t="t" r="r" b="b"/>
            <a:pathLst>
              <a:path w="1194948" h="1194948">
                <a:moveTo>
                  <a:pt x="0" y="0"/>
                </a:moveTo>
                <a:lnTo>
                  <a:pt x="1194948" y="0"/>
                </a:lnTo>
                <a:lnTo>
                  <a:pt x="1194948" y="1194947"/>
                </a:lnTo>
                <a:lnTo>
                  <a:pt x="0" y="1194947"/>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6344128" y="1249927"/>
            <a:ext cx="5960446" cy="1393254"/>
          </a:xfrm>
          <a:custGeom>
            <a:avLst/>
            <a:gdLst/>
            <a:ahLst/>
            <a:cxnLst/>
            <a:rect l="l" t="t" r="r" b="b"/>
            <a:pathLst>
              <a:path w="5960446" h="1393254">
                <a:moveTo>
                  <a:pt x="0" y="0"/>
                </a:moveTo>
                <a:lnTo>
                  <a:pt x="5960446" y="0"/>
                </a:lnTo>
                <a:lnTo>
                  <a:pt x="5960446" y="1393254"/>
                </a:lnTo>
                <a:lnTo>
                  <a:pt x="0" y="1393254"/>
                </a:lnTo>
                <a:lnTo>
                  <a:pt x="0" y="0"/>
                </a:lnTo>
                <a:close/>
              </a:path>
            </a:pathLst>
          </a:custGeom>
          <a:blipFill>
            <a:blip r:embed="rId2"/>
            <a:stretch>
              <a:fillRect/>
            </a:stretch>
          </a:blipFill>
        </p:spPr>
      </p:sp>
      <p:sp>
        <p:nvSpPr>
          <p:cNvPr id="3" name="Freeform 3"/>
          <p:cNvSpPr/>
          <p:nvPr/>
        </p:nvSpPr>
        <p:spPr>
          <a:xfrm>
            <a:off x="787058" y="2852690"/>
            <a:ext cx="5470785" cy="5789191"/>
          </a:xfrm>
          <a:custGeom>
            <a:avLst/>
            <a:gdLst/>
            <a:ahLst/>
            <a:cxnLst/>
            <a:rect l="l" t="t" r="r" b="b"/>
            <a:pathLst>
              <a:path w="5470785" h="5789191">
                <a:moveTo>
                  <a:pt x="0" y="0"/>
                </a:moveTo>
                <a:lnTo>
                  <a:pt x="5470786" y="0"/>
                </a:lnTo>
                <a:lnTo>
                  <a:pt x="5470786" y="5789191"/>
                </a:lnTo>
                <a:lnTo>
                  <a:pt x="0" y="5789191"/>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TextBox 4"/>
          <p:cNvSpPr txBox="1"/>
          <p:nvPr/>
        </p:nvSpPr>
        <p:spPr>
          <a:xfrm>
            <a:off x="1125784" y="4094624"/>
            <a:ext cx="4622703" cy="3397628"/>
          </a:xfrm>
          <a:prstGeom prst="rect">
            <a:avLst/>
          </a:prstGeom>
        </p:spPr>
        <p:txBody>
          <a:bodyPr lIns="0" tIns="0" rIns="0" bIns="0" rtlCol="0" anchor="t">
            <a:spAutoFit/>
          </a:bodyPr>
          <a:lstStyle/>
          <a:p>
            <a:pPr algn="l">
              <a:lnSpc>
                <a:spcPts val="3833"/>
              </a:lnSpc>
            </a:pPr>
            <a:r>
              <a:rPr lang="en-US" sz="2738" b="1" spc="109">
                <a:solidFill>
                  <a:srgbClr val="000000"/>
                </a:solidFill>
                <a:latin typeface="Sauna Pro 5 Bold"/>
                <a:ea typeface="Sauna Pro 5 Bold"/>
                <a:cs typeface="Sauna Pro 5 Bold"/>
                <a:sym typeface="Sauna Pro 5 Bold"/>
              </a:rPr>
              <a:t>Noah, Ava and Grace are the main characters.</a:t>
            </a:r>
          </a:p>
          <a:p>
            <a:pPr algn="l">
              <a:lnSpc>
                <a:spcPts val="3833"/>
              </a:lnSpc>
            </a:pPr>
            <a:endParaRPr lang="en-US" sz="2738" b="1" spc="109">
              <a:solidFill>
                <a:srgbClr val="000000"/>
              </a:solidFill>
              <a:latin typeface="Sauna Pro 5 Bold"/>
              <a:ea typeface="Sauna Pro 5 Bold"/>
              <a:cs typeface="Sauna Pro 5 Bold"/>
              <a:sym typeface="Sauna Pro 5 Bold"/>
            </a:endParaRPr>
          </a:p>
          <a:p>
            <a:pPr algn="l">
              <a:lnSpc>
                <a:spcPts val="3833"/>
              </a:lnSpc>
            </a:pPr>
            <a:r>
              <a:rPr lang="en-US" sz="2738" b="1" spc="109">
                <a:solidFill>
                  <a:srgbClr val="000000"/>
                </a:solidFill>
                <a:latin typeface="Sauna Pro 5 Bold"/>
                <a:ea typeface="Sauna Pro 5 Bold"/>
                <a:cs typeface="Sauna Pro 5 Bold"/>
                <a:sym typeface="Sauna Pro 5 Bold"/>
              </a:rPr>
              <a:t>Noah is feeling down because Grace has been unkind to him</a:t>
            </a:r>
          </a:p>
          <a:p>
            <a:pPr algn="l">
              <a:lnSpc>
                <a:spcPts val="3833"/>
              </a:lnSpc>
            </a:pPr>
            <a:endParaRPr lang="en-US" sz="2738" b="1" spc="109">
              <a:solidFill>
                <a:srgbClr val="000000"/>
              </a:solidFill>
              <a:latin typeface="Sauna Pro 5 Bold"/>
              <a:ea typeface="Sauna Pro 5 Bold"/>
              <a:cs typeface="Sauna Pro 5 Bold"/>
              <a:sym typeface="Sauna Pro 5 Bold"/>
            </a:endParaRPr>
          </a:p>
          <a:p>
            <a:pPr algn="l">
              <a:lnSpc>
                <a:spcPts val="3833"/>
              </a:lnSpc>
              <a:spcBef>
                <a:spcPct val="0"/>
              </a:spcBef>
            </a:pPr>
            <a:r>
              <a:rPr lang="en-US" sz="2738" b="1" spc="109">
                <a:solidFill>
                  <a:srgbClr val="000000"/>
                </a:solidFill>
                <a:latin typeface="Sauna Pro 5 Bold"/>
                <a:ea typeface="Sauna Pro 5 Bold"/>
                <a:cs typeface="Sauna Pro 5 Bold"/>
                <a:sym typeface="Sauna Pro 5 Bold"/>
              </a:rPr>
              <a:t>Ava is Noah’s best friend.</a:t>
            </a:r>
          </a:p>
        </p:txBody>
      </p:sp>
      <p:sp>
        <p:nvSpPr>
          <p:cNvPr id="5" name="Freeform 5"/>
          <p:cNvSpPr/>
          <p:nvPr/>
        </p:nvSpPr>
        <p:spPr>
          <a:xfrm>
            <a:off x="7005786" y="2852690"/>
            <a:ext cx="5298788" cy="5607183"/>
          </a:xfrm>
          <a:custGeom>
            <a:avLst/>
            <a:gdLst/>
            <a:ahLst/>
            <a:cxnLst/>
            <a:rect l="l" t="t" r="r" b="b"/>
            <a:pathLst>
              <a:path w="5298788" h="5607183">
                <a:moveTo>
                  <a:pt x="0" y="0"/>
                </a:moveTo>
                <a:lnTo>
                  <a:pt x="5298788" y="0"/>
                </a:lnTo>
                <a:lnTo>
                  <a:pt x="5298788" y="5607183"/>
                </a:lnTo>
                <a:lnTo>
                  <a:pt x="0" y="5607183"/>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6" name="Freeform 6"/>
          <p:cNvSpPr/>
          <p:nvPr/>
        </p:nvSpPr>
        <p:spPr>
          <a:xfrm>
            <a:off x="12762624" y="2852690"/>
            <a:ext cx="5298788" cy="5607183"/>
          </a:xfrm>
          <a:custGeom>
            <a:avLst/>
            <a:gdLst/>
            <a:ahLst/>
            <a:cxnLst/>
            <a:rect l="l" t="t" r="r" b="b"/>
            <a:pathLst>
              <a:path w="5298788" h="5607183">
                <a:moveTo>
                  <a:pt x="0" y="0"/>
                </a:moveTo>
                <a:lnTo>
                  <a:pt x="5298788" y="0"/>
                </a:lnTo>
                <a:lnTo>
                  <a:pt x="5298788" y="5607183"/>
                </a:lnTo>
                <a:lnTo>
                  <a:pt x="0" y="5607183"/>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7" name="TextBox 7"/>
          <p:cNvSpPr txBox="1"/>
          <p:nvPr/>
        </p:nvSpPr>
        <p:spPr>
          <a:xfrm>
            <a:off x="7806938" y="4606857"/>
            <a:ext cx="3406591" cy="2928539"/>
          </a:xfrm>
          <a:prstGeom prst="rect">
            <a:avLst/>
          </a:prstGeom>
        </p:spPr>
        <p:txBody>
          <a:bodyPr lIns="0" tIns="0" rIns="0" bIns="0" rtlCol="0" anchor="t">
            <a:spAutoFit/>
          </a:bodyPr>
          <a:lstStyle/>
          <a:p>
            <a:pPr algn="ctr">
              <a:lnSpc>
                <a:spcPts val="4615"/>
              </a:lnSpc>
            </a:pPr>
            <a:r>
              <a:rPr lang="en-US" sz="4437" spc="177">
                <a:solidFill>
                  <a:srgbClr val="000000"/>
                </a:solidFill>
                <a:latin typeface="Sauna Pro 2"/>
                <a:ea typeface="Sauna Pro 2"/>
                <a:cs typeface="Sauna Pro 2"/>
                <a:sym typeface="Sauna Pro 2"/>
              </a:rPr>
              <a:t>Bullying can happen to anyone face-to-face and online</a:t>
            </a:r>
          </a:p>
        </p:txBody>
      </p:sp>
      <p:sp>
        <p:nvSpPr>
          <p:cNvPr id="8" name="TextBox 8"/>
          <p:cNvSpPr txBox="1"/>
          <p:nvPr/>
        </p:nvSpPr>
        <p:spPr>
          <a:xfrm>
            <a:off x="13561874" y="4938013"/>
            <a:ext cx="3406591" cy="1855615"/>
          </a:xfrm>
          <a:prstGeom prst="rect">
            <a:avLst/>
          </a:prstGeom>
        </p:spPr>
        <p:txBody>
          <a:bodyPr lIns="0" tIns="0" rIns="0" bIns="0" rtlCol="0" anchor="t">
            <a:spAutoFit/>
          </a:bodyPr>
          <a:lstStyle/>
          <a:p>
            <a:pPr algn="l">
              <a:lnSpc>
                <a:spcPts val="3613"/>
              </a:lnSpc>
            </a:pPr>
            <a:r>
              <a:rPr lang="en-US" sz="2937" b="1" spc="117">
                <a:solidFill>
                  <a:srgbClr val="000000"/>
                </a:solidFill>
                <a:latin typeface="Sauna Pro 5 Bold"/>
                <a:ea typeface="Sauna Pro 5 Bold"/>
                <a:cs typeface="Sauna Pro 5 Bold"/>
                <a:sym typeface="Sauna Pro 5 Bold"/>
              </a:rPr>
              <a:t>Bullying can appear as teasing, being left out, pushed, or kicked...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574128" y="6895916"/>
            <a:ext cx="2757553" cy="2817424"/>
          </a:xfrm>
          <a:custGeom>
            <a:avLst/>
            <a:gdLst/>
            <a:ahLst/>
            <a:cxnLst/>
            <a:rect l="l" t="t" r="r" b="b"/>
            <a:pathLst>
              <a:path w="2757553" h="2817424">
                <a:moveTo>
                  <a:pt x="0" y="0"/>
                </a:moveTo>
                <a:lnTo>
                  <a:pt x="2757553" y="0"/>
                </a:lnTo>
                <a:lnTo>
                  <a:pt x="2757553" y="2817423"/>
                </a:lnTo>
                <a:lnTo>
                  <a:pt x="0" y="2817423"/>
                </a:lnTo>
                <a:lnTo>
                  <a:pt x="0" y="0"/>
                </a:lnTo>
                <a:close/>
              </a:path>
            </a:pathLst>
          </a:custGeom>
          <a:blipFill>
            <a:blip r:embed="rId2"/>
            <a:stretch>
              <a:fillRect/>
            </a:stretch>
          </a:blipFill>
        </p:spPr>
      </p:sp>
      <p:sp>
        <p:nvSpPr>
          <p:cNvPr id="3" name="TextBox 3"/>
          <p:cNvSpPr txBox="1"/>
          <p:nvPr/>
        </p:nvSpPr>
        <p:spPr>
          <a:xfrm>
            <a:off x="3185903" y="3445595"/>
            <a:ext cx="11916194" cy="3207599"/>
          </a:xfrm>
          <a:prstGeom prst="rect">
            <a:avLst/>
          </a:prstGeom>
        </p:spPr>
        <p:txBody>
          <a:bodyPr lIns="0" tIns="0" rIns="0" bIns="0" rtlCol="0" anchor="t">
            <a:spAutoFit/>
          </a:bodyPr>
          <a:lstStyle/>
          <a:p>
            <a:pPr algn="l">
              <a:lnSpc>
                <a:spcPts val="8601"/>
              </a:lnSpc>
            </a:pPr>
            <a:r>
              <a:rPr lang="en-US" sz="6143" b="1" spc="245">
                <a:solidFill>
                  <a:srgbClr val="E52E87"/>
                </a:solidFill>
                <a:latin typeface="Sauna Pro 3 Bold"/>
                <a:ea typeface="Sauna Pro 3 Bold"/>
                <a:cs typeface="Sauna Pro 3 Bold"/>
                <a:sym typeface="Sauna Pro 3 Bold"/>
              </a:rPr>
              <a:t>As a group - discuss the following:</a:t>
            </a:r>
          </a:p>
          <a:p>
            <a:pPr algn="l">
              <a:lnSpc>
                <a:spcPts val="8461"/>
              </a:lnSpc>
            </a:pPr>
            <a:r>
              <a:rPr lang="en-US" sz="6043" b="1" spc="241">
                <a:solidFill>
                  <a:srgbClr val="FFFFFF"/>
                </a:solidFill>
                <a:latin typeface="Sauna Pro 3 Bold"/>
                <a:ea typeface="Sauna Pro 3 Bold"/>
                <a:cs typeface="Sauna Pro 3 Bold"/>
                <a:sym typeface="Sauna Pro 3 Bold"/>
              </a:rPr>
              <a:t>Q: What does having power mean to you?</a:t>
            </a:r>
          </a:p>
        </p:txBody>
      </p:sp>
      <p:sp>
        <p:nvSpPr>
          <p:cNvPr id="4" name="Freeform 4"/>
          <p:cNvSpPr/>
          <p:nvPr/>
        </p:nvSpPr>
        <p:spPr>
          <a:xfrm>
            <a:off x="16973385" y="8888785"/>
            <a:ext cx="1223466" cy="1363194"/>
          </a:xfrm>
          <a:custGeom>
            <a:avLst/>
            <a:gdLst/>
            <a:ahLst/>
            <a:cxnLst/>
            <a:rect l="l" t="t" r="r" b="b"/>
            <a:pathLst>
              <a:path w="1223466" h="1363194">
                <a:moveTo>
                  <a:pt x="0" y="0"/>
                </a:moveTo>
                <a:lnTo>
                  <a:pt x="1223467" y="0"/>
                </a:lnTo>
                <a:lnTo>
                  <a:pt x="1223467" y="1363194"/>
                </a:lnTo>
                <a:lnTo>
                  <a:pt x="0" y="1363194"/>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5" name="Freeform 5"/>
          <p:cNvSpPr/>
          <p:nvPr/>
        </p:nvSpPr>
        <p:spPr>
          <a:xfrm>
            <a:off x="14352696" y="302893"/>
            <a:ext cx="2114105" cy="1220895"/>
          </a:xfrm>
          <a:custGeom>
            <a:avLst/>
            <a:gdLst/>
            <a:ahLst/>
            <a:cxnLst/>
            <a:rect l="l" t="t" r="r" b="b"/>
            <a:pathLst>
              <a:path w="2114105" h="1220895">
                <a:moveTo>
                  <a:pt x="0" y="0"/>
                </a:moveTo>
                <a:lnTo>
                  <a:pt x="2114105" y="0"/>
                </a:lnTo>
                <a:lnTo>
                  <a:pt x="2114105" y="1220895"/>
                </a:lnTo>
                <a:lnTo>
                  <a:pt x="0" y="1220895"/>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6" name="Freeform 6"/>
          <p:cNvSpPr/>
          <p:nvPr/>
        </p:nvSpPr>
        <p:spPr>
          <a:xfrm>
            <a:off x="16675802" y="285809"/>
            <a:ext cx="1166997" cy="1212464"/>
          </a:xfrm>
          <a:custGeom>
            <a:avLst/>
            <a:gdLst/>
            <a:ahLst/>
            <a:cxnLst/>
            <a:rect l="l" t="t" r="r" b="b"/>
            <a:pathLst>
              <a:path w="1166997" h="1212464">
                <a:moveTo>
                  <a:pt x="0" y="0"/>
                </a:moveTo>
                <a:lnTo>
                  <a:pt x="1166996" y="0"/>
                </a:lnTo>
                <a:lnTo>
                  <a:pt x="1166996" y="1212464"/>
                </a:lnTo>
                <a:lnTo>
                  <a:pt x="0" y="1212464"/>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7" name="TextBox 7"/>
          <p:cNvSpPr txBox="1"/>
          <p:nvPr/>
        </p:nvSpPr>
        <p:spPr>
          <a:xfrm>
            <a:off x="463515" y="379093"/>
            <a:ext cx="9597759" cy="2322991"/>
          </a:xfrm>
          <a:prstGeom prst="rect">
            <a:avLst/>
          </a:prstGeom>
        </p:spPr>
        <p:txBody>
          <a:bodyPr lIns="0" tIns="0" rIns="0" bIns="0" rtlCol="0" anchor="t">
            <a:spAutoFit/>
          </a:bodyPr>
          <a:lstStyle/>
          <a:p>
            <a:pPr algn="l">
              <a:lnSpc>
                <a:spcPts val="5928"/>
              </a:lnSpc>
            </a:pPr>
            <a:r>
              <a:rPr lang="en-US" sz="5869" b="1" spc="234">
                <a:solidFill>
                  <a:srgbClr val="000000"/>
                </a:solidFill>
                <a:latin typeface="Sauna Pro 3 Bold"/>
                <a:ea typeface="Sauna Pro 3 Bold"/>
                <a:cs typeface="Sauna Pro 3 Bold"/>
                <a:sym typeface="Sauna Pro 3 Bold"/>
              </a:rPr>
              <a:t>Before you start watching Film 2- take some time to explore the following:</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7321939" y="-50871"/>
            <a:ext cx="3644122" cy="2159142"/>
          </a:xfrm>
          <a:custGeom>
            <a:avLst/>
            <a:gdLst/>
            <a:ahLst/>
            <a:cxnLst/>
            <a:rect l="l" t="t" r="r" b="b"/>
            <a:pathLst>
              <a:path w="3644122" h="2159142">
                <a:moveTo>
                  <a:pt x="0" y="0"/>
                </a:moveTo>
                <a:lnTo>
                  <a:pt x="3644122" y="0"/>
                </a:lnTo>
                <a:lnTo>
                  <a:pt x="3644122" y="2159142"/>
                </a:lnTo>
                <a:lnTo>
                  <a:pt x="0" y="2159142"/>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601622" y="691109"/>
            <a:ext cx="7216526" cy="5998737"/>
          </a:xfrm>
          <a:custGeom>
            <a:avLst/>
            <a:gdLst/>
            <a:ahLst/>
            <a:cxnLst/>
            <a:rect l="l" t="t" r="r" b="b"/>
            <a:pathLst>
              <a:path w="7216526" h="5998737">
                <a:moveTo>
                  <a:pt x="0" y="0"/>
                </a:moveTo>
                <a:lnTo>
                  <a:pt x="7216526" y="0"/>
                </a:lnTo>
                <a:lnTo>
                  <a:pt x="7216526" y="5998737"/>
                </a:lnTo>
                <a:lnTo>
                  <a:pt x="0" y="5998737"/>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a:off x="10448033" y="1028700"/>
            <a:ext cx="7216526" cy="5998737"/>
          </a:xfrm>
          <a:custGeom>
            <a:avLst/>
            <a:gdLst/>
            <a:ahLst/>
            <a:cxnLst/>
            <a:rect l="l" t="t" r="r" b="b"/>
            <a:pathLst>
              <a:path w="7216526" h="5998737">
                <a:moveTo>
                  <a:pt x="0" y="0"/>
                </a:moveTo>
                <a:lnTo>
                  <a:pt x="7216525" y="0"/>
                </a:lnTo>
                <a:lnTo>
                  <a:pt x="7216525" y="5998737"/>
                </a:lnTo>
                <a:lnTo>
                  <a:pt x="0" y="5998737"/>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TextBox 5"/>
          <p:cNvSpPr txBox="1"/>
          <p:nvPr/>
        </p:nvSpPr>
        <p:spPr>
          <a:xfrm>
            <a:off x="2276448" y="2016448"/>
            <a:ext cx="4555592" cy="2175863"/>
          </a:xfrm>
          <a:prstGeom prst="rect">
            <a:avLst/>
          </a:prstGeom>
        </p:spPr>
        <p:txBody>
          <a:bodyPr lIns="0" tIns="0" rIns="0" bIns="0" rtlCol="0" anchor="t">
            <a:spAutoFit/>
          </a:bodyPr>
          <a:lstStyle/>
          <a:p>
            <a:pPr algn="l">
              <a:lnSpc>
                <a:spcPts val="4206"/>
              </a:lnSpc>
            </a:pPr>
            <a:r>
              <a:rPr lang="en-US" sz="3968" b="1" spc="158">
                <a:solidFill>
                  <a:srgbClr val="000000"/>
                </a:solidFill>
                <a:latin typeface="Sauna Pro 3 Bold"/>
                <a:ea typeface="Sauna Pro 3 Bold"/>
                <a:cs typeface="Sauna Pro 3 Bold"/>
                <a:sym typeface="Sauna Pro 3 Bold"/>
              </a:rPr>
              <a:t>Power means having an influence over others - for either good or bad.</a:t>
            </a:r>
          </a:p>
        </p:txBody>
      </p:sp>
      <p:sp>
        <p:nvSpPr>
          <p:cNvPr id="6" name="TextBox 6"/>
          <p:cNvSpPr txBox="1"/>
          <p:nvPr/>
        </p:nvSpPr>
        <p:spPr>
          <a:xfrm>
            <a:off x="12818895" y="2522465"/>
            <a:ext cx="3508091" cy="1959286"/>
          </a:xfrm>
          <a:prstGeom prst="rect">
            <a:avLst/>
          </a:prstGeom>
        </p:spPr>
        <p:txBody>
          <a:bodyPr lIns="0" tIns="0" rIns="0" bIns="0" rtlCol="0" anchor="t">
            <a:spAutoFit/>
          </a:bodyPr>
          <a:lstStyle/>
          <a:p>
            <a:pPr algn="l">
              <a:lnSpc>
                <a:spcPts val="3809"/>
              </a:lnSpc>
            </a:pPr>
            <a:r>
              <a:rPr lang="en-US" sz="3968" b="1" spc="158">
                <a:solidFill>
                  <a:srgbClr val="000000"/>
                </a:solidFill>
                <a:latin typeface="Sauna Pro 3 Bold"/>
                <a:ea typeface="Sauna Pro 3 Bold"/>
                <a:cs typeface="Sauna Pro 3 Bold"/>
                <a:sym typeface="Sauna Pro 3 Bold"/>
              </a:rPr>
              <a:t>Power isn’t bad in itself - it depends on how you use it.</a:t>
            </a:r>
          </a:p>
        </p:txBody>
      </p:sp>
      <p:sp>
        <p:nvSpPr>
          <p:cNvPr id="7" name="Freeform 7"/>
          <p:cNvSpPr/>
          <p:nvPr/>
        </p:nvSpPr>
        <p:spPr>
          <a:xfrm>
            <a:off x="5445500" y="4857656"/>
            <a:ext cx="6531542" cy="5429344"/>
          </a:xfrm>
          <a:custGeom>
            <a:avLst/>
            <a:gdLst/>
            <a:ahLst/>
            <a:cxnLst/>
            <a:rect l="l" t="t" r="r" b="b"/>
            <a:pathLst>
              <a:path w="6531542" h="5429344">
                <a:moveTo>
                  <a:pt x="0" y="0"/>
                </a:moveTo>
                <a:lnTo>
                  <a:pt x="6531542" y="0"/>
                </a:lnTo>
                <a:lnTo>
                  <a:pt x="6531542" y="5429344"/>
                </a:lnTo>
                <a:lnTo>
                  <a:pt x="0" y="5429344"/>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8" name="TextBox 8"/>
          <p:cNvSpPr txBox="1"/>
          <p:nvPr/>
        </p:nvSpPr>
        <p:spPr>
          <a:xfrm>
            <a:off x="7000403" y="5903253"/>
            <a:ext cx="4287193" cy="2709332"/>
          </a:xfrm>
          <a:prstGeom prst="rect">
            <a:avLst/>
          </a:prstGeom>
        </p:spPr>
        <p:txBody>
          <a:bodyPr lIns="0" tIns="0" rIns="0" bIns="0" rtlCol="0" anchor="t">
            <a:spAutoFit/>
          </a:bodyPr>
          <a:lstStyle/>
          <a:p>
            <a:pPr algn="l">
              <a:lnSpc>
                <a:spcPts val="4206"/>
              </a:lnSpc>
            </a:pPr>
            <a:r>
              <a:rPr lang="en-US" sz="3968" b="1" spc="158">
                <a:solidFill>
                  <a:srgbClr val="000000"/>
                </a:solidFill>
                <a:latin typeface="Sauna Pro 3 Bold"/>
                <a:ea typeface="Sauna Pro 3 Bold"/>
                <a:cs typeface="Sauna Pro 3 Bold"/>
                <a:sym typeface="Sauna Pro 3 Bold"/>
              </a:rPr>
              <a:t>There is:</a:t>
            </a:r>
          </a:p>
          <a:p>
            <a:pPr marL="856807" lvl="1" indent="-428403" algn="l">
              <a:lnSpc>
                <a:spcPts val="4206"/>
              </a:lnSpc>
              <a:buFont typeface="Arial"/>
              <a:buChar char="•"/>
            </a:pPr>
            <a:r>
              <a:rPr lang="en-US" sz="3968" b="1" spc="158">
                <a:solidFill>
                  <a:srgbClr val="000000"/>
                </a:solidFill>
                <a:latin typeface="Sauna Pro 3 Bold"/>
                <a:ea typeface="Sauna Pro 3 Bold"/>
                <a:cs typeface="Sauna Pro 3 Bold"/>
                <a:sym typeface="Sauna Pro 3 Bold"/>
              </a:rPr>
              <a:t>The power to help</a:t>
            </a:r>
          </a:p>
          <a:p>
            <a:pPr marL="856807" lvl="1" indent="-428403" algn="l">
              <a:lnSpc>
                <a:spcPts val="4206"/>
              </a:lnSpc>
              <a:buFont typeface="Arial"/>
              <a:buChar char="•"/>
            </a:pPr>
            <a:r>
              <a:rPr lang="en-US" sz="3968" b="1" spc="158">
                <a:solidFill>
                  <a:srgbClr val="000000"/>
                </a:solidFill>
                <a:latin typeface="Sauna Pro 3 Bold"/>
                <a:ea typeface="Sauna Pro 3 Bold"/>
                <a:cs typeface="Sauna Pro 3 Bold"/>
                <a:sym typeface="Sauna Pro 3 Bold"/>
              </a:rPr>
              <a:t>The power to hurt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A1E4"/>
        </a:solidFill>
        <a:effectLst/>
      </p:bgPr>
    </p:bg>
    <p:spTree>
      <p:nvGrpSpPr>
        <p:cNvPr id="1" name=""/>
        <p:cNvGrpSpPr/>
        <p:nvPr/>
      </p:nvGrpSpPr>
      <p:grpSpPr>
        <a:xfrm>
          <a:off x="0" y="0"/>
          <a:ext cx="0" cy="0"/>
          <a:chOff x="0" y="0"/>
          <a:chExt cx="0" cy="0"/>
        </a:xfrm>
      </p:grpSpPr>
      <p:sp>
        <p:nvSpPr>
          <p:cNvPr id="2" name="Freeform 2"/>
          <p:cNvSpPr/>
          <p:nvPr/>
        </p:nvSpPr>
        <p:spPr>
          <a:xfrm>
            <a:off x="4929018" y="4994641"/>
            <a:ext cx="7891160" cy="4823471"/>
          </a:xfrm>
          <a:custGeom>
            <a:avLst/>
            <a:gdLst/>
            <a:ahLst/>
            <a:cxnLst/>
            <a:rect l="l" t="t" r="r" b="b"/>
            <a:pathLst>
              <a:path w="7891160" h="4823471">
                <a:moveTo>
                  <a:pt x="0" y="0"/>
                </a:moveTo>
                <a:lnTo>
                  <a:pt x="7891160" y="0"/>
                </a:lnTo>
                <a:lnTo>
                  <a:pt x="7891160" y="4823472"/>
                </a:lnTo>
                <a:lnTo>
                  <a:pt x="0" y="4823472"/>
                </a:lnTo>
                <a:lnTo>
                  <a:pt x="0" y="0"/>
                </a:lnTo>
                <a:close/>
              </a:path>
            </a:pathLst>
          </a:custGeom>
          <a:blipFill>
            <a:blip r:embed="rId2"/>
            <a:stretch>
              <a:fillRect/>
            </a:stretch>
          </a:blipFill>
        </p:spPr>
      </p:sp>
      <p:sp>
        <p:nvSpPr>
          <p:cNvPr id="3" name="Freeform 3"/>
          <p:cNvSpPr/>
          <p:nvPr/>
        </p:nvSpPr>
        <p:spPr>
          <a:xfrm>
            <a:off x="1028700" y="4289847"/>
            <a:ext cx="2345131" cy="1653317"/>
          </a:xfrm>
          <a:custGeom>
            <a:avLst/>
            <a:gdLst/>
            <a:ahLst/>
            <a:cxnLst/>
            <a:rect l="l" t="t" r="r" b="b"/>
            <a:pathLst>
              <a:path w="2345131" h="1653317">
                <a:moveTo>
                  <a:pt x="0" y="0"/>
                </a:moveTo>
                <a:lnTo>
                  <a:pt x="2345131" y="0"/>
                </a:lnTo>
                <a:lnTo>
                  <a:pt x="2345131" y="1653317"/>
                </a:lnTo>
                <a:lnTo>
                  <a:pt x="0" y="1653317"/>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14248584" y="4320993"/>
            <a:ext cx="3010716" cy="1347296"/>
          </a:xfrm>
          <a:custGeom>
            <a:avLst/>
            <a:gdLst/>
            <a:ahLst/>
            <a:cxnLst/>
            <a:rect l="l" t="t" r="r" b="b"/>
            <a:pathLst>
              <a:path w="3010716" h="1347296">
                <a:moveTo>
                  <a:pt x="0" y="0"/>
                </a:moveTo>
                <a:lnTo>
                  <a:pt x="3010716" y="0"/>
                </a:lnTo>
                <a:lnTo>
                  <a:pt x="3010716" y="1347296"/>
                </a:lnTo>
                <a:lnTo>
                  <a:pt x="0" y="1347296"/>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5" name="Freeform 5"/>
          <p:cNvSpPr/>
          <p:nvPr/>
        </p:nvSpPr>
        <p:spPr>
          <a:xfrm>
            <a:off x="5283744" y="261174"/>
            <a:ext cx="7811722" cy="4882326"/>
          </a:xfrm>
          <a:custGeom>
            <a:avLst/>
            <a:gdLst/>
            <a:ahLst/>
            <a:cxnLst/>
            <a:rect l="l" t="t" r="r" b="b"/>
            <a:pathLst>
              <a:path w="7811722" h="4882326">
                <a:moveTo>
                  <a:pt x="0" y="0"/>
                </a:moveTo>
                <a:lnTo>
                  <a:pt x="7811722" y="0"/>
                </a:lnTo>
                <a:lnTo>
                  <a:pt x="7811722" y="4882326"/>
                </a:lnTo>
                <a:lnTo>
                  <a:pt x="0" y="4882326"/>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6" name="Freeform 6"/>
          <p:cNvSpPr/>
          <p:nvPr/>
        </p:nvSpPr>
        <p:spPr>
          <a:xfrm>
            <a:off x="16477384" y="8387084"/>
            <a:ext cx="1563832" cy="1742432"/>
          </a:xfrm>
          <a:custGeom>
            <a:avLst/>
            <a:gdLst/>
            <a:ahLst/>
            <a:cxnLst/>
            <a:rect l="l" t="t" r="r" b="b"/>
            <a:pathLst>
              <a:path w="1563832" h="1742432">
                <a:moveTo>
                  <a:pt x="0" y="0"/>
                </a:moveTo>
                <a:lnTo>
                  <a:pt x="1563832" y="0"/>
                </a:lnTo>
                <a:lnTo>
                  <a:pt x="1563832" y="1742432"/>
                </a:lnTo>
                <a:lnTo>
                  <a:pt x="0" y="1742432"/>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7" name="Freeform 7"/>
          <p:cNvSpPr/>
          <p:nvPr/>
        </p:nvSpPr>
        <p:spPr>
          <a:xfrm>
            <a:off x="216502" y="159007"/>
            <a:ext cx="2035614" cy="1175567"/>
          </a:xfrm>
          <a:custGeom>
            <a:avLst/>
            <a:gdLst/>
            <a:ahLst/>
            <a:cxnLst/>
            <a:rect l="l" t="t" r="r" b="b"/>
            <a:pathLst>
              <a:path w="2035614" h="1175567">
                <a:moveTo>
                  <a:pt x="0" y="0"/>
                </a:moveTo>
                <a:lnTo>
                  <a:pt x="2035614" y="0"/>
                </a:lnTo>
                <a:lnTo>
                  <a:pt x="2035614" y="1175567"/>
                </a:lnTo>
                <a:lnTo>
                  <a:pt x="0" y="1175567"/>
                </a:lnTo>
                <a:lnTo>
                  <a:pt x="0" y="0"/>
                </a:lnTo>
                <a:close/>
              </a:path>
            </a:pathLst>
          </a:custGeom>
          <a:blipFill>
            <a:blip r:embed="rId11">
              <a:extLst>
                <a:ext uri="{96DAC541-7B7A-43D3-8B79-37D633B846F1}">
                  <asvg:svgBlip xmlns:asvg="http://schemas.microsoft.com/office/drawing/2016/SVG/main" xmlns="" r:embed="rId12"/>
                </a:ext>
              </a:extLst>
            </a:blip>
            <a:stretch>
              <a:fillRect/>
            </a:stretch>
          </a:blipFill>
        </p:spPr>
      </p:sp>
      <p:sp>
        <p:nvSpPr>
          <p:cNvPr id="8" name="Freeform 8"/>
          <p:cNvSpPr/>
          <p:nvPr/>
        </p:nvSpPr>
        <p:spPr>
          <a:xfrm>
            <a:off x="2413655" y="159007"/>
            <a:ext cx="1095497" cy="1095497"/>
          </a:xfrm>
          <a:custGeom>
            <a:avLst/>
            <a:gdLst/>
            <a:ahLst/>
            <a:cxnLst/>
            <a:rect l="l" t="t" r="r" b="b"/>
            <a:pathLst>
              <a:path w="1095497" h="1095497">
                <a:moveTo>
                  <a:pt x="0" y="0"/>
                </a:moveTo>
                <a:lnTo>
                  <a:pt x="1095498" y="0"/>
                </a:lnTo>
                <a:lnTo>
                  <a:pt x="1095498" y="1095497"/>
                </a:lnTo>
                <a:lnTo>
                  <a:pt x="0" y="1095497"/>
                </a:lnTo>
                <a:lnTo>
                  <a:pt x="0" y="0"/>
                </a:lnTo>
                <a:close/>
              </a:path>
            </a:pathLst>
          </a:custGeom>
          <a:blipFill>
            <a:blip r:embed="rId13">
              <a:extLst>
                <a:ext uri="{96DAC541-7B7A-43D3-8B79-37D633B846F1}">
                  <asvg:svgBlip xmlns:asvg="http://schemas.microsoft.com/office/drawing/2016/SVG/main" xmlns="" r:embed="rId14"/>
                </a:ext>
              </a:extLst>
            </a:blip>
            <a:stretch>
              <a:fillRect/>
            </a:stretch>
          </a:blipFill>
        </p:spPr>
      </p:sp>
      <p:sp>
        <p:nvSpPr>
          <p:cNvPr id="9" name="TextBox 9"/>
          <p:cNvSpPr txBox="1"/>
          <p:nvPr/>
        </p:nvSpPr>
        <p:spPr>
          <a:xfrm>
            <a:off x="6391437" y="1807063"/>
            <a:ext cx="5907277" cy="2211606"/>
          </a:xfrm>
          <a:prstGeom prst="rect">
            <a:avLst/>
          </a:prstGeom>
        </p:spPr>
        <p:txBody>
          <a:bodyPr lIns="0" tIns="0" rIns="0" bIns="0" rtlCol="0" anchor="t">
            <a:spAutoFit/>
          </a:bodyPr>
          <a:lstStyle/>
          <a:p>
            <a:pPr algn="ctr">
              <a:lnSpc>
                <a:spcPts val="4409"/>
              </a:lnSpc>
            </a:pPr>
            <a:r>
              <a:rPr lang="en-US" sz="4199" b="1" spc="167">
                <a:solidFill>
                  <a:srgbClr val="000000"/>
                </a:solidFill>
                <a:latin typeface="Sauna Pro 5 Bold"/>
                <a:ea typeface="Sauna Pro 5 Bold"/>
                <a:cs typeface="Sauna Pro 5 Bold"/>
                <a:sym typeface="Sauna Pro 5 Bold"/>
              </a:rPr>
              <a:t>What makes your day in school feel good or bad?</a:t>
            </a:r>
          </a:p>
          <a:p>
            <a:pPr algn="ctr">
              <a:lnSpc>
                <a:spcPts val="4409"/>
              </a:lnSpc>
            </a:pPr>
            <a:endParaRPr lang="en-US" sz="4199" b="1" spc="167">
              <a:solidFill>
                <a:srgbClr val="000000"/>
              </a:solidFill>
              <a:latin typeface="Sauna Pro 5 Bold"/>
              <a:ea typeface="Sauna Pro 5 Bold"/>
              <a:cs typeface="Sauna Pro 5 Bold"/>
              <a:sym typeface="Sauna Pro 5 Bold"/>
            </a:endParaRPr>
          </a:p>
          <a:p>
            <a:pPr algn="ctr">
              <a:lnSpc>
                <a:spcPts val="4199"/>
              </a:lnSpc>
            </a:pPr>
            <a:r>
              <a:rPr lang="en-US" sz="3999" b="1" spc="159">
                <a:solidFill>
                  <a:srgbClr val="00A1DE"/>
                </a:solidFill>
                <a:latin typeface="Sauna Pro 5 Bold"/>
                <a:ea typeface="Sauna Pro 5 Bold"/>
                <a:cs typeface="Sauna Pro 5 Bold"/>
                <a:sym typeface="Sauna Pro 5 Bold"/>
              </a:rPr>
              <a:t>What are your rights?</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215885" y="457844"/>
            <a:ext cx="10587015" cy="8800456"/>
          </a:xfrm>
          <a:custGeom>
            <a:avLst/>
            <a:gdLst/>
            <a:ahLst/>
            <a:cxnLst/>
            <a:rect l="l" t="t" r="r" b="b"/>
            <a:pathLst>
              <a:path w="10587015" h="8800456">
                <a:moveTo>
                  <a:pt x="0" y="0"/>
                </a:moveTo>
                <a:lnTo>
                  <a:pt x="10587015" y="0"/>
                </a:lnTo>
                <a:lnTo>
                  <a:pt x="10587015" y="8800456"/>
                </a:lnTo>
                <a:lnTo>
                  <a:pt x="0" y="880045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2594989" y="7249923"/>
            <a:ext cx="5412497" cy="2821264"/>
          </a:xfrm>
          <a:custGeom>
            <a:avLst/>
            <a:gdLst/>
            <a:ahLst/>
            <a:cxnLst/>
            <a:rect l="l" t="t" r="r" b="b"/>
            <a:pathLst>
              <a:path w="5412497" h="2821264">
                <a:moveTo>
                  <a:pt x="0" y="0"/>
                </a:moveTo>
                <a:lnTo>
                  <a:pt x="5412498" y="0"/>
                </a:lnTo>
                <a:lnTo>
                  <a:pt x="5412498" y="2821264"/>
                </a:lnTo>
                <a:lnTo>
                  <a:pt x="0" y="2821264"/>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TextBox 4"/>
          <p:cNvSpPr txBox="1"/>
          <p:nvPr/>
        </p:nvSpPr>
        <p:spPr>
          <a:xfrm>
            <a:off x="2412637" y="2208998"/>
            <a:ext cx="7531853" cy="4129624"/>
          </a:xfrm>
          <a:prstGeom prst="rect">
            <a:avLst/>
          </a:prstGeom>
        </p:spPr>
        <p:txBody>
          <a:bodyPr lIns="0" tIns="0" rIns="0" bIns="0" rtlCol="0" anchor="t">
            <a:spAutoFit/>
          </a:bodyPr>
          <a:lstStyle/>
          <a:p>
            <a:pPr algn="l">
              <a:lnSpc>
                <a:spcPts val="6505"/>
              </a:lnSpc>
            </a:pPr>
            <a:r>
              <a:rPr lang="en-US" sz="5706" b="1" spc="228">
                <a:solidFill>
                  <a:srgbClr val="000000"/>
                </a:solidFill>
                <a:latin typeface="Sauna Pro 3 Bold"/>
                <a:ea typeface="Sauna Pro 3 Bold"/>
                <a:cs typeface="Sauna Pro 3 Bold"/>
                <a:sym typeface="Sauna Pro 3 Bold"/>
              </a:rPr>
              <a:t>We ALL have the power to help others...</a:t>
            </a:r>
          </a:p>
          <a:p>
            <a:pPr algn="l">
              <a:lnSpc>
                <a:spcPts val="6505"/>
              </a:lnSpc>
            </a:pPr>
            <a:endParaRPr lang="en-US" sz="5706" b="1" spc="228">
              <a:solidFill>
                <a:srgbClr val="000000"/>
              </a:solidFill>
              <a:latin typeface="Sauna Pro 3 Bold"/>
              <a:ea typeface="Sauna Pro 3 Bold"/>
              <a:cs typeface="Sauna Pro 3 Bold"/>
              <a:sym typeface="Sauna Pro 3 Bold"/>
            </a:endParaRPr>
          </a:p>
          <a:p>
            <a:pPr algn="l">
              <a:lnSpc>
                <a:spcPts val="6505"/>
              </a:lnSpc>
            </a:pPr>
            <a:r>
              <a:rPr lang="en-US" sz="5706" b="1" spc="228">
                <a:solidFill>
                  <a:srgbClr val="000000"/>
                </a:solidFill>
                <a:latin typeface="Sauna Pro 3 Bold"/>
                <a:ea typeface="Sauna Pro 3 Bold"/>
                <a:cs typeface="Sauna Pro 3 Bold"/>
                <a:sym typeface="Sauna Pro 3 Bold"/>
              </a:rPr>
              <a:t>BUT do we always step in and do this?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215885" y="457844"/>
            <a:ext cx="10587015" cy="8800456"/>
          </a:xfrm>
          <a:custGeom>
            <a:avLst/>
            <a:gdLst/>
            <a:ahLst/>
            <a:cxnLst/>
            <a:rect l="l" t="t" r="r" b="b"/>
            <a:pathLst>
              <a:path w="10587015" h="8800456">
                <a:moveTo>
                  <a:pt x="0" y="0"/>
                </a:moveTo>
                <a:lnTo>
                  <a:pt x="10587015" y="0"/>
                </a:lnTo>
                <a:lnTo>
                  <a:pt x="10587015" y="8800456"/>
                </a:lnTo>
                <a:lnTo>
                  <a:pt x="0" y="880045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3746858" y="5410161"/>
            <a:ext cx="3865468" cy="2014875"/>
          </a:xfrm>
          <a:custGeom>
            <a:avLst/>
            <a:gdLst/>
            <a:ahLst/>
            <a:cxnLst/>
            <a:rect l="l" t="t" r="r" b="b"/>
            <a:pathLst>
              <a:path w="3865468" h="2014875">
                <a:moveTo>
                  <a:pt x="0" y="0"/>
                </a:moveTo>
                <a:lnTo>
                  <a:pt x="3865468" y="0"/>
                </a:lnTo>
                <a:lnTo>
                  <a:pt x="3865468" y="2014875"/>
                </a:lnTo>
                <a:lnTo>
                  <a:pt x="0" y="2014875"/>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TextBox 4"/>
          <p:cNvSpPr txBox="1"/>
          <p:nvPr/>
        </p:nvSpPr>
        <p:spPr>
          <a:xfrm>
            <a:off x="2757277" y="2073737"/>
            <a:ext cx="6860781" cy="4693868"/>
          </a:xfrm>
          <a:prstGeom prst="rect">
            <a:avLst/>
          </a:prstGeom>
        </p:spPr>
        <p:txBody>
          <a:bodyPr lIns="0" tIns="0" rIns="0" bIns="0" rtlCol="0" anchor="t">
            <a:spAutoFit/>
          </a:bodyPr>
          <a:lstStyle/>
          <a:p>
            <a:pPr algn="l">
              <a:lnSpc>
                <a:spcPts val="5289"/>
              </a:lnSpc>
            </a:pPr>
            <a:r>
              <a:rPr lang="en-US" sz="4898" b="1" spc="195">
                <a:solidFill>
                  <a:srgbClr val="000000"/>
                </a:solidFill>
                <a:latin typeface="Sauna Pro 3 Bold"/>
                <a:ea typeface="Sauna Pro 3 Bold"/>
                <a:cs typeface="Sauna Pro 3 Bold"/>
                <a:sym typeface="Sauna Pro 3 Bold"/>
              </a:rPr>
              <a:t>Think about the power we ALL have?</a:t>
            </a:r>
          </a:p>
          <a:p>
            <a:pPr algn="l">
              <a:lnSpc>
                <a:spcPts val="5289"/>
              </a:lnSpc>
            </a:pPr>
            <a:endParaRPr lang="en-US" sz="4898" b="1" spc="195">
              <a:solidFill>
                <a:srgbClr val="000000"/>
              </a:solidFill>
              <a:latin typeface="Sauna Pro 3 Bold"/>
              <a:ea typeface="Sauna Pro 3 Bold"/>
              <a:cs typeface="Sauna Pro 3 Bold"/>
              <a:sym typeface="Sauna Pro 3 Bold"/>
            </a:endParaRPr>
          </a:p>
          <a:p>
            <a:pPr algn="l">
              <a:lnSpc>
                <a:spcPts val="5289"/>
              </a:lnSpc>
            </a:pPr>
            <a:r>
              <a:rPr lang="en-US" sz="4898" b="1" spc="195">
                <a:solidFill>
                  <a:srgbClr val="000000"/>
                </a:solidFill>
                <a:latin typeface="Sauna Pro 3 Bold"/>
                <a:ea typeface="Sauna Pro 3 Bold"/>
                <a:cs typeface="Sauna Pro 3 Bold"/>
                <a:sym typeface="Sauna Pro 3 Bold"/>
              </a:rPr>
              <a:t>If you saw someone being bullied - what power do you have to help?</a:t>
            </a:r>
          </a:p>
        </p:txBody>
      </p:sp>
      <p:sp>
        <p:nvSpPr>
          <p:cNvPr id="5" name="TextBox 5"/>
          <p:cNvSpPr txBox="1"/>
          <p:nvPr/>
        </p:nvSpPr>
        <p:spPr>
          <a:xfrm>
            <a:off x="10802900" y="4661733"/>
            <a:ext cx="7994045" cy="1411130"/>
          </a:xfrm>
          <a:prstGeom prst="rect">
            <a:avLst/>
          </a:prstGeom>
        </p:spPr>
        <p:txBody>
          <a:bodyPr lIns="0" tIns="0" rIns="0" bIns="0" rtlCol="0" anchor="t">
            <a:spAutoFit/>
          </a:bodyPr>
          <a:lstStyle/>
          <a:p>
            <a:pPr algn="ctr">
              <a:lnSpc>
                <a:spcPts val="5696"/>
              </a:lnSpc>
            </a:pPr>
            <a:r>
              <a:rPr lang="en-US" sz="4068" b="1" spc="162">
                <a:solidFill>
                  <a:srgbClr val="000000"/>
                </a:solidFill>
                <a:latin typeface="Sauna Pro 3 Bold"/>
                <a:ea typeface="Sauna Pro 3 Bold"/>
                <a:cs typeface="Sauna Pro 3 Bold"/>
                <a:sym typeface="Sauna Pro 3 Bold"/>
              </a:rPr>
              <a:t>Look at this next example... </a:t>
            </a:r>
          </a:p>
          <a:p>
            <a:pPr algn="ctr">
              <a:lnSpc>
                <a:spcPts val="5696"/>
              </a:lnSpc>
              <a:spcBef>
                <a:spcPct val="0"/>
              </a:spcBef>
            </a:pPr>
            <a:endParaRPr lang="en-US" sz="4068" b="1" spc="162">
              <a:solidFill>
                <a:srgbClr val="000000"/>
              </a:solidFill>
              <a:latin typeface="Sauna Pro 3 Bold"/>
              <a:ea typeface="Sauna Pro 3 Bold"/>
              <a:cs typeface="Sauna Pro 3 Bold"/>
              <a:sym typeface="Sauna Pro 3 Bold"/>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2481051" y="4769996"/>
            <a:ext cx="1497993" cy="2455726"/>
          </a:xfrm>
          <a:custGeom>
            <a:avLst/>
            <a:gdLst/>
            <a:ahLst/>
            <a:cxnLst/>
            <a:rect l="l" t="t" r="r" b="b"/>
            <a:pathLst>
              <a:path w="1497993" h="2455726">
                <a:moveTo>
                  <a:pt x="0" y="0"/>
                </a:moveTo>
                <a:lnTo>
                  <a:pt x="1497992" y="0"/>
                </a:lnTo>
                <a:lnTo>
                  <a:pt x="1497992" y="2455725"/>
                </a:lnTo>
                <a:lnTo>
                  <a:pt x="0" y="2455725"/>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2838428" y="3756180"/>
            <a:ext cx="1243976" cy="1676517"/>
          </a:xfrm>
          <a:custGeom>
            <a:avLst/>
            <a:gdLst/>
            <a:ahLst/>
            <a:cxnLst/>
            <a:rect l="l" t="t" r="r" b="b"/>
            <a:pathLst>
              <a:path w="1243976" h="1676517">
                <a:moveTo>
                  <a:pt x="0" y="0"/>
                </a:moveTo>
                <a:lnTo>
                  <a:pt x="1243976" y="0"/>
                </a:lnTo>
                <a:lnTo>
                  <a:pt x="1243976" y="1676518"/>
                </a:lnTo>
                <a:lnTo>
                  <a:pt x="0" y="1676518"/>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TextBox 4"/>
          <p:cNvSpPr txBox="1"/>
          <p:nvPr/>
        </p:nvSpPr>
        <p:spPr>
          <a:xfrm>
            <a:off x="2895381" y="7618022"/>
            <a:ext cx="12278466" cy="1437857"/>
          </a:xfrm>
          <a:prstGeom prst="rect">
            <a:avLst/>
          </a:prstGeom>
        </p:spPr>
        <p:txBody>
          <a:bodyPr lIns="0" tIns="0" rIns="0" bIns="0" rtlCol="0" anchor="t">
            <a:spAutoFit/>
          </a:bodyPr>
          <a:lstStyle/>
          <a:p>
            <a:pPr algn="ctr">
              <a:lnSpc>
                <a:spcPts val="11575"/>
              </a:lnSpc>
              <a:spcBef>
                <a:spcPct val="0"/>
              </a:spcBef>
            </a:pPr>
            <a:r>
              <a:rPr lang="en-US" sz="8268" b="1" spc="330">
                <a:solidFill>
                  <a:srgbClr val="000000"/>
                </a:solidFill>
                <a:latin typeface="Sauna Pro 3 Bold"/>
                <a:ea typeface="Sauna Pro 3 Bold"/>
                <a:cs typeface="Sauna Pro 3 Bold"/>
                <a:sym typeface="Sauna Pro 3 Bold"/>
              </a:rPr>
              <a:t>Who has the POWER here?</a:t>
            </a:r>
          </a:p>
        </p:txBody>
      </p:sp>
      <p:sp>
        <p:nvSpPr>
          <p:cNvPr id="5" name="Freeform 5"/>
          <p:cNvSpPr/>
          <p:nvPr/>
        </p:nvSpPr>
        <p:spPr>
          <a:xfrm>
            <a:off x="187625" y="418252"/>
            <a:ext cx="2114105" cy="1220895"/>
          </a:xfrm>
          <a:custGeom>
            <a:avLst/>
            <a:gdLst/>
            <a:ahLst/>
            <a:cxnLst/>
            <a:rect l="l" t="t" r="r" b="b"/>
            <a:pathLst>
              <a:path w="2114105" h="1220895">
                <a:moveTo>
                  <a:pt x="0" y="0"/>
                </a:moveTo>
                <a:lnTo>
                  <a:pt x="2114105" y="0"/>
                </a:lnTo>
                <a:lnTo>
                  <a:pt x="2114105" y="1220896"/>
                </a:lnTo>
                <a:lnTo>
                  <a:pt x="0" y="1220896"/>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6"/>
          <p:cNvSpPr/>
          <p:nvPr/>
        </p:nvSpPr>
        <p:spPr>
          <a:xfrm>
            <a:off x="2481051" y="378343"/>
            <a:ext cx="1251937" cy="1300714"/>
          </a:xfrm>
          <a:custGeom>
            <a:avLst/>
            <a:gdLst/>
            <a:ahLst/>
            <a:cxnLst/>
            <a:rect l="l" t="t" r="r" b="b"/>
            <a:pathLst>
              <a:path w="1251937" h="1300714">
                <a:moveTo>
                  <a:pt x="0" y="0"/>
                </a:moveTo>
                <a:lnTo>
                  <a:pt x="1251937" y="0"/>
                </a:lnTo>
                <a:lnTo>
                  <a:pt x="1251937" y="1300714"/>
                </a:lnTo>
                <a:lnTo>
                  <a:pt x="0" y="1300714"/>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7" name="Freeform 7"/>
          <p:cNvSpPr/>
          <p:nvPr/>
        </p:nvSpPr>
        <p:spPr>
          <a:xfrm>
            <a:off x="16662168" y="8526172"/>
            <a:ext cx="1415491" cy="1577149"/>
          </a:xfrm>
          <a:custGeom>
            <a:avLst/>
            <a:gdLst/>
            <a:ahLst/>
            <a:cxnLst/>
            <a:rect l="l" t="t" r="r" b="b"/>
            <a:pathLst>
              <a:path w="1415491" h="1577149">
                <a:moveTo>
                  <a:pt x="0" y="0"/>
                </a:moveTo>
                <a:lnTo>
                  <a:pt x="1415491" y="0"/>
                </a:lnTo>
                <a:lnTo>
                  <a:pt x="1415491" y="1577149"/>
                </a:lnTo>
                <a:lnTo>
                  <a:pt x="0" y="1577149"/>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8" name="Freeform 8"/>
          <p:cNvSpPr/>
          <p:nvPr/>
        </p:nvSpPr>
        <p:spPr>
          <a:xfrm>
            <a:off x="6438554" y="338434"/>
            <a:ext cx="4892502" cy="3748880"/>
          </a:xfrm>
          <a:custGeom>
            <a:avLst/>
            <a:gdLst/>
            <a:ahLst/>
            <a:cxnLst/>
            <a:rect l="l" t="t" r="r" b="b"/>
            <a:pathLst>
              <a:path w="4892502" h="3748880">
                <a:moveTo>
                  <a:pt x="0" y="0"/>
                </a:moveTo>
                <a:lnTo>
                  <a:pt x="4892502" y="0"/>
                </a:lnTo>
                <a:lnTo>
                  <a:pt x="4892502" y="3748880"/>
                </a:lnTo>
                <a:lnTo>
                  <a:pt x="0" y="3748880"/>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9" name="TextBox 9"/>
          <p:cNvSpPr txBox="1"/>
          <p:nvPr/>
        </p:nvSpPr>
        <p:spPr>
          <a:xfrm>
            <a:off x="1462083" y="4021568"/>
            <a:ext cx="4976471" cy="1411130"/>
          </a:xfrm>
          <a:prstGeom prst="rect">
            <a:avLst/>
          </a:prstGeom>
        </p:spPr>
        <p:txBody>
          <a:bodyPr lIns="0" tIns="0" rIns="0" bIns="0" rtlCol="0" anchor="t">
            <a:spAutoFit/>
          </a:bodyPr>
          <a:lstStyle/>
          <a:p>
            <a:pPr algn="l">
              <a:lnSpc>
                <a:spcPts val="5696"/>
              </a:lnSpc>
            </a:pPr>
            <a:r>
              <a:rPr lang="en-US" sz="4068" b="1" spc="162">
                <a:solidFill>
                  <a:srgbClr val="FFFFFF"/>
                </a:solidFill>
                <a:latin typeface="Sauna Pro 3 Bold"/>
                <a:ea typeface="Sauna Pro 3 Bold"/>
                <a:cs typeface="Sauna Pro 3 Bold"/>
                <a:sym typeface="Sauna Pro 3 Bold"/>
              </a:rPr>
              <a:t>Mark was in class</a:t>
            </a:r>
          </a:p>
          <a:p>
            <a:pPr algn="l">
              <a:lnSpc>
                <a:spcPts val="5696"/>
              </a:lnSpc>
              <a:spcBef>
                <a:spcPct val="0"/>
              </a:spcBef>
            </a:pPr>
            <a:endParaRPr lang="en-US" sz="4068" b="1" spc="162">
              <a:solidFill>
                <a:srgbClr val="FFFFFF"/>
              </a:solidFill>
              <a:latin typeface="Sauna Pro 3 Bold"/>
              <a:ea typeface="Sauna Pro 3 Bold"/>
              <a:cs typeface="Sauna Pro 3 Bold"/>
              <a:sym typeface="Sauna Pro 3 Bold"/>
            </a:endParaRPr>
          </a:p>
        </p:txBody>
      </p:sp>
      <p:sp>
        <p:nvSpPr>
          <p:cNvPr id="10" name="TextBox 10"/>
          <p:cNvSpPr txBox="1"/>
          <p:nvPr/>
        </p:nvSpPr>
        <p:spPr>
          <a:xfrm>
            <a:off x="10280928" y="4874144"/>
            <a:ext cx="6978372" cy="2276003"/>
          </a:xfrm>
          <a:prstGeom prst="rect">
            <a:avLst/>
          </a:prstGeom>
        </p:spPr>
        <p:txBody>
          <a:bodyPr lIns="0" tIns="0" rIns="0" bIns="0" rtlCol="0" anchor="t">
            <a:spAutoFit/>
          </a:bodyPr>
          <a:lstStyle/>
          <a:p>
            <a:pPr algn="l">
              <a:lnSpc>
                <a:spcPts val="4434"/>
              </a:lnSpc>
            </a:pPr>
            <a:endParaRPr/>
          </a:p>
          <a:p>
            <a:pPr algn="l">
              <a:lnSpc>
                <a:spcPts val="4434"/>
              </a:lnSpc>
            </a:pPr>
            <a:r>
              <a:rPr lang="en-US" sz="4068" b="1" spc="162">
                <a:solidFill>
                  <a:srgbClr val="FFFFFF"/>
                </a:solidFill>
                <a:latin typeface="Sauna Pro 3 Bold"/>
                <a:ea typeface="Sauna Pro 3 Bold"/>
                <a:cs typeface="Sauna Pro 3 Bold"/>
                <a:sym typeface="Sauna Pro 3 Bold"/>
              </a:rPr>
              <a:t>Tia kept teasing him and told other people not to sit with him.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TextBox 2"/>
          <p:cNvSpPr txBox="1"/>
          <p:nvPr/>
        </p:nvSpPr>
        <p:spPr>
          <a:xfrm>
            <a:off x="407500" y="6282370"/>
            <a:ext cx="17725831" cy="1560087"/>
          </a:xfrm>
          <a:prstGeom prst="rect">
            <a:avLst/>
          </a:prstGeom>
        </p:spPr>
        <p:txBody>
          <a:bodyPr lIns="0" tIns="0" rIns="0" bIns="0" rtlCol="0" anchor="t">
            <a:spAutoFit/>
          </a:bodyPr>
          <a:lstStyle/>
          <a:p>
            <a:pPr algn="ctr">
              <a:lnSpc>
                <a:spcPts val="5888"/>
              </a:lnSpc>
            </a:pPr>
            <a:r>
              <a:rPr lang="en-US" sz="6768" spc="270">
                <a:solidFill>
                  <a:srgbClr val="FFFFFF"/>
                </a:solidFill>
                <a:latin typeface="Sauna Pro 1"/>
                <a:ea typeface="Sauna Pro 1"/>
                <a:cs typeface="Sauna Pro 1"/>
                <a:sym typeface="Sauna Pro 1"/>
              </a:rPr>
              <a:t>Tia has the POWER here! </a:t>
            </a:r>
          </a:p>
          <a:p>
            <a:pPr algn="ctr">
              <a:lnSpc>
                <a:spcPts val="5888"/>
              </a:lnSpc>
            </a:pPr>
            <a:r>
              <a:rPr lang="en-US" sz="6768" spc="270">
                <a:solidFill>
                  <a:srgbClr val="000000"/>
                </a:solidFill>
                <a:latin typeface="Sauna Pro 1"/>
                <a:ea typeface="Sauna Pro 1"/>
                <a:cs typeface="Sauna Pro 1"/>
                <a:sym typeface="Sauna Pro 1"/>
              </a:rPr>
              <a:t>She is using it to control others.</a:t>
            </a:r>
          </a:p>
        </p:txBody>
      </p:sp>
      <p:sp>
        <p:nvSpPr>
          <p:cNvPr id="3" name="Freeform 3"/>
          <p:cNvSpPr/>
          <p:nvPr/>
        </p:nvSpPr>
        <p:spPr>
          <a:xfrm>
            <a:off x="6454355" y="2187260"/>
            <a:ext cx="4892502" cy="3748880"/>
          </a:xfrm>
          <a:custGeom>
            <a:avLst/>
            <a:gdLst/>
            <a:ahLst/>
            <a:cxnLst/>
            <a:rect l="l" t="t" r="r" b="b"/>
            <a:pathLst>
              <a:path w="4892502" h="3748880">
                <a:moveTo>
                  <a:pt x="0" y="0"/>
                </a:moveTo>
                <a:lnTo>
                  <a:pt x="4892502" y="0"/>
                </a:lnTo>
                <a:lnTo>
                  <a:pt x="4892502" y="3748879"/>
                </a:lnTo>
                <a:lnTo>
                  <a:pt x="0" y="3748879"/>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422210" y="1028700"/>
            <a:ext cx="3734393" cy="3090210"/>
          </a:xfrm>
          <a:custGeom>
            <a:avLst/>
            <a:gdLst/>
            <a:ahLst/>
            <a:cxnLst/>
            <a:rect l="l" t="t" r="r" b="b"/>
            <a:pathLst>
              <a:path w="3734393" h="3090210">
                <a:moveTo>
                  <a:pt x="0" y="0"/>
                </a:moveTo>
                <a:lnTo>
                  <a:pt x="3734393" y="0"/>
                </a:lnTo>
                <a:lnTo>
                  <a:pt x="3734393" y="3090210"/>
                </a:lnTo>
                <a:lnTo>
                  <a:pt x="0" y="3090210"/>
                </a:lnTo>
                <a:lnTo>
                  <a:pt x="0" y="0"/>
                </a:lnTo>
                <a:close/>
              </a:path>
            </a:pathLst>
          </a:custGeom>
          <a:blipFill>
            <a:blip r:embed="rId2"/>
            <a:stretch>
              <a:fillRect/>
            </a:stretch>
          </a:blipFill>
        </p:spPr>
      </p:sp>
      <p:sp>
        <p:nvSpPr>
          <p:cNvPr id="3" name="Freeform 3"/>
          <p:cNvSpPr/>
          <p:nvPr/>
        </p:nvSpPr>
        <p:spPr>
          <a:xfrm>
            <a:off x="14245366" y="1945826"/>
            <a:ext cx="2006233" cy="2006233"/>
          </a:xfrm>
          <a:custGeom>
            <a:avLst/>
            <a:gdLst/>
            <a:ahLst/>
            <a:cxnLst/>
            <a:rect l="l" t="t" r="r" b="b"/>
            <a:pathLst>
              <a:path w="2006233" h="2006233">
                <a:moveTo>
                  <a:pt x="0" y="0"/>
                </a:moveTo>
                <a:lnTo>
                  <a:pt x="2006233" y="0"/>
                </a:lnTo>
                <a:lnTo>
                  <a:pt x="2006233" y="2006233"/>
                </a:lnTo>
                <a:lnTo>
                  <a:pt x="0" y="2006233"/>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7513125" y="1504278"/>
            <a:ext cx="2455888" cy="2225649"/>
          </a:xfrm>
          <a:custGeom>
            <a:avLst/>
            <a:gdLst/>
            <a:ahLst/>
            <a:cxnLst/>
            <a:rect l="l" t="t" r="r" b="b"/>
            <a:pathLst>
              <a:path w="2455888" h="2225649">
                <a:moveTo>
                  <a:pt x="0" y="0"/>
                </a:moveTo>
                <a:lnTo>
                  <a:pt x="2455888" y="0"/>
                </a:lnTo>
                <a:lnTo>
                  <a:pt x="2455888" y="2225648"/>
                </a:lnTo>
                <a:lnTo>
                  <a:pt x="0" y="2225648"/>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5" name="TextBox 5"/>
          <p:cNvSpPr txBox="1"/>
          <p:nvPr/>
        </p:nvSpPr>
        <p:spPr>
          <a:xfrm>
            <a:off x="566207" y="4466605"/>
            <a:ext cx="4733197" cy="4746089"/>
          </a:xfrm>
          <a:prstGeom prst="rect">
            <a:avLst/>
          </a:prstGeom>
        </p:spPr>
        <p:txBody>
          <a:bodyPr lIns="0" tIns="0" rIns="0" bIns="0" rtlCol="0" anchor="t">
            <a:spAutoFit/>
          </a:bodyPr>
          <a:lstStyle/>
          <a:p>
            <a:pPr algn="l">
              <a:lnSpc>
                <a:spcPts val="4190"/>
              </a:lnSpc>
            </a:pPr>
            <a:r>
              <a:rPr lang="en-US" sz="4068" b="1" spc="162">
                <a:solidFill>
                  <a:srgbClr val="FFFFFF"/>
                </a:solidFill>
                <a:latin typeface="Sauna Pro 3 Bold"/>
                <a:ea typeface="Sauna Pro 3 Bold"/>
                <a:cs typeface="Sauna Pro 3 Bold"/>
                <a:sym typeface="Sauna Pro 3 Bold"/>
              </a:rPr>
              <a:t>The teacher hears these comments and says: </a:t>
            </a:r>
          </a:p>
          <a:p>
            <a:pPr algn="l">
              <a:lnSpc>
                <a:spcPts val="4190"/>
              </a:lnSpc>
            </a:pPr>
            <a:r>
              <a:rPr lang="en-US" sz="4068" b="1" spc="162">
                <a:solidFill>
                  <a:srgbClr val="000000"/>
                </a:solidFill>
                <a:latin typeface="Sauna Pro 3 Bold"/>
                <a:ea typeface="Sauna Pro 3 Bold"/>
                <a:cs typeface="Sauna Pro 3 Bold"/>
                <a:sym typeface="Sauna Pro 3 Bold"/>
              </a:rPr>
              <a:t>“Tia that was very unkind. In this class everyone is included”.  </a:t>
            </a:r>
          </a:p>
          <a:p>
            <a:pPr algn="l">
              <a:lnSpc>
                <a:spcPts val="4190"/>
              </a:lnSpc>
            </a:pPr>
            <a:r>
              <a:rPr lang="en-US" sz="4068" b="1" spc="162">
                <a:solidFill>
                  <a:srgbClr val="FFFFFF"/>
                </a:solidFill>
                <a:latin typeface="Sauna Pro 3 Bold"/>
                <a:ea typeface="Sauna Pro 3 Bold"/>
                <a:cs typeface="Sauna Pro 3 Bold"/>
                <a:sym typeface="Sauna Pro 3 Bold"/>
              </a:rPr>
              <a:t>Tia puts her head down.</a:t>
            </a:r>
          </a:p>
        </p:txBody>
      </p:sp>
      <p:sp>
        <p:nvSpPr>
          <p:cNvPr id="6" name="TextBox 6"/>
          <p:cNvSpPr txBox="1"/>
          <p:nvPr/>
        </p:nvSpPr>
        <p:spPr>
          <a:xfrm>
            <a:off x="295795" y="1247934"/>
            <a:ext cx="2637011" cy="446012"/>
          </a:xfrm>
          <a:prstGeom prst="rect">
            <a:avLst/>
          </a:prstGeom>
        </p:spPr>
        <p:txBody>
          <a:bodyPr lIns="0" tIns="0" rIns="0" bIns="0" rtlCol="0" anchor="t">
            <a:spAutoFit/>
          </a:bodyPr>
          <a:lstStyle/>
          <a:p>
            <a:pPr algn="ctr">
              <a:lnSpc>
                <a:spcPts val="3536"/>
              </a:lnSpc>
              <a:spcBef>
                <a:spcPct val="0"/>
              </a:spcBef>
            </a:pPr>
            <a:r>
              <a:rPr lang="en-US" sz="2525" b="1" spc="101">
                <a:solidFill>
                  <a:srgbClr val="FFFFFF"/>
                </a:solidFill>
                <a:latin typeface="Sauna Pro 3 Bold"/>
                <a:ea typeface="Sauna Pro 3 Bold"/>
                <a:cs typeface="Sauna Pro 3 Bold"/>
                <a:sym typeface="Sauna Pro 3 Bold"/>
              </a:rPr>
              <a:t>Be KIND!</a:t>
            </a:r>
          </a:p>
        </p:txBody>
      </p:sp>
      <p:sp>
        <p:nvSpPr>
          <p:cNvPr id="7" name="TextBox 7"/>
          <p:cNvSpPr txBox="1"/>
          <p:nvPr/>
        </p:nvSpPr>
        <p:spPr>
          <a:xfrm>
            <a:off x="7182697" y="4591990"/>
            <a:ext cx="4586286" cy="3834272"/>
          </a:xfrm>
          <a:prstGeom prst="rect">
            <a:avLst/>
          </a:prstGeom>
        </p:spPr>
        <p:txBody>
          <a:bodyPr lIns="0" tIns="0" rIns="0" bIns="0" rtlCol="0" anchor="t">
            <a:spAutoFit/>
          </a:bodyPr>
          <a:lstStyle/>
          <a:p>
            <a:pPr algn="l">
              <a:lnSpc>
                <a:spcPts val="4312"/>
              </a:lnSpc>
            </a:pPr>
            <a:r>
              <a:rPr lang="en-US" sz="4068" b="1" spc="162">
                <a:solidFill>
                  <a:srgbClr val="FFFFFF"/>
                </a:solidFill>
                <a:latin typeface="Sauna Pro 3 Bold"/>
                <a:ea typeface="Sauna Pro 3 Bold"/>
                <a:cs typeface="Sauna Pro 3 Bold"/>
                <a:sym typeface="Sauna Pro 3 Bold"/>
              </a:rPr>
              <a:t>Mark’s friend messages him and says: </a:t>
            </a:r>
          </a:p>
          <a:p>
            <a:pPr algn="l">
              <a:lnSpc>
                <a:spcPts val="4312"/>
              </a:lnSpc>
            </a:pPr>
            <a:r>
              <a:rPr lang="en-US" sz="4068" b="1" spc="162">
                <a:solidFill>
                  <a:srgbClr val="000000"/>
                </a:solidFill>
                <a:latin typeface="Sauna Pro 3 Bold"/>
                <a:ea typeface="Sauna Pro 3 Bold"/>
                <a:cs typeface="Sauna Pro 3 Bold"/>
                <a:sym typeface="Sauna Pro 3 Bold"/>
              </a:rPr>
              <a:t>“Don’t listen to what Tia says. You are our friend and can sit with us.”</a:t>
            </a:r>
          </a:p>
        </p:txBody>
      </p:sp>
      <p:sp>
        <p:nvSpPr>
          <p:cNvPr id="8" name="TextBox 8"/>
          <p:cNvSpPr txBox="1"/>
          <p:nvPr/>
        </p:nvSpPr>
        <p:spPr>
          <a:xfrm>
            <a:off x="13351586" y="4438030"/>
            <a:ext cx="4283041" cy="4606725"/>
          </a:xfrm>
          <a:prstGeom prst="rect">
            <a:avLst/>
          </a:prstGeom>
        </p:spPr>
        <p:txBody>
          <a:bodyPr lIns="0" tIns="0" rIns="0" bIns="0" rtlCol="0" anchor="t">
            <a:spAutoFit/>
          </a:bodyPr>
          <a:lstStyle/>
          <a:p>
            <a:pPr algn="l">
              <a:lnSpc>
                <a:spcPts val="4502"/>
              </a:lnSpc>
            </a:pPr>
            <a:r>
              <a:rPr lang="en-US" sz="4168" b="1" spc="166">
                <a:solidFill>
                  <a:srgbClr val="FFFFFF"/>
                </a:solidFill>
                <a:latin typeface="Sauna Pro 3 Bold"/>
                <a:ea typeface="Sauna Pro 3 Bold"/>
                <a:cs typeface="Sauna Pro 3 Bold"/>
                <a:sym typeface="Sauna Pro 3 Bold"/>
              </a:rPr>
              <a:t>Mark stands up, walks over to Tia and says:</a:t>
            </a:r>
          </a:p>
          <a:p>
            <a:pPr algn="l">
              <a:lnSpc>
                <a:spcPts val="4502"/>
              </a:lnSpc>
            </a:pPr>
            <a:r>
              <a:rPr lang="en-US" sz="4168" b="1" spc="166">
                <a:solidFill>
                  <a:srgbClr val="000000"/>
                </a:solidFill>
                <a:latin typeface="Sauna Pro 3 Bold"/>
                <a:ea typeface="Sauna Pro 3 Bold"/>
                <a:cs typeface="Sauna Pro 3 Bold"/>
                <a:sym typeface="Sauna Pro 3 Bold"/>
              </a:rPr>
              <a:t>“Tia, I really don’t appreciate being treated like this. Please stop!”</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7034519" y="6025520"/>
            <a:ext cx="4218963" cy="3232780"/>
          </a:xfrm>
          <a:custGeom>
            <a:avLst/>
            <a:gdLst/>
            <a:ahLst/>
            <a:cxnLst/>
            <a:rect l="l" t="t" r="r" b="b"/>
            <a:pathLst>
              <a:path w="4218963" h="3232780">
                <a:moveTo>
                  <a:pt x="0" y="0"/>
                </a:moveTo>
                <a:lnTo>
                  <a:pt x="4218962" y="0"/>
                </a:lnTo>
                <a:lnTo>
                  <a:pt x="4218962" y="3232780"/>
                </a:lnTo>
                <a:lnTo>
                  <a:pt x="0" y="323278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446968" y="3600347"/>
            <a:ext cx="17725831" cy="1860101"/>
          </a:xfrm>
          <a:prstGeom prst="rect">
            <a:avLst/>
          </a:prstGeom>
        </p:spPr>
        <p:txBody>
          <a:bodyPr lIns="0" tIns="0" rIns="0" bIns="0" rtlCol="0" anchor="t">
            <a:spAutoFit/>
          </a:bodyPr>
          <a:lstStyle/>
          <a:p>
            <a:pPr algn="ctr">
              <a:lnSpc>
                <a:spcPts val="15074"/>
              </a:lnSpc>
              <a:spcBef>
                <a:spcPct val="0"/>
              </a:spcBef>
            </a:pPr>
            <a:r>
              <a:rPr lang="en-US" sz="10767" b="1" spc="430">
                <a:solidFill>
                  <a:srgbClr val="FFFFFF"/>
                </a:solidFill>
                <a:latin typeface="Sauna Pro 3 Bold"/>
                <a:ea typeface="Sauna Pro 3 Bold"/>
                <a:cs typeface="Sauna Pro 3 Bold"/>
                <a:sym typeface="Sauna Pro 3 Bold"/>
              </a:rPr>
              <a:t>Who has the power?</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TextBox 2"/>
          <p:cNvSpPr txBox="1"/>
          <p:nvPr/>
        </p:nvSpPr>
        <p:spPr>
          <a:xfrm>
            <a:off x="1028700" y="3953791"/>
            <a:ext cx="15493926" cy="5402840"/>
          </a:xfrm>
          <a:prstGeom prst="rect">
            <a:avLst/>
          </a:prstGeom>
        </p:spPr>
        <p:txBody>
          <a:bodyPr lIns="0" tIns="0" rIns="0" bIns="0" rtlCol="0" anchor="t">
            <a:spAutoFit/>
          </a:bodyPr>
          <a:lstStyle/>
          <a:p>
            <a:pPr algn="ctr">
              <a:lnSpc>
                <a:spcPts val="10595"/>
              </a:lnSpc>
            </a:pPr>
            <a:r>
              <a:rPr lang="en-US" sz="7568" b="1" spc="302">
                <a:solidFill>
                  <a:srgbClr val="FFFFFF"/>
                </a:solidFill>
                <a:latin typeface="Sauna Pro 3 Bold"/>
                <a:ea typeface="Sauna Pro 3 Bold"/>
                <a:cs typeface="Sauna Pro 3 Bold"/>
                <a:sym typeface="Sauna Pro 3 Bold"/>
              </a:rPr>
              <a:t>Everyone has used their power!</a:t>
            </a:r>
          </a:p>
          <a:p>
            <a:pPr algn="ctr">
              <a:lnSpc>
                <a:spcPts val="8915"/>
              </a:lnSpc>
            </a:pPr>
            <a:endParaRPr lang="en-US" sz="7568" b="1" spc="302">
              <a:solidFill>
                <a:srgbClr val="FFFFFF"/>
              </a:solidFill>
              <a:latin typeface="Sauna Pro 3 Bold"/>
              <a:ea typeface="Sauna Pro 3 Bold"/>
              <a:cs typeface="Sauna Pro 3 Bold"/>
              <a:sym typeface="Sauna Pro 3 Bold"/>
            </a:endParaRPr>
          </a:p>
          <a:p>
            <a:pPr algn="l">
              <a:lnSpc>
                <a:spcPts val="4563"/>
              </a:lnSpc>
            </a:pPr>
            <a:r>
              <a:rPr lang="en-US" sz="3968" spc="158">
                <a:solidFill>
                  <a:srgbClr val="FFFFFF"/>
                </a:solidFill>
                <a:latin typeface="Sauna Pro 1"/>
                <a:ea typeface="Sauna Pro 1"/>
                <a:cs typeface="Sauna Pro 1"/>
                <a:sym typeface="Sauna Pro 1"/>
              </a:rPr>
              <a:t>Teacher</a:t>
            </a:r>
            <a:r>
              <a:rPr lang="en-US" sz="3968" spc="158">
                <a:solidFill>
                  <a:srgbClr val="000000"/>
                </a:solidFill>
                <a:latin typeface="Sauna Pro 1"/>
                <a:ea typeface="Sauna Pro 1"/>
                <a:cs typeface="Sauna Pro 1"/>
                <a:sym typeface="Sauna Pro 1"/>
              </a:rPr>
              <a:t> - uses power and uses it to ensure fairness/</a:t>
            </a:r>
          </a:p>
          <a:p>
            <a:pPr algn="l">
              <a:lnSpc>
                <a:spcPts val="4563"/>
              </a:lnSpc>
            </a:pPr>
            <a:r>
              <a:rPr lang="en-US" sz="3968" spc="158">
                <a:solidFill>
                  <a:srgbClr val="FFFFFF"/>
                </a:solidFill>
                <a:latin typeface="Sauna Pro 1"/>
                <a:ea typeface="Sauna Pro 1"/>
                <a:cs typeface="Sauna Pro 1"/>
                <a:sym typeface="Sauna Pro 1"/>
              </a:rPr>
              <a:t>Mark’s friend </a:t>
            </a:r>
            <a:r>
              <a:rPr lang="en-US" sz="3968" spc="158">
                <a:solidFill>
                  <a:srgbClr val="000000"/>
                </a:solidFill>
                <a:latin typeface="Sauna Pro 1"/>
                <a:ea typeface="Sauna Pro 1"/>
                <a:cs typeface="Sauna Pro 1"/>
                <a:sym typeface="Sauna Pro 1"/>
              </a:rPr>
              <a:t>- has the power to make him feel supported and included</a:t>
            </a:r>
          </a:p>
          <a:p>
            <a:pPr algn="l">
              <a:lnSpc>
                <a:spcPts val="4563"/>
              </a:lnSpc>
            </a:pPr>
            <a:r>
              <a:rPr lang="en-US" sz="3968" spc="158">
                <a:solidFill>
                  <a:srgbClr val="FFFFFF"/>
                </a:solidFill>
                <a:latin typeface="Sauna Pro 1"/>
                <a:ea typeface="Sauna Pro 1"/>
                <a:cs typeface="Sauna Pro 1"/>
                <a:sym typeface="Sauna Pro 1"/>
              </a:rPr>
              <a:t>Mark</a:t>
            </a:r>
            <a:r>
              <a:rPr lang="en-US" sz="3968" spc="158">
                <a:solidFill>
                  <a:srgbClr val="000000"/>
                </a:solidFill>
                <a:latin typeface="Sauna Pro 1"/>
                <a:ea typeface="Sauna Pro 1"/>
                <a:cs typeface="Sauna Pro 1"/>
                <a:sym typeface="Sauna Pro 1"/>
              </a:rPr>
              <a:t> - has the power to use his voice, be assertive and stand up for himself</a:t>
            </a:r>
          </a:p>
        </p:txBody>
      </p:sp>
      <p:sp>
        <p:nvSpPr>
          <p:cNvPr id="3" name="Freeform 3"/>
          <p:cNvSpPr/>
          <p:nvPr/>
        </p:nvSpPr>
        <p:spPr>
          <a:xfrm>
            <a:off x="6465649" y="882936"/>
            <a:ext cx="4218963" cy="3232780"/>
          </a:xfrm>
          <a:custGeom>
            <a:avLst/>
            <a:gdLst/>
            <a:ahLst/>
            <a:cxnLst/>
            <a:rect l="l" t="t" r="r" b="b"/>
            <a:pathLst>
              <a:path w="4218963" h="3232780">
                <a:moveTo>
                  <a:pt x="0" y="0"/>
                </a:moveTo>
                <a:lnTo>
                  <a:pt x="4218963" y="0"/>
                </a:lnTo>
                <a:lnTo>
                  <a:pt x="4218963" y="3232780"/>
                </a:lnTo>
                <a:lnTo>
                  <a:pt x="0" y="323278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6844895" y="5238312"/>
            <a:ext cx="4218963" cy="3232780"/>
          </a:xfrm>
          <a:custGeom>
            <a:avLst/>
            <a:gdLst/>
            <a:ahLst/>
            <a:cxnLst/>
            <a:rect l="l" t="t" r="r" b="b"/>
            <a:pathLst>
              <a:path w="4218963" h="3232780">
                <a:moveTo>
                  <a:pt x="0" y="0"/>
                </a:moveTo>
                <a:lnTo>
                  <a:pt x="4218963" y="0"/>
                </a:lnTo>
                <a:lnTo>
                  <a:pt x="4218963" y="3232780"/>
                </a:lnTo>
                <a:lnTo>
                  <a:pt x="0" y="323278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rot="-1088750">
            <a:off x="511734" y="666549"/>
            <a:ext cx="2497306" cy="2256940"/>
          </a:xfrm>
          <a:custGeom>
            <a:avLst/>
            <a:gdLst/>
            <a:ahLst/>
            <a:cxnLst/>
            <a:rect l="l" t="t" r="r" b="b"/>
            <a:pathLst>
              <a:path w="2497306" h="2256940">
                <a:moveTo>
                  <a:pt x="0" y="0"/>
                </a:moveTo>
                <a:lnTo>
                  <a:pt x="2497305" y="0"/>
                </a:lnTo>
                <a:lnTo>
                  <a:pt x="2497305" y="2256940"/>
                </a:lnTo>
                <a:lnTo>
                  <a:pt x="0" y="225694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TextBox 4"/>
          <p:cNvSpPr txBox="1"/>
          <p:nvPr/>
        </p:nvSpPr>
        <p:spPr>
          <a:xfrm>
            <a:off x="749918" y="3570797"/>
            <a:ext cx="16977787" cy="1054996"/>
          </a:xfrm>
          <a:prstGeom prst="rect">
            <a:avLst/>
          </a:prstGeom>
        </p:spPr>
        <p:txBody>
          <a:bodyPr lIns="0" tIns="0" rIns="0" bIns="0" rtlCol="0" anchor="t">
            <a:spAutoFit/>
          </a:bodyPr>
          <a:lstStyle/>
          <a:p>
            <a:pPr algn="ctr">
              <a:lnSpc>
                <a:spcPts val="8539"/>
              </a:lnSpc>
              <a:spcBef>
                <a:spcPct val="0"/>
              </a:spcBef>
            </a:pPr>
            <a:r>
              <a:rPr lang="en-US" sz="6099" b="1" spc="243">
                <a:solidFill>
                  <a:srgbClr val="000000"/>
                </a:solidFill>
                <a:latin typeface="Sauna Pro 3 Bold"/>
                <a:ea typeface="Sauna Pro 3 Bold"/>
                <a:cs typeface="Sauna Pro 3 Bold"/>
                <a:sym typeface="Sauna Pro 3 Bold"/>
              </a:rPr>
              <a:t>Everyone has the power to do something!</a:t>
            </a:r>
          </a:p>
        </p:txBody>
      </p:sp>
      <p:sp>
        <p:nvSpPr>
          <p:cNvPr id="5" name="Freeform 5"/>
          <p:cNvSpPr/>
          <p:nvPr/>
        </p:nvSpPr>
        <p:spPr>
          <a:xfrm rot="-1088750">
            <a:off x="15233511" y="7471561"/>
            <a:ext cx="2497306" cy="2256940"/>
          </a:xfrm>
          <a:custGeom>
            <a:avLst/>
            <a:gdLst/>
            <a:ahLst/>
            <a:cxnLst/>
            <a:rect l="l" t="t" r="r" b="b"/>
            <a:pathLst>
              <a:path w="2497306" h="2256940">
                <a:moveTo>
                  <a:pt x="0" y="0"/>
                </a:moveTo>
                <a:lnTo>
                  <a:pt x="2497306" y="0"/>
                </a:lnTo>
                <a:lnTo>
                  <a:pt x="2497306" y="2256940"/>
                </a:lnTo>
                <a:lnTo>
                  <a:pt x="0" y="225694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88741" y="2284696"/>
            <a:ext cx="2729060" cy="2729060"/>
          </a:xfrm>
          <a:custGeom>
            <a:avLst/>
            <a:gdLst/>
            <a:ahLst/>
            <a:cxnLst/>
            <a:rect l="l" t="t" r="r" b="b"/>
            <a:pathLst>
              <a:path w="2729060" h="2729060">
                <a:moveTo>
                  <a:pt x="0" y="0"/>
                </a:moveTo>
                <a:lnTo>
                  <a:pt x="2729060" y="0"/>
                </a:lnTo>
                <a:lnTo>
                  <a:pt x="2729060" y="2729061"/>
                </a:lnTo>
                <a:lnTo>
                  <a:pt x="0" y="2729061"/>
                </a:lnTo>
                <a:lnTo>
                  <a:pt x="0" y="0"/>
                </a:lnTo>
                <a:close/>
              </a:path>
            </a:pathLst>
          </a:custGeom>
          <a:blipFill>
            <a:blip r:embed="rId2"/>
            <a:stretch>
              <a:fillRect/>
            </a:stretch>
          </a:blipFill>
        </p:spPr>
      </p:sp>
      <p:sp>
        <p:nvSpPr>
          <p:cNvPr id="3" name="Freeform 3"/>
          <p:cNvSpPr/>
          <p:nvPr/>
        </p:nvSpPr>
        <p:spPr>
          <a:xfrm>
            <a:off x="13148899" y="2168634"/>
            <a:ext cx="3116973" cy="3011775"/>
          </a:xfrm>
          <a:custGeom>
            <a:avLst/>
            <a:gdLst/>
            <a:ahLst/>
            <a:cxnLst/>
            <a:rect l="l" t="t" r="r" b="b"/>
            <a:pathLst>
              <a:path w="3116973" h="3011775">
                <a:moveTo>
                  <a:pt x="0" y="0"/>
                </a:moveTo>
                <a:lnTo>
                  <a:pt x="3116973" y="0"/>
                </a:lnTo>
                <a:lnTo>
                  <a:pt x="3116973" y="3011776"/>
                </a:lnTo>
                <a:lnTo>
                  <a:pt x="0" y="3011776"/>
                </a:lnTo>
                <a:lnTo>
                  <a:pt x="0" y="0"/>
                </a:lnTo>
                <a:close/>
              </a:path>
            </a:pathLst>
          </a:custGeom>
          <a:blipFill>
            <a:blip r:embed="rId3"/>
            <a:stretch>
              <a:fillRect/>
            </a:stretch>
          </a:blipFill>
        </p:spPr>
      </p:sp>
      <p:sp>
        <p:nvSpPr>
          <p:cNvPr id="4" name="Freeform 4"/>
          <p:cNvSpPr/>
          <p:nvPr/>
        </p:nvSpPr>
        <p:spPr>
          <a:xfrm>
            <a:off x="6898804" y="2451349"/>
            <a:ext cx="3416543" cy="2562407"/>
          </a:xfrm>
          <a:custGeom>
            <a:avLst/>
            <a:gdLst/>
            <a:ahLst/>
            <a:cxnLst/>
            <a:rect l="l" t="t" r="r" b="b"/>
            <a:pathLst>
              <a:path w="3416543" h="2562407">
                <a:moveTo>
                  <a:pt x="0" y="0"/>
                </a:moveTo>
                <a:lnTo>
                  <a:pt x="3416543" y="0"/>
                </a:lnTo>
                <a:lnTo>
                  <a:pt x="3416543" y="2562408"/>
                </a:lnTo>
                <a:lnTo>
                  <a:pt x="0" y="2562408"/>
                </a:lnTo>
                <a:lnTo>
                  <a:pt x="0" y="0"/>
                </a:lnTo>
                <a:close/>
              </a:path>
            </a:pathLst>
          </a:custGeom>
          <a:blipFill>
            <a:blip r:embed="rId4"/>
            <a:stretch>
              <a:fillRect/>
            </a:stretch>
          </a:blipFill>
        </p:spPr>
      </p:sp>
      <p:sp>
        <p:nvSpPr>
          <p:cNvPr id="5" name="Freeform 5"/>
          <p:cNvSpPr/>
          <p:nvPr/>
        </p:nvSpPr>
        <p:spPr>
          <a:xfrm>
            <a:off x="13818553" y="3245212"/>
            <a:ext cx="1777665" cy="808030"/>
          </a:xfrm>
          <a:custGeom>
            <a:avLst/>
            <a:gdLst/>
            <a:ahLst/>
            <a:cxnLst/>
            <a:rect l="l" t="t" r="r" b="b"/>
            <a:pathLst>
              <a:path w="1777665" h="808030">
                <a:moveTo>
                  <a:pt x="0" y="0"/>
                </a:moveTo>
                <a:lnTo>
                  <a:pt x="1777665" y="0"/>
                </a:lnTo>
                <a:lnTo>
                  <a:pt x="1777665" y="808029"/>
                </a:lnTo>
                <a:lnTo>
                  <a:pt x="0" y="808029"/>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grpSp>
        <p:nvGrpSpPr>
          <p:cNvPr id="6" name="Group 6"/>
          <p:cNvGrpSpPr/>
          <p:nvPr/>
        </p:nvGrpSpPr>
        <p:grpSpPr>
          <a:xfrm>
            <a:off x="-514350" y="-801404"/>
            <a:ext cx="20436617" cy="2643646"/>
            <a:chOff x="0" y="0"/>
            <a:chExt cx="5382483" cy="696269"/>
          </a:xfrm>
        </p:grpSpPr>
        <p:sp>
          <p:nvSpPr>
            <p:cNvPr id="7" name="Freeform 7"/>
            <p:cNvSpPr/>
            <p:nvPr/>
          </p:nvSpPr>
          <p:spPr>
            <a:xfrm>
              <a:off x="0" y="0"/>
              <a:ext cx="5382483" cy="696269"/>
            </a:xfrm>
            <a:custGeom>
              <a:avLst/>
              <a:gdLst/>
              <a:ahLst/>
              <a:cxnLst/>
              <a:rect l="l" t="t" r="r" b="b"/>
              <a:pathLst>
                <a:path w="5382483" h="696269">
                  <a:moveTo>
                    <a:pt x="19320" y="0"/>
                  </a:moveTo>
                  <a:lnTo>
                    <a:pt x="5363163" y="0"/>
                  </a:lnTo>
                  <a:cubicBezTo>
                    <a:pt x="5368287" y="0"/>
                    <a:pt x="5373201" y="2036"/>
                    <a:pt x="5376825" y="5659"/>
                  </a:cubicBezTo>
                  <a:cubicBezTo>
                    <a:pt x="5380448" y="9282"/>
                    <a:pt x="5382483" y="14196"/>
                    <a:pt x="5382483" y="19320"/>
                  </a:cubicBezTo>
                  <a:lnTo>
                    <a:pt x="5382483" y="676949"/>
                  </a:lnTo>
                  <a:cubicBezTo>
                    <a:pt x="5382483" y="687619"/>
                    <a:pt x="5373834" y="696269"/>
                    <a:pt x="5363163" y="696269"/>
                  </a:cubicBezTo>
                  <a:lnTo>
                    <a:pt x="19320" y="696269"/>
                  </a:lnTo>
                  <a:cubicBezTo>
                    <a:pt x="14196" y="696269"/>
                    <a:pt x="9282" y="694233"/>
                    <a:pt x="5659" y="690610"/>
                  </a:cubicBezTo>
                  <a:cubicBezTo>
                    <a:pt x="2036" y="686987"/>
                    <a:pt x="0" y="682073"/>
                    <a:pt x="0" y="676949"/>
                  </a:cubicBezTo>
                  <a:lnTo>
                    <a:pt x="0" y="19320"/>
                  </a:lnTo>
                  <a:cubicBezTo>
                    <a:pt x="0" y="8650"/>
                    <a:pt x="8650" y="0"/>
                    <a:pt x="19320" y="0"/>
                  </a:cubicBezTo>
                  <a:close/>
                </a:path>
              </a:pathLst>
            </a:custGeom>
            <a:solidFill>
              <a:srgbClr val="00A1DE"/>
            </a:solidFill>
          </p:spPr>
        </p:sp>
        <p:sp>
          <p:nvSpPr>
            <p:cNvPr id="8" name="TextBox 8"/>
            <p:cNvSpPr txBox="1"/>
            <p:nvPr/>
          </p:nvSpPr>
          <p:spPr>
            <a:xfrm>
              <a:off x="0" y="-66675"/>
              <a:ext cx="5382483" cy="762944"/>
            </a:xfrm>
            <a:prstGeom prst="rect">
              <a:avLst/>
            </a:prstGeom>
          </p:spPr>
          <p:txBody>
            <a:bodyPr lIns="50800" tIns="50800" rIns="50800" bIns="50800" rtlCol="0" anchor="ctr"/>
            <a:lstStyle/>
            <a:p>
              <a:pPr algn="ctr">
                <a:lnSpc>
                  <a:spcPts val="3536"/>
                </a:lnSpc>
              </a:pPr>
              <a:endParaRPr/>
            </a:p>
          </p:txBody>
        </p:sp>
      </p:grpSp>
      <p:sp>
        <p:nvSpPr>
          <p:cNvPr id="9" name="TextBox 9"/>
          <p:cNvSpPr txBox="1"/>
          <p:nvPr/>
        </p:nvSpPr>
        <p:spPr>
          <a:xfrm>
            <a:off x="380278" y="5754957"/>
            <a:ext cx="4949564" cy="2017802"/>
          </a:xfrm>
          <a:prstGeom prst="rect">
            <a:avLst/>
          </a:prstGeom>
        </p:spPr>
        <p:txBody>
          <a:bodyPr lIns="0" tIns="0" rIns="0" bIns="0" rtlCol="0" anchor="t">
            <a:spAutoFit/>
          </a:bodyPr>
          <a:lstStyle/>
          <a:p>
            <a:pPr algn="l">
              <a:lnSpc>
                <a:spcPts val="5285"/>
              </a:lnSpc>
            </a:pPr>
            <a:r>
              <a:rPr lang="en-US" sz="4894" spc="195">
                <a:solidFill>
                  <a:srgbClr val="000000"/>
                </a:solidFill>
                <a:latin typeface="Sauna Pro 1"/>
                <a:ea typeface="Sauna Pro 1"/>
                <a:cs typeface="Sauna Pro 1"/>
                <a:sym typeface="Sauna Pro 1"/>
              </a:rPr>
              <a:t>We can all ask the person who is bullying to stop.</a:t>
            </a:r>
          </a:p>
        </p:txBody>
      </p:sp>
      <p:sp>
        <p:nvSpPr>
          <p:cNvPr id="10" name="TextBox 10"/>
          <p:cNvSpPr txBox="1"/>
          <p:nvPr/>
        </p:nvSpPr>
        <p:spPr>
          <a:xfrm>
            <a:off x="6762177" y="5774007"/>
            <a:ext cx="5042118" cy="3756819"/>
          </a:xfrm>
          <a:prstGeom prst="rect">
            <a:avLst/>
          </a:prstGeom>
        </p:spPr>
        <p:txBody>
          <a:bodyPr lIns="0" tIns="0" rIns="0" bIns="0" rtlCol="0" anchor="t">
            <a:spAutoFit/>
          </a:bodyPr>
          <a:lstStyle/>
          <a:p>
            <a:pPr algn="l">
              <a:lnSpc>
                <a:spcPts val="4943"/>
              </a:lnSpc>
            </a:pPr>
            <a:r>
              <a:rPr lang="en-US" sz="4894" b="1" spc="195">
                <a:solidFill>
                  <a:srgbClr val="000000"/>
                </a:solidFill>
                <a:latin typeface="Sauna Pro 5 Bold"/>
                <a:ea typeface="Sauna Pro 5 Bold"/>
                <a:cs typeface="Sauna Pro 5 Bold"/>
                <a:sym typeface="Sauna Pro 5 Bold"/>
              </a:rPr>
              <a:t>Tell a trusted adult about what is happening.</a:t>
            </a:r>
          </a:p>
          <a:p>
            <a:pPr algn="l">
              <a:lnSpc>
                <a:spcPts val="4943"/>
              </a:lnSpc>
            </a:pPr>
            <a:endParaRPr lang="en-US" sz="4894" b="1" spc="195">
              <a:solidFill>
                <a:srgbClr val="000000"/>
              </a:solidFill>
              <a:latin typeface="Sauna Pro 5 Bold"/>
              <a:ea typeface="Sauna Pro 5 Bold"/>
              <a:cs typeface="Sauna Pro 5 Bold"/>
              <a:sym typeface="Sauna Pro 5 Bold"/>
            </a:endParaRPr>
          </a:p>
          <a:p>
            <a:pPr algn="l">
              <a:lnSpc>
                <a:spcPts val="4943"/>
              </a:lnSpc>
            </a:pPr>
            <a:r>
              <a:rPr lang="en-US" sz="4894" b="1" spc="195">
                <a:solidFill>
                  <a:srgbClr val="000000"/>
                </a:solidFill>
                <a:latin typeface="Sauna Pro 5 Bold"/>
                <a:ea typeface="Sauna Pro 5 Bold"/>
                <a:cs typeface="Sauna Pro 5 Bold"/>
                <a:sym typeface="Sauna Pro 5 Bold"/>
              </a:rPr>
              <a:t>This can make a real difference.</a:t>
            </a:r>
          </a:p>
        </p:txBody>
      </p:sp>
      <p:sp>
        <p:nvSpPr>
          <p:cNvPr id="11" name="TextBox 11"/>
          <p:cNvSpPr txBox="1"/>
          <p:nvPr/>
        </p:nvSpPr>
        <p:spPr>
          <a:xfrm>
            <a:off x="13148899" y="5754957"/>
            <a:ext cx="4566554" cy="3274901"/>
          </a:xfrm>
          <a:prstGeom prst="rect">
            <a:avLst/>
          </a:prstGeom>
        </p:spPr>
        <p:txBody>
          <a:bodyPr lIns="0" tIns="0" rIns="0" bIns="0" rtlCol="0" anchor="t">
            <a:spAutoFit/>
          </a:bodyPr>
          <a:lstStyle/>
          <a:p>
            <a:pPr algn="l">
              <a:lnSpc>
                <a:spcPts val="5138"/>
              </a:lnSpc>
            </a:pPr>
            <a:r>
              <a:rPr lang="en-US" sz="4894" b="1" spc="195">
                <a:solidFill>
                  <a:srgbClr val="000000"/>
                </a:solidFill>
                <a:latin typeface="Sauna Pro 5 Bold"/>
                <a:ea typeface="Sauna Pro 5 Bold"/>
                <a:cs typeface="Sauna Pro 5 Bold"/>
                <a:sym typeface="Sauna Pro 5 Bold"/>
              </a:rPr>
              <a:t>Support others  and be kind!</a:t>
            </a:r>
          </a:p>
          <a:p>
            <a:pPr algn="l">
              <a:lnSpc>
                <a:spcPts val="5138"/>
              </a:lnSpc>
            </a:pPr>
            <a:endParaRPr lang="en-US" sz="4894" b="1" spc="195">
              <a:solidFill>
                <a:srgbClr val="000000"/>
              </a:solidFill>
              <a:latin typeface="Sauna Pro 5 Bold"/>
              <a:ea typeface="Sauna Pro 5 Bold"/>
              <a:cs typeface="Sauna Pro 5 Bold"/>
              <a:sym typeface="Sauna Pro 5 Bold"/>
            </a:endParaRPr>
          </a:p>
          <a:p>
            <a:pPr algn="l">
              <a:lnSpc>
                <a:spcPts val="5138"/>
              </a:lnSpc>
            </a:pPr>
            <a:r>
              <a:rPr lang="en-US" sz="4894" b="1" spc="195">
                <a:solidFill>
                  <a:srgbClr val="000000"/>
                </a:solidFill>
                <a:latin typeface="Sauna Pro 5 Bold"/>
                <a:ea typeface="Sauna Pro 5 Bold"/>
                <a:cs typeface="Sauna Pro 5 Bold"/>
                <a:sym typeface="Sauna Pro 5 Bold"/>
              </a:rPr>
              <a:t>Include others,</a:t>
            </a:r>
          </a:p>
          <a:p>
            <a:pPr algn="l">
              <a:lnSpc>
                <a:spcPts val="5138"/>
              </a:lnSpc>
            </a:pPr>
            <a:r>
              <a:rPr lang="en-US" sz="4894" b="1" spc="195">
                <a:solidFill>
                  <a:srgbClr val="000000"/>
                </a:solidFill>
                <a:latin typeface="Sauna Pro 5 Bold"/>
                <a:ea typeface="Sauna Pro 5 Bold"/>
                <a:cs typeface="Sauna Pro 5 Bold"/>
                <a:sym typeface="Sauna Pro 5 Bold"/>
              </a:rPr>
              <a:t>speak up.</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b="-18444"/>
            </a:stretch>
          </a:blipFill>
        </p:spPr>
      </p:sp>
      <p:sp>
        <p:nvSpPr>
          <p:cNvPr id="3" name="Freeform 3"/>
          <p:cNvSpPr/>
          <p:nvPr/>
        </p:nvSpPr>
        <p:spPr>
          <a:xfrm>
            <a:off x="160006" y="8988578"/>
            <a:ext cx="1737388" cy="1003341"/>
          </a:xfrm>
          <a:custGeom>
            <a:avLst/>
            <a:gdLst/>
            <a:ahLst/>
            <a:cxnLst/>
            <a:rect l="l" t="t" r="r" b="b"/>
            <a:pathLst>
              <a:path w="1737388" h="1003341">
                <a:moveTo>
                  <a:pt x="0" y="0"/>
                </a:moveTo>
                <a:lnTo>
                  <a:pt x="1737388" y="0"/>
                </a:lnTo>
                <a:lnTo>
                  <a:pt x="1737388" y="1003341"/>
                </a:lnTo>
                <a:lnTo>
                  <a:pt x="0" y="1003341"/>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2089968" y="8988578"/>
            <a:ext cx="942249" cy="942249"/>
          </a:xfrm>
          <a:custGeom>
            <a:avLst/>
            <a:gdLst/>
            <a:ahLst/>
            <a:cxnLst/>
            <a:rect l="l" t="t" r="r" b="b"/>
            <a:pathLst>
              <a:path w="942249" h="942249">
                <a:moveTo>
                  <a:pt x="0" y="0"/>
                </a:moveTo>
                <a:lnTo>
                  <a:pt x="942249" y="0"/>
                </a:lnTo>
                <a:lnTo>
                  <a:pt x="942249" y="942249"/>
                </a:lnTo>
                <a:lnTo>
                  <a:pt x="0" y="942249"/>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5" name="TextBox 5"/>
          <p:cNvSpPr txBox="1"/>
          <p:nvPr/>
        </p:nvSpPr>
        <p:spPr>
          <a:xfrm>
            <a:off x="5938211" y="1570041"/>
            <a:ext cx="6411577" cy="655444"/>
          </a:xfrm>
          <a:prstGeom prst="rect">
            <a:avLst/>
          </a:prstGeom>
        </p:spPr>
        <p:txBody>
          <a:bodyPr lIns="0" tIns="0" rIns="0" bIns="0" rtlCol="0" anchor="t">
            <a:spAutoFit/>
          </a:bodyPr>
          <a:lstStyle/>
          <a:p>
            <a:pPr algn="ctr">
              <a:lnSpc>
                <a:spcPts val="5345"/>
              </a:lnSpc>
            </a:pPr>
            <a:r>
              <a:rPr lang="en-US" sz="3818">
                <a:solidFill>
                  <a:srgbClr val="FFFFFF"/>
                </a:solidFill>
                <a:latin typeface="Sauna Pro 2"/>
                <a:ea typeface="Sauna Pro 2"/>
                <a:cs typeface="Sauna Pro 2"/>
                <a:sym typeface="Sauna Pro 2"/>
              </a:rPr>
              <a:t>TIME TO WATCH FILM 2 </a:t>
            </a:r>
          </a:p>
        </p:txBody>
      </p:sp>
      <p:sp>
        <p:nvSpPr>
          <p:cNvPr id="6" name="TextBox 6"/>
          <p:cNvSpPr txBox="1"/>
          <p:nvPr/>
        </p:nvSpPr>
        <p:spPr>
          <a:xfrm>
            <a:off x="1497598" y="6643270"/>
            <a:ext cx="14449333" cy="539063"/>
          </a:xfrm>
          <a:prstGeom prst="rect">
            <a:avLst/>
          </a:prstGeom>
        </p:spPr>
        <p:txBody>
          <a:bodyPr lIns="0" tIns="0" rIns="0" bIns="0" rtlCol="0" anchor="t">
            <a:spAutoFit/>
          </a:bodyPr>
          <a:lstStyle/>
          <a:p>
            <a:pPr algn="ctr">
              <a:lnSpc>
                <a:spcPts val="4409"/>
              </a:lnSpc>
            </a:pPr>
            <a:r>
              <a:rPr lang="en-US" sz="3150">
                <a:solidFill>
                  <a:srgbClr val="FFFFFF"/>
                </a:solidFill>
                <a:latin typeface="Open Sans"/>
                <a:ea typeface="Open Sans"/>
                <a:cs typeface="Open Sans"/>
                <a:sym typeface="Open Sans"/>
              </a:rPr>
              <a:t>Alternatively, watch Film 2: Ava at </a:t>
            </a:r>
            <a:r>
              <a:rPr lang="en-US" sz="3150" u="sng">
                <a:solidFill>
                  <a:srgbClr val="FFFFFF"/>
                </a:solidFill>
                <a:latin typeface="Open Sans"/>
                <a:ea typeface="Open Sans"/>
                <a:cs typeface="Open Sans"/>
                <a:sym typeface="Open Sans"/>
                <a:hlinkClick r:id="rId7" tooltip="https://www.respectme.org.uk/resources-abw-25/"/>
              </a:rPr>
              <a:t>www.respectme.org.uk/resources-abw-25/ </a:t>
            </a:r>
            <a:r>
              <a:rPr lang="en-US" sz="3150">
                <a:solidFill>
                  <a:srgbClr val="FFFFFF"/>
                </a:solidFill>
                <a:latin typeface="Open Sans"/>
                <a:ea typeface="Open Sans"/>
                <a:cs typeface="Open Sans"/>
                <a:sym typeface="Open Sans"/>
              </a:rPr>
              <a:t> </a:t>
            </a:r>
          </a:p>
        </p:txBody>
      </p:sp>
      <p:sp>
        <p:nvSpPr>
          <p:cNvPr id="7" name="Freeform 7">
            <a:hlinkClick r:id="rId8" tooltip="https://vimeo.com/1125917893?share=copy"/>
          </p:cNvPr>
          <p:cNvSpPr/>
          <p:nvPr/>
        </p:nvSpPr>
        <p:spPr>
          <a:xfrm>
            <a:off x="7306859" y="2459203"/>
            <a:ext cx="3292248" cy="3205827"/>
          </a:xfrm>
          <a:custGeom>
            <a:avLst/>
            <a:gdLst/>
            <a:ahLst/>
            <a:cxnLst/>
            <a:rect l="l" t="t" r="r" b="b"/>
            <a:pathLst>
              <a:path w="3292248" h="3205827">
                <a:moveTo>
                  <a:pt x="0" y="0"/>
                </a:moveTo>
                <a:lnTo>
                  <a:pt x="3292248" y="0"/>
                </a:lnTo>
                <a:lnTo>
                  <a:pt x="3292248" y="3205826"/>
                </a:lnTo>
                <a:lnTo>
                  <a:pt x="0" y="3205826"/>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5198420" y="4994641"/>
            <a:ext cx="7891160" cy="4823471"/>
          </a:xfrm>
          <a:custGeom>
            <a:avLst/>
            <a:gdLst/>
            <a:ahLst/>
            <a:cxnLst/>
            <a:rect l="l" t="t" r="r" b="b"/>
            <a:pathLst>
              <a:path w="7891160" h="4823471">
                <a:moveTo>
                  <a:pt x="0" y="0"/>
                </a:moveTo>
                <a:lnTo>
                  <a:pt x="7891160" y="0"/>
                </a:lnTo>
                <a:lnTo>
                  <a:pt x="7891160" y="4823472"/>
                </a:lnTo>
                <a:lnTo>
                  <a:pt x="0" y="4823472"/>
                </a:lnTo>
                <a:lnTo>
                  <a:pt x="0" y="0"/>
                </a:lnTo>
                <a:close/>
              </a:path>
            </a:pathLst>
          </a:custGeom>
          <a:blipFill>
            <a:blip r:embed="rId2"/>
            <a:stretch>
              <a:fillRect/>
            </a:stretch>
          </a:blipFill>
        </p:spPr>
      </p:sp>
      <p:sp>
        <p:nvSpPr>
          <p:cNvPr id="3" name="Freeform 3"/>
          <p:cNvSpPr/>
          <p:nvPr/>
        </p:nvSpPr>
        <p:spPr>
          <a:xfrm>
            <a:off x="959733" y="588205"/>
            <a:ext cx="2595446" cy="1829790"/>
          </a:xfrm>
          <a:custGeom>
            <a:avLst/>
            <a:gdLst/>
            <a:ahLst/>
            <a:cxnLst/>
            <a:rect l="l" t="t" r="r" b="b"/>
            <a:pathLst>
              <a:path w="2595446" h="1829790">
                <a:moveTo>
                  <a:pt x="0" y="0"/>
                </a:moveTo>
                <a:lnTo>
                  <a:pt x="2595447" y="0"/>
                </a:lnTo>
                <a:lnTo>
                  <a:pt x="2595447" y="1829789"/>
                </a:lnTo>
                <a:lnTo>
                  <a:pt x="0" y="1829789"/>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14526093" y="391629"/>
            <a:ext cx="3285389" cy="1470211"/>
          </a:xfrm>
          <a:custGeom>
            <a:avLst/>
            <a:gdLst/>
            <a:ahLst/>
            <a:cxnLst/>
            <a:rect l="l" t="t" r="r" b="b"/>
            <a:pathLst>
              <a:path w="3285389" h="1470211">
                <a:moveTo>
                  <a:pt x="0" y="0"/>
                </a:moveTo>
                <a:lnTo>
                  <a:pt x="3285389" y="0"/>
                </a:lnTo>
                <a:lnTo>
                  <a:pt x="3285389" y="1470212"/>
                </a:lnTo>
                <a:lnTo>
                  <a:pt x="0" y="1470212"/>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5" name="Freeform 5"/>
          <p:cNvSpPr/>
          <p:nvPr/>
        </p:nvSpPr>
        <p:spPr>
          <a:xfrm>
            <a:off x="514790" y="2841588"/>
            <a:ext cx="3683059" cy="2301912"/>
          </a:xfrm>
          <a:custGeom>
            <a:avLst/>
            <a:gdLst/>
            <a:ahLst/>
            <a:cxnLst/>
            <a:rect l="l" t="t" r="r" b="b"/>
            <a:pathLst>
              <a:path w="3683059" h="2301912">
                <a:moveTo>
                  <a:pt x="0" y="0"/>
                </a:moveTo>
                <a:lnTo>
                  <a:pt x="3683059" y="0"/>
                </a:lnTo>
                <a:lnTo>
                  <a:pt x="3683059" y="2301912"/>
                </a:lnTo>
                <a:lnTo>
                  <a:pt x="0" y="2301912"/>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6" name="Freeform 6"/>
          <p:cNvSpPr/>
          <p:nvPr/>
        </p:nvSpPr>
        <p:spPr>
          <a:xfrm>
            <a:off x="514790" y="5303323"/>
            <a:ext cx="3683059" cy="2301912"/>
          </a:xfrm>
          <a:custGeom>
            <a:avLst/>
            <a:gdLst/>
            <a:ahLst/>
            <a:cxnLst/>
            <a:rect l="l" t="t" r="r" b="b"/>
            <a:pathLst>
              <a:path w="3683059" h="2301912">
                <a:moveTo>
                  <a:pt x="0" y="0"/>
                </a:moveTo>
                <a:lnTo>
                  <a:pt x="3683059" y="0"/>
                </a:lnTo>
                <a:lnTo>
                  <a:pt x="3683059" y="2301912"/>
                </a:lnTo>
                <a:lnTo>
                  <a:pt x="0" y="2301912"/>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7" name="Freeform 7"/>
          <p:cNvSpPr/>
          <p:nvPr/>
        </p:nvSpPr>
        <p:spPr>
          <a:xfrm>
            <a:off x="514790" y="7765058"/>
            <a:ext cx="3683059" cy="2301912"/>
          </a:xfrm>
          <a:custGeom>
            <a:avLst/>
            <a:gdLst/>
            <a:ahLst/>
            <a:cxnLst/>
            <a:rect l="l" t="t" r="r" b="b"/>
            <a:pathLst>
              <a:path w="3683059" h="2301912">
                <a:moveTo>
                  <a:pt x="0" y="0"/>
                </a:moveTo>
                <a:lnTo>
                  <a:pt x="3683059" y="0"/>
                </a:lnTo>
                <a:lnTo>
                  <a:pt x="3683059" y="2301912"/>
                </a:lnTo>
                <a:lnTo>
                  <a:pt x="0" y="2301912"/>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pic>
        <p:nvPicPr>
          <p:cNvPr id="8" name="Picture 8"/>
          <p:cNvPicPr>
            <a:picLocks noChangeAspect="1"/>
          </p:cNvPicPr>
          <p:nvPr/>
        </p:nvPicPr>
        <p:blipFill>
          <a:blip r:embed="rId9"/>
          <a:srcRect/>
          <a:stretch>
            <a:fillRect/>
          </a:stretch>
        </p:blipFill>
        <p:spPr>
          <a:xfrm>
            <a:off x="7507273" y="391629"/>
            <a:ext cx="2961642" cy="2857985"/>
          </a:xfrm>
          <a:prstGeom prst="rect">
            <a:avLst/>
          </a:prstGeom>
        </p:spPr>
      </p:pic>
      <p:sp>
        <p:nvSpPr>
          <p:cNvPr id="9" name="TextBox 9"/>
          <p:cNvSpPr txBox="1"/>
          <p:nvPr/>
        </p:nvSpPr>
        <p:spPr>
          <a:xfrm>
            <a:off x="969025" y="3592431"/>
            <a:ext cx="2774590" cy="828802"/>
          </a:xfrm>
          <a:prstGeom prst="rect">
            <a:avLst/>
          </a:prstGeom>
        </p:spPr>
        <p:txBody>
          <a:bodyPr lIns="0" tIns="0" rIns="0" bIns="0" rtlCol="0" anchor="t">
            <a:spAutoFit/>
          </a:bodyPr>
          <a:lstStyle/>
          <a:p>
            <a:pPr algn="ctr">
              <a:lnSpc>
                <a:spcPts val="3299"/>
              </a:lnSpc>
            </a:pPr>
            <a:r>
              <a:rPr lang="en-US" sz="2999" b="1" spc="119">
                <a:solidFill>
                  <a:srgbClr val="000000"/>
                </a:solidFill>
                <a:latin typeface="Sauna Pro 3 Bold"/>
                <a:ea typeface="Sauna Pro 3 Bold"/>
                <a:cs typeface="Sauna Pro 3 Bold"/>
                <a:sym typeface="Sauna Pro 3 Bold"/>
              </a:rPr>
              <a:t>Spending time with friends</a:t>
            </a:r>
          </a:p>
        </p:txBody>
      </p:sp>
      <p:sp>
        <p:nvSpPr>
          <p:cNvPr id="10" name="TextBox 10"/>
          <p:cNvSpPr txBox="1"/>
          <p:nvPr/>
        </p:nvSpPr>
        <p:spPr>
          <a:xfrm>
            <a:off x="1028700" y="5987652"/>
            <a:ext cx="2783881" cy="1190680"/>
          </a:xfrm>
          <a:prstGeom prst="rect">
            <a:avLst/>
          </a:prstGeom>
        </p:spPr>
        <p:txBody>
          <a:bodyPr lIns="0" tIns="0" rIns="0" bIns="0" rtlCol="0" anchor="t">
            <a:spAutoFit/>
          </a:bodyPr>
          <a:lstStyle/>
          <a:p>
            <a:pPr algn="ctr">
              <a:lnSpc>
                <a:spcPts val="3146"/>
              </a:lnSpc>
            </a:pPr>
            <a:r>
              <a:rPr lang="en-US" sz="2996" b="1" spc="119">
                <a:solidFill>
                  <a:srgbClr val="000000"/>
                </a:solidFill>
                <a:latin typeface="Sauna Pro 3 Bold"/>
                <a:ea typeface="Sauna Pro 3 Bold"/>
                <a:cs typeface="Sauna Pro 3 Bold"/>
                <a:sym typeface="Sauna Pro 3 Bold"/>
              </a:rPr>
              <a:t>Doing really good work in class</a:t>
            </a:r>
          </a:p>
        </p:txBody>
      </p:sp>
      <p:sp>
        <p:nvSpPr>
          <p:cNvPr id="11" name="TextBox 11"/>
          <p:cNvSpPr txBox="1"/>
          <p:nvPr/>
        </p:nvSpPr>
        <p:spPr>
          <a:xfrm>
            <a:off x="1245922" y="8515922"/>
            <a:ext cx="2220795" cy="828758"/>
          </a:xfrm>
          <a:prstGeom prst="rect">
            <a:avLst/>
          </a:prstGeom>
        </p:spPr>
        <p:txBody>
          <a:bodyPr lIns="0" tIns="0" rIns="0" bIns="0" rtlCol="0" anchor="t">
            <a:spAutoFit/>
          </a:bodyPr>
          <a:lstStyle/>
          <a:p>
            <a:pPr algn="ctr">
              <a:lnSpc>
                <a:spcPts val="3296"/>
              </a:lnSpc>
            </a:pPr>
            <a:r>
              <a:rPr lang="en-US" sz="2996" b="1" spc="119">
                <a:solidFill>
                  <a:srgbClr val="000000"/>
                </a:solidFill>
                <a:latin typeface="Sauna Pro 3 Bold"/>
                <a:ea typeface="Sauna Pro 3 Bold"/>
                <a:cs typeface="Sauna Pro 3 Bold"/>
                <a:sym typeface="Sauna Pro 3 Bold"/>
              </a:rPr>
              <a:t>Hearing “well done”</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TextBox 2"/>
          <p:cNvSpPr txBox="1"/>
          <p:nvPr/>
        </p:nvSpPr>
        <p:spPr>
          <a:xfrm>
            <a:off x="598416" y="2748237"/>
            <a:ext cx="16218430" cy="10619685"/>
          </a:xfrm>
          <a:prstGeom prst="rect">
            <a:avLst/>
          </a:prstGeom>
        </p:spPr>
        <p:txBody>
          <a:bodyPr lIns="0" tIns="0" rIns="0" bIns="0" rtlCol="0" anchor="t">
            <a:spAutoFit/>
          </a:bodyPr>
          <a:lstStyle/>
          <a:p>
            <a:pPr marL="1057893" lvl="1" indent="-528947" algn="just">
              <a:lnSpc>
                <a:spcPts val="6859"/>
              </a:lnSpc>
              <a:buAutoNum type="arabicPeriod"/>
            </a:pPr>
            <a:r>
              <a:rPr lang="en-US" sz="4899" spc="195">
                <a:solidFill>
                  <a:srgbClr val="FFFFFF"/>
                </a:solidFill>
                <a:latin typeface="Sauna Pro 4"/>
                <a:ea typeface="Sauna Pro 4"/>
                <a:cs typeface="Sauna Pro 4"/>
                <a:sym typeface="Sauna Pro 4"/>
              </a:rPr>
              <a:t>How do Ava and Noah know each other?</a:t>
            </a:r>
          </a:p>
          <a:p>
            <a:pPr marL="1057893" lvl="1" indent="-528947" algn="just">
              <a:lnSpc>
                <a:spcPts val="6859"/>
              </a:lnSpc>
              <a:buAutoNum type="arabicPeriod"/>
            </a:pPr>
            <a:r>
              <a:rPr lang="en-US" sz="4899" spc="195">
                <a:solidFill>
                  <a:srgbClr val="FFFFFF"/>
                </a:solidFill>
                <a:latin typeface="Sauna Pro 4"/>
                <a:ea typeface="Sauna Pro 4"/>
                <a:cs typeface="Sauna Pro 4"/>
                <a:sym typeface="Sauna Pro 4"/>
              </a:rPr>
              <a:t>Why are Ava and Noah no longer friends with Grace?</a:t>
            </a:r>
          </a:p>
          <a:p>
            <a:pPr marL="1057893" lvl="1" indent="-528947" algn="just">
              <a:lnSpc>
                <a:spcPts val="6859"/>
              </a:lnSpc>
              <a:buAutoNum type="arabicPeriod"/>
            </a:pPr>
            <a:r>
              <a:rPr lang="en-US" sz="4899" spc="195">
                <a:solidFill>
                  <a:srgbClr val="FFFFFF"/>
                </a:solidFill>
                <a:latin typeface="Sauna Pro 4"/>
                <a:ea typeface="Sauna Pro 4"/>
                <a:cs typeface="Sauna Pro 4"/>
                <a:sym typeface="Sauna Pro 4"/>
              </a:rPr>
              <a:t>Noah is receiving many upsetting text messages on his phone. How do you think he feels reading these?</a:t>
            </a:r>
          </a:p>
          <a:p>
            <a:pPr marL="1057893" lvl="1" indent="-528947" algn="just">
              <a:lnSpc>
                <a:spcPts val="6859"/>
              </a:lnSpc>
              <a:buAutoNum type="arabicPeriod"/>
            </a:pPr>
            <a:r>
              <a:rPr lang="en-US" sz="4899" spc="195">
                <a:solidFill>
                  <a:srgbClr val="FFFFFF"/>
                </a:solidFill>
                <a:latin typeface="Sauna Pro 4"/>
                <a:ea typeface="Sauna Pro 4"/>
                <a:cs typeface="Sauna Pro 4"/>
                <a:sym typeface="Sauna Pro 4"/>
              </a:rPr>
              <a:t>What does Ava think and feel as she watches Noah being pushed and taunted by Grace and other pupils?</a:t>
            </a:r>
          </a:p>
          <a:p>
            <a:pPr marL="1057893" lvl="1" indent="-528947" algn="just">
              <a:lnSpc>
                <a:spcPts val="6859"/>
              </a:lnSpc>
              <a:buAutoNum type="arabicPeriod"/>
            </a:pPr>
            <a:r>
              <a:rPr lang="en-US" sz="4899" spc="195">
                <a:solidFill>
                  <a:srgbClr val="FFFFFF"/>
                </a:solidFill>
                <a:latin typeface="Sauna Pro 4"/>
                <a:ea typeface="Sauna Pro 4"/>
                <a:cs typeface="Sauna Pro 4"/>
                <a:sym typeface="Sauna Pro 4"/>
              </a:rPr>
              <a:t>Does Ava speak to Grace in this episode? If not, Why not?</a:t>
            </a:r>
          </a:p>
          <a:p>
            <a:pPr algn="just">
              <a:lnSpc>
                <a:spcPts val="6859"/>
              </a:lnSpc>
            </a:pPr>
            <a:endParaRPr lang="en-US" sz="4899" spc="195">
              <a:solidFill>
                <a:srgbClr val="FFFFFF"/>
              </a:solidFill>
              <a:latin typeface="Sauna Pro 4"/>
              <a:ea typeface="Sauna Pro 4"/>
              <a:cs typeface="Sauna Pro 4"/>
              <a:sym typeface="Sauna Pro 4"/>
            </a:endParaRPr>
          </a:p>
          <a:p>
            <a:pPr algn="just">
              <a:lnSpc>
                <a:spcPts val="6859"/>
              </a:lnSpc>
            </a:pPr>
            <a:endParaRPr lang="en-US" sz="4899" spc="195">
              <a:solidFill>
                <a:srgbClr val="FFFFFF"/>
              </a:solidFill>
              <a:latin typeface="Sauna Pro 4"/>
              <a:ea typeface="Sauna Pro 4"/>
              <a:cs typeface="Sauna Pro 4"/>
              <a:sym typeface="Sauna Pro 4"/>
            </a:endParaRPr>
          </a:p>
          <a:p>
            <a:pPr algn="just">
              <a:lnSpc>
                <a:spcPts val="6859"/>
              </a:lnSpc>
            </a:pPr>
            <a:endParaRPr lang="en-US" sz="4899" spc="195">
              <a:solidFill>
                <a:srgbClr val="FFFFFF"/>
              </a:solidFill>
              <a:latin typeface="Sauna Pro 4"/>
              <a:ea typeface="Sauna Pro 4"/>
              <a:cs typeface="Sauna Pro 4"/>
              <a:sym typeface="Sauna Pro 4"/>
            </a:endParaRPr>
          </a:p>
          <a:p>
            <a:pPr algn="just">
              <a:lnSpc>
                <a:spcPts val="6859"/>
              </a:lnSpc>
              <a:spcBef>
                <a:spcPct val="0"/>
              </a:spcBef>
            </a:pPr>
            <a:endParaRPr lang="en-US" sz="4899" spc="195">
              <a:solidFill>
                <a:srgbClr val="FFFFFF"/>
              </a:solidFill>
              <a:latin typeface="Sauna Pro 4"/>
              <a:ea typeface="Sauna Pro 4"/>
              <a:cs typeface="Sauna Pro 4"/>
              <a:sym typeface="Sauna Pro 4"/>
            </a:endParaRPr>
          </a:p>
          <a:p>
            <a:pPr algn="just">
              <a:lnSpc>
                <a:spcPts val="8959"/>
              </a:lnSpc>
              <a:spcBef>
                <a:spcPct val="0"/>
              </a:spcBef>
            </a:pPr>
            <a:endParaRPr lang="en-US" sz="4899" spc="195">
              <a:solidFill>
                <a:srgbClr val="FFFFFF"/>
              </a:solidFill>
              <a:latin typeface="Sauna Pro 4"/>
              <a:ea typeface="Sauna Pro 4"/>
              <a:cs typeface="Sauna Pro 4"/>
              <a:sym typeface="Sauna Pro 4"/>
            </a:endParaRPr>
          </a:p>
        </p:txBody>
      </p:sp>
      <p:sp>
        <p:nvSpPr>
          <p:cNvPr id="3" name="Freeform 3"/>
          <p:cNvSpPr/>
          <p:nvPr/>
        </p:nvSpPr>
        <p:spPr>
          <a:xfrm>
            <a:off x="17008622" y="8927363"/>
            <a:ext cx="1052790" cy="1173025"/>
          </a:xfrm>
          <a:custGeom>
            <a:avLst/>
            <a:gdLst/>
            <a:ahLst/>
            <a:cxnLst/>
            <a:rect l="l" t="t" r="r" b="b"/>
            <a:pathLst>
              <a:path w="1052790" h="1173025">
                <a:moveTo>
                  <a:pt x="0" y="0"/>
                </a:moveTo>
                <a:lnTo>
                  <a:pt x="1052790" y="0"/>
                </a:lnTo>
                <a:lnTo>
                  <a:pt x="1052790" y="1173025"/>
                </a:lnTo>
                <a:lnTo>
                  <a:pt x="0" y="1173025"/>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TextBox 4"/>
          <p:cNvSpPr txBox="1"/>
          <p:nvPr/>
        </p:nvSpPr>
        <p:spPr>
          <a:xfrm>
            <a:off x="7211795" y="1122971"/>
            <a:ext cx="2584986" cy="1284589"/>
          </a:xfrm>
          <a:prstGeom prst="rect">
            <a:avLst/>
          </a:prstGeom>
        </p:spPr>
        <p:txBody>
          <a:bodyPr lIns="0" tIns="0" rIns="0" bIns="0" rtlCol="0" anchor="t">
            <a:spAutoFit/>
          </a:bodyPr>
          <a:lstStyle/>
          <a:p>
            <a:pPr algn="ctr">
              <a:lnSpc>
                <a:spcPts val="10569"/>
              </a:lnSpc>
            </a:pPr>
            <a:r>
              <a:rPr lang="en-US" sz="7549">
                <a:solidFill>
                  <a:srgbClr val="000000"/>
                </a:solidFill>
                <a:latin typeface="Sauna Pro 2"/>
                <a:ea typeface="Sauna Pro 2"/>
                <a:cs typeface="Sauna Pro 2"/>
                <a:sym typeface="Sauna Pro 2"/>
              </a:rPr>
              <a:t>Film 2</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3543601" y="1028700"/>
            <a:ext cx="11905389" cy="1636060"/>
          </a:xfrm>
          <a:custGeom>
            <a:avLst/>
            <a:gdLst/>
            <a:ahLst/>
            <a:cxnLst/>
            <a:rect l="l" t="t" r="r" b="b"/>
            <a:pathLst>
              <a:path w="11905389" h="1636060">
                <a:moveTo>
                  <a:pt x="0" y="0"/>
                </a:moveTo>
                <a:lnTo>
                  <a:pt x="11905389" y="0"/>
                </a:lnTo>
                <a:lnTo>
                  <a:pt x="11905389" y="1636060"/>
                </a:lnTo>
                <a:lnTo>
                  <a:pt x="0" y="1636060"/>
                </a:lnTo>
                <a:lnTo>
                  <a:pt x="0" y="0"/>
                </a:lnTo>
                <a:close/>
              </a:path>
            </a:pathLst>
          </a:custGeom>
          <a:blipFill>
            <a:blip r:embed="rId2"/>
            <a:stretch>
              <a:fillRect b="-403013"/>
            </a:stretch>
          </a:blipFill>
        </p:spPr>
      </p:sp>
      <p:sp>
        <p:nvSpPr>
          <p:cNvPr id="3" name="TextBox 3"/>
          <p:cNvSpPr txBox="1"/>
          <p:nvPr/>
        </p:nvSpPr>
        <p:spPr>
          <a:xfrm>
            <a:off x="1972469" y="2973883"/>
            <a:ext cx="14855713" cy="2862676"/>
          </a:xfrm>
          <a:prstGeom prst="rect">
            <a:avLst/>
          </a:prstGeom>
        </p:spPr>
        <p:txBody>
          <a:bodyPr lIns="0" tIns="0" rIns="0" bIns="0" rtlCol="0" anchor="t">
            <a:spAutoFit/>
          </a:bodyPr>
          <a:lstStyle/>
          <a:p>
            <a:pPr algn="ctr">
              <a:lnSpc>
                <a:spcPts val="7591"/>
              </a:lnSpc>
            </a:pPr>
            <a:r>
              <a:rPr lang="en-US" sz="5422" b="1" spc="216">
                <a:solidFill>
                  <a:srgbClr val="FFFFFF"/>
                </a:solidFill>
                <a:latin typeface="Sauna Pro 3 Bold"/>
                <a:ea typeface="Sauna Pro 3 Bold"/>
                <a:cs typeface="Sauna Pro 3 Bold"/>
                <a:sym typeface="Sauna Pro 3 Bold"/>
              </a:rPr>
              <a:t>Explore Ava’s dialogue in more detail.</a:t>
            </a:r>
          </a:p>
          <a:p>
            <a:pPr algn="ctr">
              <a:lnSpc>
                <a:spcPts val="7591"/>
              </a:lnSpc>
            </a:pPr>
            <a:endParaRPr lang="en-US" sz="5422" b="1" spc="216">
              <a:solidFill>
                <a:srgbClr val="FFFFFF"/>
              </a:solidFill>
              <a:latin typeface="Sauna Pro 3 Bold"/>
              <a:ea typeface="Sauna Pro 3 Bold"/>
              <a:cs typeface="Sauna Pro 3 Bold"/>
              <a:sym typeface="Sauna Pro 3 Bold"/>
            </a:endParaRPr>
          </a:p>
          <a:p>
            <a:pPr algn="ctr">
              <a:lnSpc>
                <a:spcPts val="7591"/>
              </a:lnSpc>
              <a:spcBef>
                <a:spcPct val="0"/>
              </a:spcBef>
            </a:pPr>
            <a:endParaRPr lang="en-US" sz="5422" b="1" spc="216">
              <a:solidFill>
                <a:srgbClr val="FFFFFF"/>
              </a:solidFill>
              <a:latin typeface="Sauna Pro 3 Bold"/>
              <a:ea typeface="Sauna Pro 3 Bold"/>
              <a:cs typeface="Sauna Pro 3 Bold"/>
              <a:sym typeface="Sauna Pro 3 Bold"/>
            </a:endParaRPr>
          </a:p>
        </p:txBody>
      </p:sp>
      <p:sp>
        <p:nvSpPr>
          <p:cNvPr id="4" name="Freeform 4"/>
          <p:cNvSpPr/>
          <p:nvPr/>
        </p:nvSpPr>
        <p:spPr>
          <a:xfrm>
            <a:off x="1028700" y="4339242"/>
            <a:ext cx="7315200" cy="2029968"/>
          </a:xfrm>
          <a:custGeom>
            <a:avLst/>
            <a:gdLst/>
            <a:ahLst/>
            <a:cxnLst/>
            <a:rect l="l" t="t" r="r" b="b"/>
            <a:pathLst>
              <a:path w="7315200" h="2029968">
                <a:moveTo>
                  <a:pt x="0" y="0"/>
                </a:moveTo>
                <a:lnTo>
                  <a:pt x="7315200" y="0"/>
                </a:lnTo>
                <a:lnTo>
                  <a:pt x="7315200" y="2029968"/>
                </a:lnTo>
                <a:lnTo>
                  <a:pt x="0" y="2029968"/>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5" name="Freeform 5"/>
          <p:cNvSpPr/>
          <p:nvPr/>
        </p:nvSpPr>
        <p:spPr>
          <a:xfrm>
            <a:off x="9944100" y="4339242"/>
            <a:ext cx="7315200" cy="2029968"/>
          </a:xfrm>
          <a:custGeom>
            <a:avLst/>
            <a:gdLst/>
            <a:ahLst/>
            <a:cxnLst/>
            <a:rect l="l" t="t" r="r" b="b"/>
            <a:pathLst>
              <a:path w="7315200" h="2029968">
                <a:moveTo>
                  <a:pt x="0" y="0"/>
                </a:moveTo>
                <a:lnTo>
                  <a:pt x="7315200" y="0"/>
                </a:lnTo>
                <a:lnTo>
                  <a:pt x="7315200" y="2029968"/>
                </a:lnTo>
                <a:lnTo>
                  <a:pt x="0" y="2029968"/>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6" name="Freeform 6"/>
          <p:cNvSpPr/>
          <p:nvPr/>
        </p:nvSpPr>
        <p:spPr>
          <a:xfrm>
            <a:off x="4334470" y="7075369"/>
            <a:ext cx="8596879" cy="2385634"/>
          </a:xfrm>
          <a:custGeom>
            <a:avLst/>
            <a:gdLst/>
            <a:ahLst/>
            <a:cxnLst/>
            <a:rect l="l" t="t" r="r" b="b"/>
            <a:pathLst>
              <a:path w="8596879" h="2385634">
                <a:moveTo>
                  <a:pt x="0" y="0"/>
                </a:moveTo>
                <a:lnTo>
                  <a:pt x="8596879" y="0"/>
                </a:lnTo>
                <a:lnTo>
                  <a:pt x="8596879" y="2385634"/>
                </a:lnTo>
                <a:lnTo>
                  <a:pt x="0" y="2385634"/>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7" name="Freeform 7"/>
          <p:cNvSpPr/>
          <p:nvPr/>
        </p:nvSpPr>
        <p:spPr>
          <a:xfrm>
            <a:off x="15188228" y="8587333"/>
            <a:ext cx="2705204" cy="1410088"/>
          </a:xfrm>
          <a:custGeom>
            <a:avLst/>
            <a:gdLst/>
            <a:ahLst/>
            <a:cxnLst/>
            <a:rect l="l" t="t" r="r" b="b"/>
            <a:pathLst>
              <a:path w="2705204" h="1410088">
                <a:moveTo>
                  <a:pt x="0" y="0"/>
                </a:moveTo>
                <a:lnTo>
                  <a:pt x="2705204" y="0"/>
                </a:lnTo>
                <a:lnTo>
                  <a:pt x="2705204" y="1410087"/>
                </a:lnTo>
                <a:lnTo>
                  <a:pt x="0" y="1410087"/>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8" name="Freeform 8"/>
          <p:cNvSpPr/>
          <p:nvPr/>
        </p:nvSpPr>
        <p:spPr>
          <a:xfrm>
            <a:off x="-190002" y="0"/>
            <a:ext cx="4151122" cy="4114800"/>
          </a:xfrm>
          <a:custGeom>
            <a:avLst/>
            <a:gdLst/>
            <a:ahLst/>
            <a:cxnLst/>
            <a:rect l="l" t="t" r="r" b="b"/>
            <a:pathLst>
              <a:path w="4151122" h="4114800">
                <a:moveTo>
                  <a:pt x="0" y="0"/>
                </a:moveTo>
                <a:lnTo>
                  <a:pt x="4151123" y="0"/>
                </a:lnTo>
                <a:lnTo>
                  <a:pt x="4151123" y="4114800"/>
                </a:lnTo>
                <a:lnTo>
                  <a:pt x="0" y="4114800"/>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9" name="Freeform 9"/>
          <p:cNvSpPr/>
          <p:nvPr/>
        </p:nvSpPr>
        <p:spPr>
          <a:xfrm>
            <a:off x="8549" y="9063225"/>
            <a:ext cx="2040301" cy="1178274"/>
          </a:xfrm>
          <a:custGeom>
            <a:avLst/>
            <a:gdLst/>
            <a:ahLst/>
            <a:cxnLst/>
            <a:rect l="l" t="t" r="r" b="b"/>
            <a:pathLst>
              <a:path w="2040301" h="1178274">
                <a:moveTo>
                  <a:pt x="0" y="0"/>
                </a:moveTo>
                <a:lnTo>
                  <a:pt x="2040302" y="0"/>
                </a:lnTo>
                <a:lnTo>
                  <a:pt x="2040302" y="1178274"/>
                </a:lnTo>
                <a:lnTo>
                  <a:pt x="0" y="1178274"/>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10" name="Freeform 10"/>
          <p:cNvSpPr/>
          <p:nvPr/>
        </p:nvSpPr>
        <p:spPr>
          <a:xfrm>
            <a:off x="2267816" y="9292376"/>
            <a:ext cx="877642" cy="877642"/>
          </a:xfrm>
          <a:custGeom>
            <a:avLst/>
            <a:gdLst/>
            <a:ahLst/>
            <a:cxnLst/>
            <a:rect l="l" t="t" r="r" b="b"/>
            <a:pathLst>
              <a:path w="877642" h="877642">
                <a:moveTo>
                  <a:pt x="0" y="0"/>
                </a:moveTo>
                <a:lnTo>
                  <a:pt x="877642" y="0"/>
                </a:lnTo>
                <a:lnTo>
                  <a:pt x="877642" y="877643"/>
                </a:lnTo>
                <a:lnTo>
                  <a:pt x="0" y="877643"/>
                </a:lnTo>
                <a:lnTo>
                  <a:pt x="0" y="0"/>
                </a:lnTo>
                <a:close/>
              </a:path>
            </a:pathLst>
          </a:custGeom>
          <a:blipFill>
            <a:blip r:embed="rId11">
              <a:extLst>
                <a:ext uri="{96DAC541-7B7A-43D3-8B79-37D633B846F1}">
                  <asvg:svgBlip xmlns:asvg="http://schemas.microsoft.com/office/drawing/2016/SVG/main" xmlns="" r:embed="rId12"/>
                </a:ext>
              </a:extLst>
            </a:blip>
            <a:stretch>
              <a:fillRect/>
            </a:stretch>
          </a:blipFill>
        </p:spPr>
      </p:sp>
      <p:sp>
        <p:nvSpPr>
          <p:cNvPr id="11" name="Freeform 11"/>
          <p:cNvSpPr/>
          <p:nvPr/>
        </p:nvSpPr>
        <p:spPr>
          <a:xfrm>
            <a:off x="3216163" y="9338329"/>
            <a:ext cx="784907" cy="831690"/>
          </a:xfrm>
          <a:custGeom>
            <a:avLst/>
            <a:gdLst/>
            <a:ahLst/>
            <a:cxnLst/>
            <a:rect l="l" t="t" r="r" b="b"/>
            <a:pathLst>
              <a:path w="784907" h="831690">
                <a:moveTo>
                  <a:pt x="0" y="0"/>
                </a:moveTo>
                <a:lnTo>
                  <a:pt x="784907" y="0"/>
                </a:lnTo>
                <a:lnTo>
                  <a:pt x="784907" y="831690"/>
                </a:lnTo>
                <a:lnTo>
                  <a:pt x="0" y="831690"/>
                </a:lnTo>
                <a:lnTo>
                  <a:pt x="0" y="0"/>
                </a:lnTo>
                <a:close/>
              </a:path>
            </a:pathLst>
          </a:custGeom>
          <a:blipFill>
            <a:blip r:embed="rId13">
              <a:extLst>
                <a:ext uri="{96DAC541-7B7A-43D3-8B79-37D633B846F1}">
                  <asvg:svgBlip xmlns:asvg="http://schemas.microsoft.com/office/drawing/2016/SVG/main" xmlns="" r:embed="rId14"/>
                </a:ext>
              </a:extLst>
            </a:blip>
            <a:stretch>
              <a:fillRect/>
            </a:stretch>
          </a:blipFill>
        </p:spPr>
      </p:sp>
      <p:sp>
        <p:nvSpPr>
          <p:cNvPr id="12" name="TextBox 12"/>
          <p:cNvSpPr txBox="1"/>
          <p:nvPr/>
        </p:nvSpPr>
        <p:spPr>
          <a:xfrm>
            <a:off x="4513164" y="155511"/>
            <a:ext cx="9774323" cy="873140"/>
          </a:xfrm>
          <a:prstGeom prst="rect">
            <a:avLst/>
          </a:prstGeom>
        </p:spPr>
        <p:txBody>
          <a:bodyPr lIns="0" tIns="0" rIns="0" bIns="0" rtlCol="0" anchor="t">
            <a:spAutoFit/>
          </a:bodyPr>
          <a:lstStyle/>
          <a:p>
            <a:pPr algn="ctr">
              <a:lnSpc>
                <a:spcPts val="7000"/>
              </a:lnSpc>
              <a:spcBef>
                <a:spcPct val="0"/>
              </a:spcBef>
            </a:pPr>
            <a:r>
              <a:rPr lang="en-US" sz="5000" b="1" spc="200">
                <a:solidFill>
                  <a:srgbClr val="000000"/>
                </a:solidFill>
                <a:latin typeface="Sauna Pro 3 Bold"/>
                <a:ea typeface="Sauna Pro 3 Bold"/>
                <a:cs typeface="Sauna Pro 3 Bold"/>
                <a:sym typeface="Sauna Pro 3 Bold"/>
              </a:rPr>
              <a:t>Script under the spotlight</a:t>
            </a:r>
          </a:p>
        </p:txBody>
      </p:sp>
      <p:sp>
        <p:nvSpPr>
          <p:cNvPr id="13" name="TextBox 13"/>
          <p:cNvSpPr txBox="1"/>
          <p:nvPr/>
        </p:nvSpPr>
        <p:spPr>
          <a:xfrm>
            <a:off x="2706637" y="4760284"/>
            <a:ext cx="5637263" cy="1076276"/>
          </a:xfrm>
          <a:prstGeom prst="rect">
            <a:avLst/>
          </a:prstGeom>
        </p:spPr>
        <p:txBody>
          <a:bodyPr lIns="0" tIns="0" rIns="0" bIns="0" rtlCol="0" anchor="t">
            <a:spAutoFit/>
          </a:bodyPr>
          <a:lstStyle/>
          <a:p>
            <a:pPr algn="l">
              <a:lnSpc>
                <a:spcPts val="4063"/>
              </a:lnSpc>
            </a:pPr>
            <a:r>
              <a:rPr lang="en-US" sz="4322" b="1" spc="172">
                <a:solidFill>
                  <a:srgbClr val="000000"/>
                </a:solidFill>
                <a:latin typeface="Sauna Pro 3 Bold"/>
                <a:ea typeface="Sauna Pro 3 Bold"/>
                <a:cs typeface="Sauna Pro 3 Bold"/>
                <a:sym typeface="Sauna Pro 3 Bold"/>
              </a:rPr>
              <a:t>How is she truly feeling?</a:t>
            </a:r>
          </a:p>
        </p:txBody>
      </p:sp>
      <p:sp>
        <p:nvSpPr>
          <p:cNvPr id="14" name="TextBox 14"/>
          <p:cNvSpPr txBox="1"/>
          <p:nvPr/>
        </p:nvSpPr>
        <p:spPr>
          <a:xfrm>
            <a:off x="11618740" y="4902643"/>
            <a:ext cx="5337495" cy="971886"/>
          </a:xfrm>
          <a:prstGeom prst="rect">
            <a:avLst/>
          </a:prstGeom>
        </p:spPr>
        <p:txBody>
          <a:bodyPr lIns="0" tIns="0" rIns="0" bIns="0" rtlCol="0" anchor="t">
            <a:spAutoFit/>
          </a:bodyPr>
          <a:lstStyle/>
          <a:p>
            <a:pPr algn="l">
              <a:lnSpc>
                <a:spcPts val="3612"/>
              </a:lnSpc>
            </a:pPr>
            <a:r>
              <a:rPr lang="en-US" sz="4200" b="1" spc="168">
                <a:solidFill>
                  <a:srgbClr val="000000"/>
                </a:solidFill>
                <a:latin typeface="Sauna Pro 3 Bold"/>
                <a:ea typeface="Sauna Pro 3 Bold"/>
                <a:cs typeface="Sauna Pro 3 Bold"/>
                <a:sym typeface="Sauna Pro 3 Bold"/>
              </a:rPr>
              <a:t>What are her inner emotions?</a:t>
            </a:r>
          </a:p>
        </p:txBody>
      </p:sp>
      <p:sp>
        <p:nvSpPr>
          <p:cNvPr id="15" name="TextBox 15"/>
          <p:cNvSpPr txBox="1"/>
          <p:nvPr/>
        </p:nvSpPr>
        <p:spPr>
          <a:xfrm>
            <a:off x="5967578" y="7604413"/>
            <a:ext cx="6352843" cy="1125370"/>
          </a:xfrm>
          <a:prstGeom prst="rect">
            <a:avLst/>
          </a:prstGeom>
        </p:spPr>
        <p:txBody>
          <a:bodyPr lIns="0" tIns="0" rIns="0" bIns="0" rtlCol="0" anchor="t">
            <a:spAutoFit/>
          </a:bodyPr>
          <a:lstStyle/>
          <a:p>
            <a:pPr algn="r">
              <a:lnSpc>
                <a:spcPts val="4368"/>
              </a:lnSpc>
            </a:pPr>
            <a:r>
              <a:rPr lang="en-US" sz="3900" b="1" spc="156">
                <a:solidFill>
                  <a:srgbClr val="000000"/>
                </a:solidFill>
                <a:latin typeface="Sauna Pro 3 Bold"/>
                <a:ea typeface="Sauna Pro 3 Bold"/>
                <a:cs typeface="Sauna Pro 3 Bold"/>
                <a:sym typeface="Sauna Pro 3 Bold"/>
              </a:rPr>
              <a:t>How is what is happening to Noah impacting on her life?</a:t>
            </a:r>
          </a:p>
        </p:txBody>
      </p:sp>
      <p:sp>
        <p:nvSpPr>
          <p:cNvPr id="16" name="TextBox 16"/>
          <p:cNvSpPr txBox="1"/>
          <p:nvPr/>
        </p:nvSpPr>
        <p:spPr>
          <a:xfrm rot="-2631886">
            <a:off x="-595504" y="1042938"/>
            <a:ext cx="4144566" cy="708024"/>
          </a:xfrm>
          <a:prstGeom prst="rect">
            <a:avLst/>
          </a:prstGeom>
        </p:spPr>
        <p:txBody>
          <a:bodyPr lIns="0" tIns="0" rIns="0" bIns="0" rtlCol="0" anchor="t">
            <a:spAutoFit/>
          </a:bodyPr>
          <a:lstStyle/>
          <a:p>
            <a:pPr algn="ctr">
              <a:lnSpc>
                <a:spcPts val="5600"/>
              </a:lnSpc>
              <a:spcBef>
                <a:spcPct val="0"/>
              </a:spcBef>
            </a:pPr>
            <a:r>
              <a:rPr lang="en-US" sz="4000" b="1" spc="160">
                <a:solidFill>
                  <a:srgbClr val="000000"/>
                </a:solidFill>
                <a:latin typeface="Sauna Pro 3 Bold"/>
                <a:ea typeface="Sauna Pro 3 Bold"/>
                <a:cs typeface="Sauna Pro 3 Bold"/>
                <a:sym typeface="Sauna Pro 3 Bold"/>
              </a:rPr>
              <a:t>Analysis task</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3191306" y="1028700"/>
            <a:ext cx="11905389" cy="1307251"/>
          </a:xfrm>
          <a:custGeom>
            <a:avLst/>
            <a:gdLst/>
            <a:ahLst/>
            <a:cxnLst/>
            <a:rect l="l" t="t" r="r" b="b"/>
            <a:pathLst>
              <a:path w="11905389" h="1307251">
                <a:moveTo>
                  <a:pt x="0" y="0"/>
                </a:moveTo>
                <a:lnTo>
                  <a:pt x="11905388" y="0"/>
                </a:lnTo>
                <a:lnTo>
                  <a:pt x="11905388" y="1307251"/>
                </a:lnTo>
                <a:lnTo>
                  <a:pt x="0" y="1307251"/>
                </a:lnTo>
                <a:lnTo>
                  <a:pt x="0" y="0"/>
                </a:lnTo>
                <a:close/>
              </a:path>
            </a:pathLst>
          </a:custGeom>
          <a:blipFill>
            <a:blip r:embed="rId2"/>
            <a:stretch>
              <a:fillRect b="-529534"/>
            </a:stretch>
          </a:blipFill>
        </p:spPr>
      </p:sp>
      <p:sp>
        <p:nvSpPr>
          <p:cNvPr id="3" name="Freeform 3"/>
          <p:cNvSpPr/>
          <p:nvPr/>
        </p:nvSpPr>
        <p:spPr>
          <a:xfrm>
            <a:off x="2963768" y="2598149"/>
            <a:ext cx="11067394" cy="3075813"/>
          </a:xfrm>
          <a:custGeom>
            <a:avLst/>
            <a:gdLst/>
            <a:ahLst/>
            <a:cxnLst/>
            <a:rect l="l" t="t" r="r" b="b"/>
            <a:pathLst>
              <a:path w="11067394" h="3075813">
                <a:moveTo>
                  <a:pt x="0" y="0"/>
                </a:moveTo>
                <a:lnTo>
                  <a:pt x="11067394" y="0"/>
                </a:lnTo>
                <a:lnTo>
                  <a:pt x="11067394" y="3075813"/>
                </a:lnTo>
                <a:lnTo>
                  <a:pt x="0" y="3075813"/>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TextBox 4"/>
          <p:cNvSpPr txBox="1"/>
          <p:nvPr/>
        </p:nvSpPr>
        <p:spPr>
          <a:xfrm>
            <a:off x="1405978" y="6155236"/>
            <a:ext cx="15476044" cy="2862290"/>
          </a:xfrm>
          <a:prstGeom prst="rect">
            <a:avLst/>
          </a:prstGeom>
        </p:spPr>
        <p:txBody>
          <a:bodyPr lIns="0" tIns="0" rIns="0" bIns="0" rtlCol="0" anchor="t">
            <a:spAutoFit/>
          </a:bodyPr>
          <a:lstStyle/>
          <a:p>
            <a:pPr algn="ctr">
              <a:lnSpc>
                <a:spcPts val="5767"/>
              </a:lnSpc>
            </a:pPr>
            <a:r>
              <a:rPr lang="en-US" sz="6629" spc="265">
                <a:solidFill>
                  <a:srgbClr val="F7F5F6"/>
                </a:solidFill>
                <a:latin typeface="Sauna Pro 1"/>
                <a:ea typeface="Sauna Pro 1"/>
                <a:cs typeface="Sauna Pro 1"/>
                <a:sym typeface="Sauna Pro 1"/>
              </a:rPr>
              <a:t>Ava: </a:t>
            </a:r>
          </a:p>
          <a:p>
            <a:pPr algn="ctr">
              <a:lnSpc>
                <a:spcPts val="5506"/>
              </a:lnSpc>
            </a:pPr>
            <a:r>
              <a:rPr lang="en-US" sz="6329" spc="253">
                <a:solidFill>
                  <a:srgbClr val="000000"/>
                </a:solidFill>
                <a:latin typeface="Sauna Pro 1"/>
                <a:ea typeface="Sauna Pro 1"/>
                <a:cs typeface="Sauna Pro 1"/>
                <a:sym typeface="Sauna Pro 1"/>
              </a:rPr>
              <a:t>“She has added him to a group chat someone set up for the trip. I feel awful but I don’t know what to do about it?”</a:t>
            </a:r>
          </a:p>
        </p:txBody>
      </p:sp>
      <p:sp>
        <p:nvSpPr>
          <p:cNvPr id="5" name="TextBox 5"/>
          <p:cNvSpPr txBox="1"/>
          <p:nvPr/>
        </p:nvSpPr>
        <p:spPr>
          <a:xfrm>
            <a:off x="4256838" y="155575"/>
            <a:ext cx="9774323" cy="873140"/>
          </a:xfrm>
          <a:prstGeom prst="rect">
            <a:avLst/>
          </a:prstGeom>
        </p:spPr>
        <p:txBody>
          <a:bodyPr lIns="0" tIns="0" rIns="0" bIns="0" rtlCol="0" anchor="t">
            <a:spAutoFit/>
          </a:bodyPr>
          <a:lstStyle/>
          <a:p>
            <a:pPr algn="ctr">
              <a:lnSpc>
                <a:spcPts val="7000"/>
              </a:lnSpc>
              <a:spcBef>
                <a:spcPct val="0"/>
              </a:spcBef>
            </a:pPr>
            <a:r>
              <a:rPr lang="en-US" sz="5000" b="1" spc="200">
                <a:solidFill>
                  <a:srgbClr val="000000"/>
                </a:solidFill>
                <a:latin typeface="Sauna Pro 3 Bold"/>
                <a:ea typeface="Sauna Pro 3 Bold"/>
                <a:cs typeface="Sauna Pro 3 Bold"/>
                <a:sym typeface="Sauna Pro 3 Bold"/>
              </a:rPr>
              <a:t>Script under the spotlight</a:t>
            </a:r>
          </a:p>
        </p:txBody>
      </p:sp>
      <p:sp>
        <p:nvSpPr>
          <p:cNvPr id="6" name="TextBox 6"/>
          <p:cNvSpPr txBox="1"/>
          <p:nvPr/>
        </p:nvSpPr>
        <p:spPr>
          <a:xfrm>
            <a:off x="5216155" y="3092965"/>
            <a:ext cx="7855691" cy="2143331"/>
          </a:xfrm>
          <a:prstGeom prst="rect">
            <a:avLst/>
          </a:prstGeom>
        </p:spPr>
        <p:txBody>
          <a:bodyPr lIns="0" tIns="0" rIns="0" bIns="0" rtlCol="0" anchor="t">
            <a:spAutoFit/>
          </a:bodyPr>
          <a:lstStyle/>
          <a:p>
            <a:pPr algn="l">
              <a:lnSpc>
                <a:spcPts val="4139"/>
              </a:lnSpc>
            </a:pPr>
            <a:r>
              <a:rPr lang="en-US" sz="4139" b="1" spc="165">
                <a:solidFill>
                  <a:srgbClr val="000000"/>
                </a:solidFill>
                <a:latin typeface="Sauna Pro 3 Bold"/>
                <a:ea typeface="Sauna Pro 3 Bold"/>
                <a:cs typeface="Sauna Pro 3 Bold"/>
                <a:sym typeface="Sauna Pro 3 Bold"/>
              </a:rPr>
              <a:t>As Ava scrolls through Noah’s phone, she can see the upsetting text messages from Grace. She says: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3191306" y="1028700"/>
            <a:ext cx="11905389" cy="1307251"/>
          </a:xfrm>
          <a:custGeom>
            <a:avLst/>
            <a:gdLst/>
            <a:ahLst/>
            <a:cxnLst/>
            <a:rect l="l" t="t" r="r" b="b"/>
            <a:pathLst>
              <a:path w="11905389" h="1307251">
                <a:moveTo>
                  <a:pt x="0" y="0"/>
                </a:moveTo>
                <a:lnTo>
                  <a:pt x="11905388" y="0"/>
                </a:lnTo>
                <a:lnTo>
                  <a:pt x="11905388" y="1307251"/>
                </a:lnTo>
                <a:lnTo>
                  <a:pt x="0" y="1307251"/>
                </a:lnTo>
                <a:lnTo>
                  <a:pt x="0" y="0"/>
                </a:lnTo>
                <a:close/>
              </a:path>
            </a:pathLst>
          </a:custGeom>
          <a:blipFill>
            <a:blip r:embed="rId2"/>
            <a:stretch>
              <a:fillRect b="-529534"/>
            </a:stretch>
          </a:blipFill>
        </p:spPr>
      </p:sp>
      <p:sp>
        <p:nvSpPr>
          <p:cNvPr id="3" name="Freeform 3"/>
          <p:cNvSpPr/>
          <p:nvPr/>
        </p:nvSpPr>
        <p:spPr>
          <a:xfrm rot="2317613">
            <a:off x="6541463" y="6179922"/>
            <a:ext cx="840696" cy="2637478"/>
          </a:xfrm>
          <a:custGeom>
            <a:avLst/>
            <a:gdLst/>
            <a:ahLst/>
            <a:cxnLst/>
            <a:rect l="l" t="t" r="r" b="b"/>
            <a:pathLst>
              <a:path w="840696" h="2637478">
                <a:moveTo>
                  <a:pt x="0" y="0"/>
                </a:moveTo>
                <a:lnTo>
                  <a:pt x="840696" y="0"/>
                </a:lnTo>
                <a:lnTo>
                  <a:pt x="840696" y="2637479"/>
                </a:lnTo>
                <a:lnTo>
                  <a:pt x="0" y="2637479"/>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629649" y="5143500"/>
            <a:ext cx="5722949" cy="5143500"/>
          </a:xfrm>
          <a:custGeom>
            <a:avLst/>
            <a:gdLst/>
            <a:ahLst/>
            <a:cxnLst/>
            <a:rect l="l" t="t" r="r" b="b"/>
            <a:pathLst>
              <a:path w="5722949" h="5143500">
                <a:moveTo>
                  <a:pt x="0" y="0"/>
                </a:moveTo>
                <a:lnTo>
                  <a:pt x="5722948" y="0"/>
                </a:lnTo>
                <a:lnTo>
                  <a:pt x="5722948" y="5143500"/>
                </a:lnTo>
                <a:lnTo>
                  <a:pt x="0" y="5143500"/>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5" name="TextBox 5"/>
          <p:cNvSpPr txBox="1"/>
          <p:nvPr/>
        </p:nvSpPr>
        <p:spPr>
          <a:xfrm>
            <a:off x="4256838" y="155575"/>
            <a:ext cx="9774323" cy="873140"/>
          </a:xfrm>
          <a:prstGeom prst="rect">
            <a:avLst/>
          </a:prstGeom>
        </p:spPr>
        <p:txBody>
          <a:bodyPr lIns="0" tIns="0" rIns="0" bIns="0" rtlCol="0" anchor="t">
            <a:spAutoFit/>
          </a:bodyPr>
          <a:lstStyle/>
          <a:p>
            <a:pPr algn="ctr">
              <a:lnSpc>
                <a:spcPts val="7000"/>
              </a:lnSpc>
              <a:spcBef>
                <a:spcPct val="0"/>
              </a:spcBef>
            </a:pPr>
            <a:r>
              <a:rPr lang="en-US" sz="5000" b="1" spc="200">
                <a:solidFill>
                  <a:srgbClr val="000000"/>
                </a:solidFill>
                <a:latin typeface="Sauna Pro 3 Bold"/>
                <a:ea typeface="Sauna Pro 3 Bold"/>
                <a:cs typeface="Sauna Pro 3 Bold"/>
                <a:sym typeface="Sauna Pro 3 Bold"/>
              </a:rPr>
              <a:t>Script under the spotlight</a:t>
            </a:r>
          </a:p>
        </p:txBody>
      </p:sp>
      <p:sp>
        <p:nvSpPr>
          <p:cNvPr id="6" name="Freeform 6"/>
          <p:cNvSpPr/>
          <p:nvPr/>
        </p:nvSpPr>
        <p:spPr>
          <a:xfrm rot="-585591" flipH="1">
            <a:off x="11380420" y="6802366"/>
            <a:ext cx="657165" cy="2061695"/>
          </a:xfrm>
          <a:custGeom>
            <a:avLst/>
            <a:gdLst/>
            <a:ahLst/>
            <a:cxnLst/>
            <a:rect l="l" t="t" r="r" b="b"/>
            <a:pathLst>
              <a:path w="657165" h="2061695">
                <a:moveTo>
                  <a:pt x="657165" y="0"/>
                </a:moveTo>
                <a:lnTo>
                  <a:pt x="0" y="0"/>
                </a:lnTo>
                <a:lnTo>
                  <a:pt x="0" y="2061694"/>
                </a:lnTo>
                <a:lnTo>
                  <a:pt x="657165" y="2061694"/>
                </a:lnTo>
                <a:lnTo>
                  <a:pt x="657165"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7" name="TextBox 7"/>
          <p:cNvSpPr txBox="1"/>
          <p:nvPr/>
        </p:nvSpPr>
        <p:spPr>
          <a:xfrm>
            <a:off x="2184677" y="2784867"/>
            <a:ext cx="14403384" cy="2513456"/>
          </a:xfrm>
          <a:prstGeom prst="rect">
            <a:avLst/>
          </a:prstGeom>
        </p:spPr>
        <p:txBody>
          <a:bodyPr lIns="0" tIns="0" rIns="0" bIns="0" rtlCol="0" anchor="t">
            <a:spAutoFit/>
          </a:bodyPr>
          <a:lstStyle/>
          <a:p>
            <a:pPr algn="ctr">
              <a:lnSpc>
                <a:spcPts val="5506"/>
              </a:lnSpc>
            </a:pPr>
            <a:r>
              <a:rPr lang="en-US" sz="6329" spc="253">
                <a:solidFill>
                  <a:srgbClr val="F0FAFB"/>
                </a:solidFill>
                <a:latin typeface="Sauna Pro 2"/>
                <a:ea typeface="Sauna Pro 2"/>
                <a:cs typeface="Sauna Pro 2"/>
                <a:sym typeface="Sauna Pro 2"/>
              </a:rPr>
              <a:t>Ava: </a:t>
            </a:r>
          </a:p>
          <a:p>
            <a:pPr algn="ctr">
              <a:lnSpc>
                <a:spcPts val="4723"/>
              </a:lnSpc>
            </a:pPr>
            <a:r>
              <a:rPr lang="en-US" sz="5429" spc="217">
                <a:solidFill>
                  <a:srgbClr val="000000"/>
                </a:solidFill>
                <a:latin typeface="Sauna Pro 1"/>
                <a:ea typeface="Sauna Pro 1"/>
                <a:cs typeface="Sauna Pro 1"/>
                <a:sym typeface="Sauna Pro 1"/>
              </a:rPr>
              <a:t>“She has added him to a group chat someone set up for the trip. I feel awful but I don’t know what to do about it?”</a:t>
            </a:r>
          </a:p>
        </p:txBody>
      </p:sp>
      <p:sp>
        <p:nvSpPr>
          <p:cNvPr id="8" name="TextBox 8"/>
          <p:cNvSpPr txBox="1"/>
          <p:nvPr/>
        </p:nvSpPr>
        <p:spPr>
          <a:xfrm>
            <a:off x="2184677" y="7177928"/>
            <a:ext cx="3111178" cy="2080372"/>
          </a:xfrm>
          <a:prstGeom prst="rect">
            <a:avLst/>
          </a:prstGeom>
        </p:spPr>
        <p:txBody>
          <a:bodyPr lIns="0" tIns="0" rIns="0" bIns="0" rtlCol="0" anchor="t">
            <a:spAutoFit/>
          </a:bodyPr>
          <a:lstStyle/>
          <a:p>
            <a:pPr algn="l">
              <a:lnSpc>
                <a:spcPts val="4072"/>
              </a:lnSpc>
            </a:pPr>
            <a:r>
              <a:rPr lang="en-US" sz="3480" b="1" spc="139">
                <a:solidFill>
                  <a:srgbClr val="000000"/>
                </a:solidFill>
                <a:latin typeface="Sauna Pro 3 Bold"/>
                <a:ea typeface="Sauna Pro 3 Bold"/>
                <a:cs typeface="Sauna Pro 3 Bold"/>
                <a:sym typeface="Sauna Pro 3 Bold"/>
              </a:rPr>
              <a:t>What does the word “awful” tell us about Ava?</a:t>
            </a:r>
          </a:p>
        </p:txBody>
      </p:sp>
      <p:sp>
        <p:nvSpPr>
          <p:cNvPr id="9" name="Freeform 9"/>
          <p:cNvSpPr/>
          <p:nvPr/>
        </p:nvSpPr>
        <p:spPr>
          <a:xfrm>
            <a:off x="12722386" y="4964017"/>
            <a:ext cx="5922651" cy="5322983"/>
          </a:xfrm>
          <a:custGeom>
            <a:avLst/>
            <a:gdLst/>
            <a:ahLst/>
            <a:cxnLst/>
            <a:rect l="l" t="t" r="r" b="b"/>
            <a:pathLst>
              <a:path w="5922651" h="5322983">
                <a:moveTo>
                  <a:pt x="0" y="0"/>
                </a:moveTo>
                <a:lnTo>
                  <a:pt x="5922651" y="0"/>
                </a:lnTo>
                <a:lnTo>
                  <a:pt x="5922651" y="5322983"/>
                </a:lnTo>
                <a:lnTo>
                  <a:pt x="0" y="5322983"/>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10" name="TextBox 10"/>
          <p:cNvSpPr txBox="1"/>
          <p:nvPr/>
        </p:nvSpPr>
        <p:spPr>
          <a:xfrm>
            <a:off x="14189181" y="7002650"/>
            <a:ext cx="3281063" cy="2449978"/>
          </a:xfrm>
          <a:prstGeom prst="rect">
            <a:avLst/>
          </a:prstGeom>
        </p:spPr>
        <p:txBody>
          <a:bodyPr lIns="0" tIns="0" rIns="0" bIns="0" rtlCol="0" anchor="t">
            <a:spAutoFit/>
          </a:bodyPr>
          <a:lstStyle/>
          <a:p>
            <a:pPr algn="l">
              <a:lnSpc>
                <a:spcPts val="3885"/>
              </a:lnSpc>
            </a:pPr>
            <a:r>
              <a:rPr lang="en-US" sz="3438" b="1" spc="137">
                <a:solidFill>
                  <a:srgbClr val="000000"/>
                </a:solidFill>
                <a:latin typeface="Sauna Pro 3 Bold"/>
                <a:ea typeface="Sauna Pro 3 Bold"/>
                <a:cs typeface="Sauna Pro 3 Bold"/>
                <a:sym typeface="Sauna Pro 3 Bold"/>
              </a:rPr>
              <a:t>If you were Ava, what choices could you make in this situation?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3191306" y="1028700"/>
            <a:ext cx="11905389" cy="1307251"/>
          </a:xfrm>
          <a:custGeom>
            <a:avLst/>
            <a:gdLst/>
            <a:ahLst/>
            <a:cxnLst/>
            <a:rect l="l" t="t" r="r" b="b"/>
            <a:pathLst>
              <a:path w="11905389" h="1307251">
                <a:moveTo>
                  <a:pt x="0" y="0"/>
                </a:moveTo>
                <a:lnTo>
                  <a:pt x="11905388" y="0"/>
                </a:lnTo>
                <a:lnTo>
                  <a:pt x="11905388" y="1307251"/>
                </a:lnTo>
                <a:lnTo>
                  <a:pt x="0" y="1307251"/>
                </a:lnTo>
                <a:lnTo>
                  <a:pt x="0" y="0"/>
                </a:lnTo>
                <a:close/>
              </a:path>
            </a:pathLst>
          </a:custGeom>
          <a:blipFill>
            <a:blip r:embed="rId2"/>
            <a:stretch>
              <a:fillRect b="-529534"/>
            </a:stretch>
          </a:blipFill>
        </p:spPr>
      </p:sp>
      <p:sp>
        <p:nvSpPr>
          <p:cNvPr id="3" name="Freeform 3"/>
          <p:cNvSpPr/>
          <p:nvPr/>
        </p:nvSpPr>
        <p:spPr>
          <a:xfrm rot="2317613">
            <a:off x="6524095" y="5709895"/>
            <a:ext cx="847306" cy="2658214"/>
          </a:xfrm>
          <a:custGeom>
            <a:avLst/>
            <a:gdLst/>
            <a:ahLst/>
            <a:cxnLst/>
            <a:rect l="l" t="t" r="r" b="b"/>
            <a:pathLst>
              <a:path w="847306" h="2658214">
                <a:moveTo>
                  <a:pt x="0" y="0"/>
                </a:moveTo>
                <a:lnTo>
                  <a:pt x="847305" y="0"/>
                </a:lnTo>
                <a:lnTo>
                  <a:pt x="847305" y="2658214"/>
                </a:lnTo>
                <a:lnTo>
                  <a:pt x="0" y="2658214"/>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258304" y="4809754"/>
            <a:ext cx="6094294" cy="5477246"/>
          </a:xfrm>
          <a:custGeom>
            <a:avLst/>
            <a:gdLst/>
            <a:ahLst/>
            <a:cxnLst/>
            <a:rect l="l" t="t" r="r" b="b"/>
            <a:pathLst>
              <a:path w="6094294" h="5477246">
                <a:moveTo>
                  <a:pt x="0" y="0"/>
                </a:moveTo>
                <a:lnTo>
                  <a:pt x="6094293" y="0"/>
                </a:lnTo>
                <a:lnTo>
                  <a:pt x="6094293" y="5477246"/>
                </a:lnTo>
                <a:lnTo>
                  <a:pt x="0" y="5477246"/>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5" name="TextBox 5"/>
          <p:cNvSpPr txBox="1"/>
          <p:nvPr/>
        </p:nvSpPr>
        <p:spPr>
          <a:xfrm>
            <a:off x="4256838" y="155575"/>
            <a:ext cx="9774323" cy="873140"/>
          </a:xfrm>
          <a:prstGeom prst="rect">
            <a:avLst/>
          </a:prstGeom>
        </p:spPr>
        <p:txBody>
          <a:bodyPr lIns="0" tIns="0" rIns="0" bIns="0" rtlCol="0" anchor="t">
            <a:spAutoFit/>
          </a:bodyPr>
          <a:lstStyle/>
          <a:p>
            <a:pPr algn="ctr">
              <a:lnSpc>
                <a:spcPts val="7000"/>
              </a:lnSpc>
              <a:spcBef>
                <a:spcPct val="0"/>
              </a:spcBef>
            </a:pPr>
            <a:r>
              <a:rPr lang="en-US" sz="5000" b="1" spc="200">
                <a:solidFill>
                  <a:srgbClr val="000000"/>
                </a:solidFill>
                <a:latin typeface="Sauna Pro 3 Bold"/>
                <a:ea typeface="Sauna Pro 3 Bold"/>
                <a:cs typeface="Sauna Pro 3 Bold"/>
                <a:sym typeface="Sauna Pro 3 Bold"/>
              </a:rPr>
              <a:t>Script under the spotlight</a:t>
            </a:r>
          </a:p>
        </p:txBody>
      </p:sp>
      <p:sp>
        <p:nvSpPr>
          <p:cNvPr id="6" name="Freeform 6"/>
          <p:cNvSpPr/>
          <p:nvPr/>
        </p:nvSpPr>
        <p:spPr>
          <a:xfrm rot="-585591" flipH="1">
            <a:off x="10728465" y="5492663"/>
            <a:ext cx="784447" cy="2461009"/>
          </a:xfrm>
          <a:custGeom>
            <a:avLst/>
            <a:gdLst/>
            <a:ahLst/>
            <a:cxnLst/>
            <a:rect l="l" t="t" r="r" b="b"/>
            <a:pathLst>
              <a:path w="784447" h="2461009">
                <a:moveTo>
                  <a:pt x="784446" y="0"/>
                </a:moveTo>
                <a:lnTo>
                  <a:pt x="0" y="0"/>
                </a:lnTo>
                <a:lnTo>
                  <a:pt x="0" y="2461009"/>
                </a:lnTo>
                <a:lnTo>
                  <a:pt x="784446" y="2461009"/>
                </a:lnTo>
                <a:lnTo>
                  <a:pt x="784446"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7" name="TextBox 7"/>
          <p:cNvSpPr txBox="1"/>
          <p:nvPr/>
        </p:nvSpPr>
        <p:spPr>
          <a:xfrm>
            <a:off x="1748179" y="6122998"/>
            <a:ext cx="3114544" cy="3758709"/>
          </a:xfrm>
          <a:prstGeom prst="rect">
            <a:avLst/>
          </a:prstGeom>
        </p:spPr>
        <p:txBody>
          <a:bodyPr lIns="0" tIns="0" rIns="0" bIns="0" rtlCol="0" anchor="t">
            <a:spAutoFit/>
          </a:bodyPr>
          <a:lstStyle/>
          <a:p>
            <a:pPr algn="ctr">
              <a:lnSpc>
                <a:spcPts val="3740"/>
              </a:lnSpc>
            </a:pPr>
            <a:r>
              <a:rPr lang="en-US" sz="3280" b="1" spc="131">
                <a:solidFill>
                  <a:srgbClr val="000000"/>
                </a:solidFill>
                <a:latin typeface="Sauna Pro 3 Bold"/>
                <a:ea typeface="Sauna Pro 3 Bold"/>
                <a:cs typeface="Sauna Pro 3 Bold"/>
                <a:sym typeface="Sauna Pro 3 Bold"/>
              </a:rPr>
              <a:t>The word “awful” highlights that Ava feels upset and sad about what her friend is going through.</a:t>
            </a:r>
          </a:p>
        </p:txBody>
      </p:sp>
      <p:sp>
        <p:nvSpPr>
          <p:cNvPr id="8" name="Freeform 8"/>
          <p:cNvSpPr/>
          <p:nvPr/>
        </p:nvSpPr>
        <p:spPr>
          <a:xfrm>
            <a:off x="11898460" y="4608369"/>
            <a:ext cx="6542438" cy="5880016"/>
          </a:xfrm>
          <a:custGeom>
            <a:avLst/>
            <a:gdLst/>
            <a:ahLst/>
            <a:cxnLst/>
            <a:rect l="l" t="t" r="r" b="b"/>
            <a:pathLst>
              <a:path w="6542438" h="5880016">
                <a:moveTo>
                  <a:pt x="0" y="0"/>
                </a:moveTo>
                <a:lnTo>
                  <a:pt x="6542438" y="0"/>
                </a:lnTo>
                <a:lnTo>
                  <a:pt x="6542438" y="5880016"/>
                </a:lnTo>
                <a:lnTo>
                  <a:pt x="0" y="5880016"/>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9" name="TextBox 9"/>
          <p:cNvSpPr txBox="1"/>
          <p:nvPr/>
        </p:nvSpPr>
        <p:spPr>
          <a:xfrm>
            <a:off x="13483566" y="6870796"/>
            <a:ext cx="3372226" cy="2932485"/>
          </a:xfrm>
          <a:prstGeom prst="rect">
            <a:avLst/>
          </a:prstGeom>
        </p:spPr>
        <p:txBody>
          <a:bodyPr lIns="0" tIns="0" rIns="0" bIns="0" rtlCol="0" anchor="t">
            <a:spAutoFit/>
          </a:bodyPr>
          <a:lstStyle/>
          <a:p>
            <a:pPr algn="l">
              <a:lnSpc>
                <a:spcPts val="3828"/>
              </a:lnSpc>
            </a:pPr>
            <a:r>
              <a:rPr lang="en-US" sz="3244" b="1" spc="129">
                <a:solidFill>
                  <a:srgbClr val="000000"/>
                </a:solidFill>
                <a:latin typeface="Sauna Pro 3 Bold"/>
                <a:ea typeface="Sauna Pro 3 Bold"/>
                <a:cs typeface="Sauna Pro 3 Bold"/>
                <a:sym typeface="Sauna Pro 3 Bold"/>
              </a:rPr>
              <a:t>There are many options:</a:t>
            </a:r>
          </a:p>
          <a:p>
            <a:pPr marL="700408" lvl="1" indent="-350204" algn="l">
              <a:lnSpc>
                <a:spcPts val="3828"/>
              </a:lnSpc>
              <a:buFont typeface="Arial"/>
              <a:buChar char="•"/>
            </a:pPr>
            <a:r>
              <a:rPr lang="en-US" sz="3244" b="1" spc="129">
                <a:solidFill>
                  <a:srgbClr val="000000"/>
                </a:solidFill>
                <a:latin typeface="Sauna Pro 3 Bold"/>
                <a:ea typeface="Sauna Pro 3 Bold"/>
                <a:cs typeface="Sauna Pro 3 Bold"/>
                <a:sym typeface="Sauna Pro 3 Bold"/>
              </a:rPr>
              <a:t>She could tell a trusted adult</a:t>
            </a:r>
          </a:p>
          <a:p>
            <a:pPr marL="700408" lvl="1" indent="-350204" algn="l">
              <a:lnSpc>
                <a:spcPts val="3828"/>
              </a:lnSpc>
              <a:buFont typeface="Arial"/>
              <a:buChar char="•"/>
            </a:pPr>
            <a:r>
              <a:rPr lang="en-US" sz="3244" b="1" spc="129">
                <a:solidFill>
                  <a:srgbClr val="000000"/>
                </a:solidFill>
                <a:latin typeface="Sauna Pro 3 Bold"/>
                <a:ea typeface="Sauna Pro 3 Bold"/>
                <a:cs typeface="Sauna Pro 3 Bold"/>
                <a:sym typeface="Sauna Pro 3 Bold"/>
              </a:rPr>
              <a:t>Support Noah</a:t>
            </a:r>
          </a:p>
        </p:txBody>
      </p:sp>
      <p:sp>
        <p:nvSpPr>
          <p:cNvPr id="10" name="TextBox 10"/>
          <p:cNvSpPr txBox="1"/>
          <p:nvPr/>
        </p:nvSpPr>
        <p:spPr>
          <a:xfrm>
            <a:off x="2053919" y="2733324"/>
            <a:ext cx="14403384" cy="2513312"/>
          </a:xfrm>
          <a:prstGeom prst="rect">
            <a:avLst/>
          </a:prstGeom>
        </p:spPr>
        <p:txBody>
          <a:bodyPr lIns="0" tIns="0" rIns="0" bIns="0" rtlCol="0" anchor="t">
            <a:spAutoFit/>
          </a:bodyPr>
          <a:lstStyle/>
          <a:p>
            <a:pPr algn="ctr">
              <a:lnSpc>
                <a:spcPts val="5506"/>
              </a:lnSpc>
            </a:pPr>
            <a:r>
              <a:rPr lang="en-US" sz="6329" spc="253">
                <a:solidFill>
                  <a:srgbClr val="F0FAFB"/>
                </a:solidFill>
                <a:latin typeface="Sauna Pro 1"/>
                <a:ea typeface="Sauna Pro 1"/>
                <a:cs typeface="Sauna Pro 1"/>
                <a:sym typeface="Sauna Pro 1"/>
              </a:rPr>
              <a:t>Ava: </a:t>
            </a:r>
          </a:p>
          <a:p>
            <a:pPr algn="ctr">
              <a:lnSpc>
                <a:spcPts val="4723"/>
              </a:lnSpc>
            </a:pPr>
            <a:r>
              <a:rPr lang="en-US" sz="5429" spc="217">
                <a:solidFill>
                  <a:srgbClr val="000000"/>
                </a:solidFill>
                <a:latin typeface="Sauna Pro 1"/>
                <a:ea typeface="Sauna Pro 1"/>
                <a:cs typeface="Sauna Pro 1"/>
                <a:sym typeface="Sauna Pro 1"/>
              </a:rPr>
              <a:t>“She has added him to a group chat someone set up for the trip. I feel awful but I don’t know what to do about it?”</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3191306" y="1028700"/>
            <a:ext cx="11905389" cy="1307251"/>
          </a:xfrm>
          <a:custGeom>
            <a:avLst/>
            <a:gdLst/>
            <a:ahLst/>
            <a:cxnLst/>
            <a:rect l="l" t="t" r="r" b="b"/>
            <a:pathLst>
              <a:path w="11905389" h="1307251">
                <a:moveTo>
                  <a:pt x="0" y="0"/>
                </a:moveTo>
                <a:lnTo>
                  <a:pt x="11905388" y="0"/>
                </a:lnTo>
                <a:lnTo>
                  <a:pt x="11905388" y="1307251"/>
                </a:lnTo>
                <a:lnTo>
                  <a:pt x="0" y="1307251"/>
                </a:lnTo>
                <a:lnTo>
                  <a:pt x="0" y="0"/>
                </a:lnTo>
                <a:close/>
              </a:path>
            </a:pathLst>
          </a:custGeom>
          <a:blipFill>
            <a:blip r:embed="rId2"/>
            <a:stretch>
              <a:fillRect b="-529534"/>
            </a:stretch>
          </a:blipFill>
        </p:spPr>
      </p:sp>
      <p:sp>
        <p:nvSpPr>
          <p:cNvPr id="3" name="Freeform 3"/>
          <p:cNvSpPr/>
          <p:nvPr/>
        </p:nvSpPr>
        <p:spPr>
          <a:xfrm>
            <a:off x="3150252" y="2803029"/>
            <a:ext cx="11056962" cy="3072914"/>
          </a:xfrm>
          <a:custGeom>
            <a:avLst/>
            <a:gdLst/>
            <a:ahLst/>
            <a:cxnLst/>
            <a:rect l="l" t="t" r="r" b="b"/>
            <a:pathLst>
              <a:path w="11056962" h="3072914">
                <a:moveTo>
                  <a:pt x="0" y="0"/>
                </a:moveTo>
                <a:lnTo>
                  <a:pt x="11056962" y="0"/>
                </a:lnTo>
                <a:lnTo>
                  <a:pt x="11056962" y="3072914"/>
                </a:lnTo>
                <a:lnTo>
                  <a:pt x="0" y="3072914"/>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TextBox 4"/>
          <p:cNvSpPr txBox="1"/>
          <p:nvPr/>
        </p:nvSpPr>
        <p:spPr>
          <a:xfrm>
            <a:off x="3150252" y="6047393"/>
            <a:ext cx="11987496" cy="2831441"/>
          </a:xfrm>
          <a:prstGeom prst="rect">
            <a:avLst/>
          </a:prstGeom>
        </p:spPr>
        <p:txBody>
          <a:bodyPr lIns="0" tIns="0" rIns="0" bIns="0" rtlCol="0" anchor="t">
            <a:spAutoFit/>
          </a:bodyPr>
          <a:lstStyle/>
          <a:p>
            <a:pPr algn="ctr">
              <a:lnSpc>
                <a:spcPts val="5477"/>
              </a:lnSpc>
            </a:pPr>
            <a:r>
              <a:rPr lang="en-US" sz="6019" spc="240">
                <a:solidFill>
                  <a:srgbClr val="FFFFFF"/>
                </a:solidFill>
                <a:latin typeface="Sauna Pro 1"/>
                <a:ea typeface="Sauna Pro 1"/>
                <a:cs typeface="Sauna Pro 1"/>
                <a:sym typeface="Sauna Pro 1"/>
              </a:rPr>
              <a:t>Ava:</a:t>
            </a:r>
          </a:p>
          <a:p>
            <a:pPr algn="ctr">
              <a:lnSpc>
                <a:spcPts val="5477"/>
              </a:lnSpc>
            </a:pPr>
            <a:r>
              <a:rPr lang="en-US" sz="6019" spc="240">
                <a:solidFill>
                  <a:srgbClr val="000000"/>
                </a:solidFill>
                <a:latin typeface="Sauna Pro 1"/>
                <a:ea typeface="Sauna Pro 1"/>
                <a:cs typeface="Sauna Pro 1"/>
                <a:sym typeface="Sauna Pro 1"/>
              </a:rPr>
              <a:t> “I know I should have gone after him, but, if I’m honest...I was worried I would be next.”</a:t>
            </a:r>
          </a:p>
        </p:txBody>
      </p:sp>
      <p:sp>
        <p:nvSpPr>
          <p:cNvPr id="5" name="TextBox 5"/>
          <p:cNvSpPr txBox="1"/>
          <p:nvPr/>
        </p:nvSpPr>
        <p:spPr>
          <a:xfrm>
            <a:off x="4256838" y="155575"/>
            <a:ext cx="9774323" cy="873140"/>
          </a:xfrm>
          <a:prstGeom prst="rect">
            <a:avLst/>
          </a:prstGeom>
        </p:spPr>
        <p:txBody>
          <a:bodyPr lIns="0" tIns="0" rIns="0" bIns="0" rtlCol="0" anchor="t">
            <a:spAutoFit/>
          </a:bodyPr>
          <a:lstStyle/>
          <a:p>
            <a:pPr algn="ctr">
              <a:lnSpc>
                <a:spcPts val="7000"/>
              </a:lnSpc>
              <a:spcBef>
                <a:spcPct val="0"/>
              </a:spcBef>
            </a:pPr>
            <a:r>
              <a:rPr lang="en-US" sz="5000" b="1" spc="200">
                <a:solidFill>
                  <a:srgbClr val="000000"/>
                </a:solidFill>
                <a:latin typeface="Sauna Pro 3 Bold"/>
                <a:ea typeface="Sauna Pro 3 Bold"/>
                <a:cs typeface="Sauna Pro 3 Bold"/>
                <a:sym typeface="Sauna Pro 3 Bold"/>
              </a:rPr>
              <a:t>Script under the spotlight</a:t>
            </a:r>
          </a:p>
        </p:txBody>
      </p:sp>
      <p:sp>
        <p:nvSpPr>
          <p:cNvPr id="6" name="TextBox 6"/>
          <p:cNvSpPr txBox="1"/>
          <p:nvPr/>
        </p:nvSpPr>
        <p:spPr>
          <a:xfrm>
            <a:off x="5118858" y="3501641"/>
            <a:ext cx="8050284" cy="1641859"/>
          </a:xfrm>
          <a:prstGeom prst="rect">
            <a:avLst/>
          </a:prstGeom>
        </p:spPr>
        <p:txBody>
          <a:bodyPr lIns="0" tIns="0" rIns="0" bIns="0" rtlCol="0" anchor="t">
            <a:spAutoFit/>
          </a:bodyPr>
          <a:lstStyle/>
          <a:p>
            <a:pPr algn="ctr">
              <a:lnSpc>
                <a:spcPts val="4263"/>
              </a:lnSpc>
            </a:pPr>
            <a:r>
              <a:rPr lang="en-US" sz="4139" b="1" spc="165">
                <a:solidFill>
                  <a:srgbClr val="000000"/>
                </a:solidFill>
                <a:latin typeface="Sauna Pro 3 Bold"/>
                <a:ea typeface="Sauna Pro 3 Bold"/>
                <a:cs typeface="Sauna Pro 3 Bold"/>
                <a:sym typeface="Sauna Pro 3 Bold"/>
              </a:rPr>
              <a:t>Ava sees what Grace is doing to Noah. And she sees Noah looking miserable and teary. She says: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3191306" y="1189373"/>
            <a:ext cx="11905389" cy="1307251"/>
          </a:xfrm>
          <a:custGeom>
            <a:avLst/>
            <a:gdLst/>
            <a:ahLst/>
            <a:cxnLst/>
            <a:rect l="l" t="t" r="r" b="b"/>
            <a:pathLst>
              <a:path w="11905389" h="1307251">
                <a:moveTo>
                  <a:pt x="0" y="0"/>
                </a:moveTo>
                <a:lnTo>
                  <a:pt x="11905388" y="0"/>
                </a:lnTo>
                <a:lnTo>
                  <a:pt x="11905388" y="1307251"/>
                </a:lnTo>
                <a:lnTo>
                  <a:pt x="0" y="1307251"/>
                </a:lnTo>
                <a:lnTo>
                  <a:pt x="0" y="0"/>
                </a:lnTo>
                <a:close/>
              </a:path>
            </a:pathLst>
          </a:custGeom>
          <a:blipFill>
            <a:blip r:embed="rId2"/>
            <a:stretch>
              <a:fillRect b="-529534"/>
            </a:stretch>
          </a:blipFill>
        </p:spPr>
      </p:sp>
      <p:sp>
        <p:nvSpPr>
          <p:cNvPr id="3" name="Freeform 3"/>
          <p:cNvSpPr/>
          <p:nvPr/>
        </p:nvSpPr>
        <p:spPr>
          <a:xfrm rot="2317613">
            <a:off x="11735448" y="4855797"/>
            <a:ext cx="999812" cy="3136664"/>
          </a:xfrm>
          <a:custGeom>
            <a:avLst/>
            <a:gdLst/>
            <a:ahLst/>
            <a:cxnLst/>
            <a:rect l="l" t="t" r="r" b="b"/>
            <a:pathLst>
              <a:path w="999812" h="3136664">
                <a:moveTo>
                  <a:pt x="0" y="0"/>
                </a:moveTo>
                <a:lnTo>
                  <a:pt x="999812" y="0"/>
                </a:lnTo>
                <a:lnTo>
                  <a:pt x="999812" y="3136664"/>
                </a:lnTo>
                <a:lnTo>
                  <a:pt x="0" y="3136664"/>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5530108" y="5054374"/>
            <a:ext cx="6952435" cy="6248501"/>
          </a:xfrm>
          <a:custGeom>
            <a:avLst/>
            <a:gdLst/>
            <a:ahLst/>
            <a:cxnLst/>
            <a:rect l="l" t="t" r="r" b="b"/>
            <a:pathLst>
              <a:path w="6952435" h="6248501">
                <a:moveTo>
                  <a:pt x="0" y="0"/>
                </a:moveTo>
                <a:lnTo>
                  <a:pt x="6952435" y="0"/>
                </a:lnTo>
                <a:lnTo>
                  <a:pt x="6952435" y="6248501"/>
                </a:lnTo>
                <a:lnTo>
                  <a:pt x="0" y="6248501"/>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5" name="TextBox 5"/>
          <p:cNvSpPr txBox="1"/>
          <p:nvPr/>
        </p:nvSpPr>
        <p:spPr>
          <a:xfrm>
            <a:off x="4256838" y="155575"/>
            <a:ext cx="9774323" cy="873140"/>
          </a:xfrm>
          <a:prstGeom prst="rect">
            <a:avLst/>
          </a:prstGeom>
        </p:spPr>
        <p:txBody>
          <a:bodyPr lIns="0" tIns="0" rIns="0" bIns="0" rtlCol="0" anchor="t">
            <a:spAutoFit/>
          </a:bodyPr>
          <a:lstStyle/>
          <a:p>
            <a:pPr algn="ctr">
              <a:lnSpc>
                <a:spcPts val="7000"/>
              </a:lnSpc>
              <a:spcBef>
                <a:spcPct val="0"/>
              </a:spcBef>
            </a:pPr>
            <a:r>
              <a:rPr lang="en-US" sz="5000" b="1" spc="200">
                <a:solidFill>
                  <a:srgbClr val="000000"/>
                </a:solidFill>
                <a:latin typeface="Sauna Pro 3 Bold"/>
                <a:ea typeface="Sauna Pro 3 Bold"/>
                <a:cs typeface="Sauna Pro 3 Bold"/>
                <a:sym typeface="Sauna Pro 3 Bold"/>
              </a:rPr>
              <a:t>Script under the spotlight</a:t>
            </a:r>
          </a:p>
        </p:txBody>
      </p:sp>
      <p:sp>
        <p:nvSpPr>
          <p:cNvPr id="6" name="TextBox 6"/>
          <p:cNvSpPr txBox="1"/>
          <p:nvPr/>
        </p:nvSpPr>
        <p:spPr>
          <a:xfrm>
            <a:off x="1830595" y="2790631"/>
            <a:ext cx="15208540" cy="2096209"/>
          </a:xfrm>
          <a:prstGeom prst="rect">
            <a:avLst/>
          </a:prstGeom>
        </p:spPr>
        <p:txBody>
          <a:bodyPr lIns="0" tIns="0" rIns="0" bIns="0" rtlCol="0" anchor="t">
            <a:spAutoFit/>
          </a:bodyPr>
          <a:lstStyle/>
          <a:p>
            <a:pPr algn="ctr">
              <a:lnSpc>
                <a:spcPts val="5425"/>
              </a:lnSpc>
            </a:pPr>
            <a:r>
              <a:rPr lang="en-US" sz="5651" spc="226">
                <a:solidFill>
                  <a:srgbClr val="FFFFFF"/>
                </a:solidFill>
                <a:latin typeface="Sauna Pro 1"/>
                <a:ea typeface="Sauna Pro 1"/>
                <a:cs typeface="Sauna Pro 1"/>
                <a:sym typeface="Sauna Pro 1"/>
              </a:rPr>
              <a:t>Ava:</a:t>
            </a:r>
          </a:p>
          <a:p>
            <a:pPr algn="ctr">
              <a:lnSpc>
                <a:spcPts val="5425"/>
              </a:lnSpc>
            </a:pPr>
            <a:r>
              <a:rPr lang="en-US" sz="5651" spc="226">
                <a:solidFill>
                  <a:srgbClr val="000000"/>
                </a:solidFill>
                <a:latin typeface="Sauna Pro 1"/>
                <a:ea typeface="Sauna Pro 1"/>
                <a:cs typeface="Sauna Pro 1"/>
                <a:sym typeface="Sauna Pro 1"/>
              </a:rPr>
              <a:t>"I know I should have gone after him, but, if I’m honest...I was worried I would be next.”</a:t>
            </a:r>
          </a:p>
        </p:txBody>
      </p:sp>
      <p:sp>
        <p:nvSpPr>
          <p:cNvPr id="7" name="Freeform 7"/>
          <p:cNvSpPr/>
          <p:nvPr/>
        </p:nvSpPr>
        <p:spPr>
          <a:xfrm rot="-1451687" flipH="1">
            <a:off x="6270379" y="5110586"/>
            <a:ext cx="837384" cy="2627086"/>
          </a:xfrm>
          <a:custGeom>
            <a:avLst/>
            <a:gdLst/>
            <a:ahLst/>
            <a:cxnLst/>
            <a:rect l="l" t="t" r="r" b="b"/>
            <a:pathLst>
              <a:path w="837384" h="2627086">
                <a:moveTo>
                  <a:pt x="837384" y="0"/>
                </a:moveTo>
                <a:lnTo>
                  <a:pt x="0" y="0"/>
                </a:lnTo>
                <a:lnTo>
                  <a:pt x="0" y="2627086"/>
                </a:lnTo>
                <a:lnTo>
                  <a:pt x="837384" y="2627086"/>
                </a:lnTo>
                <a:lnTo>
                  <a:pt x="837384"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8" name="TextBox 8"/>
          <p:cNvSpPr txBox="1"/>
          <p:nvPr/>
        </p:nvSpPr>
        <p:spPr>
          <a:xfrm>
            <a:off x="7471652" y="7035552"/>
            <a:ext cx="3069347" cy="2935383"/>
          </a:xfrm>
          <a:prstGeom prst="rect">
            <a:avLst/>
          </a:prstGeom>
        </p:spPr>
        <p:txBody>
          <a:bodyPr lIns="0" tIns="0" rIns="0" bIns="0" rtlCol="0" anchor="t">
            <a:spAutoFit/>
          </a:bodyPr>
          <a:lstStyle/>
          <a:p>
            <a:pPr algn="ctr">
              <a:lnSpc>
                <a:spcPts val="3837"/>
              </a:lnSpc>
            </a:pPr>
            <a:r>
              <a:rPr lang="en-US" sz="3395" b="1" spc="135">
                <a:solidFill>
                  <a:srgbClr val="000000"/>
                </a:solidFill>
                <a:latin typeface="Sauna Pro 3 Bold"/>
                <a:ea typeface="Sauna Pro 3 Bold"/>
                <a:cs typeface="Sauna Pro 3 Bold"/>
                <a:sym typeface="Sauna Pro 3 Bold"/>
              </a:rPr>
              <a:t>How could Ava be thought of as being a bystander</a:t>
            </a:r>
          </a:p>
          <a:p>
            <a:pPr algn="ctr">
              <a:lnSpc>
                <a:spcPts val="3837"/>
              </a:lnSpc>
            </a:pPr>
            <a:r>
              <a:rPr lang="en-US" sz="3395" b="1" spc="135">
                <a:solidFill>
                  <a:srgbClr val="000000"/>
                </a:solidFill>
                <a:latin typeface="Sauna Pro 3 Bold"/>
                <a:ea typeface="Sauna Pro 3 Bold"/>
                <a:cs typeface="Sauna Pro 3 Bold"/>
                <a:sym typeface="Sauna Pro 3 Bold"/>
              </a:rPr>
              <a:t>(someone that does nothing)?</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3003415" y="1028700"/>
            <a:ext cx="11905389" cy="1307251"/>
          </a:xfrm>
          <a:custGeom>
            <a:avLst/>
            <a:gdLst/>
            <a:ahLst/>
            <a:cxnLst/>
            <a:rect l="l" t="t" r="r" b="b"/>
            <a:pathLst>
              <a:path w="11905389" h="1307251">
                <a:moveTo>
                  <a:pt x="0" y="0"/>
                </a:moveTo>
                <a:lnTo>
                  <a:pt x="11905388" y="0"/>
                </a:lnTo>
                <a:lnTo>
                  <a:pt x="11905388" y="1307251"/>
                </a:lnTo>
                <a:lnTo>
                  <a:pt x="0" y="1307251"/>
                </a:lnTo>
                <a:lnTo>
                  <a:pt x="0" y="0"/>
                </a:lnTo>
                <a:close/>
              </a:path>
            </a:pathLst>
          </a:custGeom>
          <a:blipFill>
            <a:blip r:embed="rId2"/>
            <a:stretch>
              <a:fillRect b="-529534"/>
            </a:stretch>
          </a:blipFill>
        </p:spPr>
      </p:sp>
      <p:sp>
        <p:nvSpPr>
          <p:cNvPr id="3" name="Freeform 3"/>
          <p:cNvSpPr/>
          <p:nvPr/>
        </p:nvSpPr>
        <p:spPr>
          <a:xfrm>
            <a:off x="9254608" y="2225863"/>
            <a:ext cx="9553107" cy="8585855"/>
          </a:xfrm>
          <a:custGeom>
            <a:avLst/>
            <a:gdLst/>
            <a:ahLst/>
            <a:cxnLst/>
            <a:rect l="l" t="t" r="r" b="b"/>
            <a:pathLst>
              <a:path w="9553107" h="8585855">
                <a:moveTo>
                  <a:pt x="0" y="0"/>
                </a:moveTo>
                <a:lnTo>
                  <a:pt x="9553107" y="0"/>
                </a:lnTo>
                <a:lnTo>
                  <a:pt x="9553107" y="8585855"/>
                </a:lnTo>
                <a:lnTo>
                  <a:pt x="0" y="8585855"/>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TextBox 4"/>
          <p:cNvSpPr txBox="1"/>
          <p:nvPr/>
        </p:nvSpPr>
        <p:spPr>
          <a:xfrm>
            <a:off x="4256838" y="155575"/>
            <a:ext cx="9774323" cy="873140"/>
          </a:xfrm>
          <a:prstGeom prst="rect">
            <a:avLst/>
          </a:prstGeom>
        </p:spPr>
        <p:txBody>
          <a:bodyPr lIns="0" tIns="0" rIns="0" bIns="0" rtlCol="0" anchor="t">
            <a:spAutoFit/>
          </a:bodyPr>
          <a:lstStyle/>
          <a:p>
            <a:pPr algn="ctr">
              <a:lnSpc>
                <a:spcPts val="7000"/>
              </a:lnSpc>
              <a:spcBef>
                <a:spcPct val="0"/>
              </a:spcBef>
            </a:pPr>
            <a:r>
              <a:rPr lang="en-US" sz="5000" b="1" spc="200">
                <a:solidFill>
                  <a:srgbClr val="000000"/>
                </a:solidFill>
                <a:latin typeface="Sauna Pro 3 Bold"/>
                <a:ea typeface="Sauna Pro 3 Bold"/>
                <a:cs typeface="Sauna Pro 3 Bold"/>
                <a:sym typeface="Sauna Pro 3 Bold"/>
              </a:rPr>
              <a:t>Script under the spotlight</a:t>
            </a:r>
          </a:p>
        </p:txBody>
      </p:sp>
      <p:sp>
        <p:nvSpPr>
          <p:cNvPr id="5" name="Freeform 5"/>
          <p:cNvSpPr/>
          <p:nvPr/>
        </p:nvSpPr>
        <p:spPr>
          <a:xfrm rot="-2454964" flipH="1">
            <a:off x="5507945" y="7270287"/>
            <a:ext cx="837384" cy="2627086"/>
          </a:xfrm>
          <a:custGeom>
            <a:avLst/>
            <a:gdLst/>
            <a:ahLst/>
            <a:cxnLst/>
            <a:rect l="l" t="t" r="r" b="b"/>
            <a:pathLst>
              <a:path w="837384" h="2627086">
                <a:moveTo>
                  <a:pt x="837384" y="0"/>
                </a:moveTo>
                <a:lnTo>
                  <a:pt x="0" y="0"/>
                </a:lnTo>
                <a:lnTo>
                  <a:pt x="0" y="2627086"/>
                </a:lnTo>
                <a:lnTo>
                  <a:pt x="837384" y="2627086"/>
                </a:lnTo>
                <a:lnTo>
                  <a:pt x="837384"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6" name="TextBox 6"/>
          <p:cNvSpPr txBox="1"/>
          <p:nvPr/>
        </p:nvSpPr>
        <p:spPr>
          <a:xfrm>
            <a:off x="11488799" y="5483889"/>
            <a:ext cx="5084726" cy="4366769"/>
          </a:xfrm>
          <a:prstGeom prst="rect">
            <a:avLst/>
          </a:prstGeom>
        </p:spPr>
        <p:txBody>
          <a:bodyPr lIns="0" tIns="0" rIns="0" bIns="0" rtlCol="0" anchor="t">
            <a:spAutoFit/>
          </a:bodyPr>
          <a:lstStyle/>
          <a:p>
            <a:pPr algn="ctr">
              <a:lnSpc>
                <a:spcPts val="3483"/>
              </a:lnSpc>
            </a:pPr>
            <a:r>
              <a:rPr lang="en-US" sz="2808" spc="112">
                <a:solidFill>
                  <a:srgbClr val="000000"/>
                </a:solidFill>
                <a:latin typeface="Sauna Pro 1"/>
                <a:ea typeface="Sauna Pro 1"/>
                <a:cs typeface="Sauna Pro 1"/>
                <a:sym typeface="Sauna Pro 1"/>
              </a:rPr>
              <a:t>Ava thinks about herself. Whilst she is upset and feels bad for her friend - at this point - she is worried that Grace will target her. </a:t>
            </a:r>
          </a:p>
          <a:p>
            <a:pPr algn="ctr">
              <a:lnSpc>
                <a:spcPts val="3483"/>
              </a:lnSpc>
            </a:pPr>
            <a:endParaRPr lang="en-US" sz="2808" spc="112">
              <a:solidFill>
                <a:srgbClr val="000000"/>
              </a:solidFill>
              <a:latin typeface="Sauna Pro 1"/>
              <a:ea typeface="Sauna Pro 1"/>
              <a:cs typeface="Sauna Pro 1"/>
              <a:sym typeface="Sauna Pro 1"/>
            </a:endParaRPr>
          </a:p>
          <a:p>
            <a:pPr algn="ctr">
              <a:lnSpc>
                <a:spcPts val="3483"/>
              </a:lnSpc>
            </a:pPr>
            <a:r>
              <a:rPr lang="en-US" sz="2808" spc="112">
                <a:solidFill>
                  <a:srgbClr val="000000"/>
                </a:solidFill>
                <a:latin typeface="Sauna Pro 1"/>
                <a:ea typeface="Sauna Pro 1"/>
                <a:cs typeface="Sauna Pro 1"/>
                <a:sym typeface="Sauna Pro 1"/>
              </a:rPr>
              <a:t>She knows Noah is really struggling, but she chooses not to support him. She stands by watching and thinking.</a:t>
            </a:r>
          </a:p>
        </p:txBody>
      </p:sp>
      <p:sp>
        <p:nvSpPr>
          <p:cNvPr id="7" name="TextBox 7"/>
          <p:cNvSpPr txBox="1"/>
          <p:nvPr/>
        </p:nvSpPr>
        <p:spPr>
          <a:xfrm>
            <a:off x="266205" y="2790540"/>
            <a:ext cx="6580688" cy="4839271"/>
          </a:xfrm>
          <a:prstGeom prst="rect">
            <a:avLst/>
          </a:prstGeom>
        </p:spPr>
        <p:txBody>
          <a:bodyPr lIns="0" tIns="0" rIns="0" bIns="0" rtlCol="0" anchor="t">
            <a:spAutoFit/>
          </a:bodyPr>
          <a:lstStyle/>
          <a:p>
            <a:pPr algn="ctr">
              <a:lnSpc>
                <a:spcPts val="5425"/>
              </a:lnSpc>
            </a:pPr>
            <a:r>
              <a:rPr lang="en-US" sz="5651" spc="226">
                <a:solidFill>
                  <a:srgbClr val="FFFFFF"/>
                </a:solidFill>
                <a:latin typeface="Sauna Pro 1"/>
                <a:ea typeface="Sauna Pro 1"/>
                <a:cs typeface="Sauna Pro 1"/>
                <a:sym typeface="Sauna Pro 1"/>
              </a:rPr>
              <a:t>Ava:</a:t>
            </a:r>
          </a:p>
          <a:p>
            <a:pPr algn="ctr">
              <a:lnSpc>
                <a:spcPts val="5425"/>
              </a:lnSpc>
            </a:pPr>
            <a:r>
              <a:rPr lang="en-US" sz="5651" spc="226">
                <a:solidFill>
                  <a:srgbClr val="000000"/>
                </a:solidFill>
                <a:latin typeface="Sauna Pro 1"/>
                <a:ea typeface="Sauna Pro 1"/>
                <a:cs typeface="Sauna Pro 1"/>
                <a:sym typeface="Sauna Pro 1"/>
              </a:rPr>
              <a:t>"I know I should have gone after him, but, if I’m honest...I was worried I would be next.”</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3191306" y="1028700"/>
            <a:ext cx="11905389" cy="1307251"/>
          </a:xfrm>
          <a:custGeom>
            <a:avLst/>
            <a:gdLst/>
            <a:ahLst/>
            <a:cxnLst/>
            <a:rect l="l" t="t" r="r" b="b"/>
            <a:pathLst>
              <a:path w="11905389" h="1307251">
                <a:moveTo>
                  <a:pt x="0" y="0"/>
                </a:moveTo>
                <a:lnTo>
                  <a:pt x="11905388" y="0"/>
                </a:lnTo>
                <a:lnTo>
                  <a:pt x="11905388" y="1307251"/>
                </a:lnTo>
                <a:lnTo>
                  <a:pt x="0" y="1307251"/>
                </a:lnTo>
                <a:lnTo>
                  <a:pt x="0" y="0"/>
                </a:lnTo>
                <a:close/>
              </a:path>
            </a:pathLst>
          </a:custGeom>
          <a:blipFill>
            <a:blip r:embed="rId2"/>
            <a:stretch>
              <a:fillRect b="-529534"/>
            </a:stretch>
          </a:blipFill>
        </p:spPr>
      </p:sp>
      <p:sp>
        <p:nvSpPr>
          <p:cNvPr id="3" name="Freeform 3"/>
          <p:cNvSpPr/>
          <p:nvPr/>
        </p:nvSpPr>
        <p:spPr>
          <a:xfrm>
            <a:off x="4010795" y="2508026"/>
            <a:ext cx="9640767" cy="2679330"/>
          </a:xfrm>
          <a:custGeom>
            <a:avLst/>
            <a:gdLst/>
            <a:ahLst/>
            <a:cxnLst/>
            <a:rect l="l" t="t" r="r" b="b"/>
            <a:pathLst>
              <a:path w="9640767" h="2679330">
                <a:moveTo>
                  <a:pt x="0" y="0"/>
                </a:moveTo>
                <a:lnTo>
                  <a:pt x="9640767" y="0"/>
                </a:lnTo>
                <a:lnTo>
                  <a:pt x="9640767" y="2679330"/>
                </a:lnTo>
                <a:lnTo>
                  <a:pt x="0" y="267933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TextBox 4"/>
          <p:cNvSpPr txBox="1"/>
          <p:nvPr/>
        </p:nvSpPr>
        <p:spPr>
          <a:xfrm>
            <a:off x="2399885" y="5470541"/>
            <a:ext cx="14019790" cy="6174065"/>
          </a:xfrm>
          <a:prstGeom prst="rect">
            <a:avLst/>
          </a:prstGeom>
        </p:spPr>
        <p:txBody>
          <a:bodyPr lIns="0" tIns="0" rIns="0" bIns="0" rtlCol="0" anchor="t">
            <a:spAutoFit/>
          </a:bodyPr>
          <a:lstStyle/>
          <a:p>
            <a:pPr algn="l">
              <a:lnSpc>
                <a:spcPts val="6683"/>
              </a:lnSpc>
            </a:pPr>
            <a:r>
              <a:rPr lang="en-US" sz="4774" spc="190">
                <a:solidFill>
                  <a:srgbClr val="000000"/>
                </a:solidFill>
                <a:latin typeface="Sauna Pro 1"/>
                <a:ea typeface="Sauna Pro 1"/>
                <a:cs typeface="Sauna Pro 1"/>
                <a:sym typeface="Sauna Pro 1"/>
              </a:rPr>
              <a:t>Ava: “You have to tell someone, it’s getting worse”</a:t>
            </a:r>
          </a:p>
          <a:p>
            <a:pPr algn="l">
              <a:lnSpc>
                <a:spcPts val="6683"/>
              </a:lnSpc>
            </a:pPr>
            <a:r>
              <a:rPr lang="en-US" sz="4774" spc="190">
                <a:solidFill>
                  <a:srgbClr val="FFFFFF"/>
                </a:solidFill>
                <a:latin typeface="Sauna Pro 1"/>
                <a:ea typeface="Sauna Pro 1"/>
                <a:cs typeface="Sauna Pro 1"/>
                <a:sym typeface="Sauna Pro 1"/>
              </a:rPr>
              <a:t>Noah: “Leave me alone Ava! It’s nothing to do with you!” </a:t>
            </a:r>
          </a:p>
          <a:p>
            <a:pPr algn="l">
              <a:lnSpc>
                <a:spcPts val="6683"/>
              </a:lnSpc>
            </a:pPr>
            <a:r>
              <a:rPr lang="en-US" sz="4774" spc="190">
                <a:solidFill>
                  <a:srgbClr val="000000"/>
                </a:solidFill>
                <a:latin typeface="Sauna Pro 1"/>
                <a:ea typeface="Sauna Pro 1"/>
                <a:cs typeface="Sauna Pro 1"/>
                <a:sym typeface="Sauna Pro 1"/>
              </a:rPr>
              <a:t>Ava: “I decided I had to do something. I couldn’t just watch anymore.”</a:t>
            </a:r>
          </a:p>
          <a:p>
            <a:pPr algn="l">
              <a:lnSpc>
                <a:spcPts val="7803"/>
              </a:lnSpc>
            </a:pPr>
            <a:endParaRPr lang="en-US" sz="4774" spc="190">
              <a:solidFill>
                <a:srgbClr val="000000"/>
              </a:solidFill>
              <a:latin typeface="Sauna Pro 1"/>
              <a:ea typeface="Sauna Pro 1"/>
              <a:cs typeface="Sauna Pro 1"/>
              <a:sym typeface="Sauna Pro 1"/>
            </a:endParaRPr>
          </a:p>
          <a:p>
            <a:pPr algn="l">
              <a:lnSpc>
                <a:spcPts val="7803"/>
              </a:lnSpc>
              <a:spcBef>
                <a:spcPct val="0"/>
              </a:spcBef>
            </a:pPr>
            <a:endParaRPr lang="en-US" sz="4774" spc="190">
              <a:solidFill>
                <a:srgbClr val="000000"/>
              </a:solidFill>
              <a:latin typeface="Sauna Pro 1"/>
              <a:ea typeface="Sauna Pro 1"/>
              <a:cs typeface="Sauna Pro 1"/>
              <a:sym typeface="Sauna Pro 1"/>
            </a:endParaRPr>
          </a:p>
        </p:txBody>
      </p:sp>
      <p:sp>
        <p:nvSpPr>
          <p:cNvPr id="5" name="TextBox 5"/>
          <p:cNvSpPr txBox="1"/>
          <p:nvPr/>
        </p:nvSpPr>
        <p:spPr>
          <a:xfrm>
            <a:off x="4256838" y="155575"/>
            <a:ext cx="9774323" cy="873140"/>
          </a:xfrm>
          <a:prstGeom prst="rect">
            <a:avLst/>
          </a:prstGeom>
        </p:spPr>
        <p:txBody>
          <a:bodyPr lIns="0" tIns="0" rIns="0" bIns="0" rtlCol="0" anchor="t">
            <a:spAutoFit/>
          </a:bodyPr>
          <a:lstStyle/>
          <a:p>
            <a:pPr algn="ctr">
              <a:lnSpc>
                <a:spcPts val="7000"/>
              </a:lnSpc>
              <a:spcBef>
                <a:spcPct val="0"/>
              </a:spcBef>
            </a:pPr>
            <a:r>
              <a:rPr lang="en-US" sz="5000" b="1" spc="200">
                <a:solidFill>
                  <a:srgbClr val="000000"/>
                </a:solidFill>
                <a:latin typeface="Sauna Pro 3 Bold"/>
                <a:ea typeface="Sauna Pro 3 Bold"/>
                <a:cs typeface="Sauna Pro 3 Bold"/>
                <a:sym typeface="Sauna Pro 3 Bold"/>
              </a:rPr>
              <a:t>Script under the spotlight</a:t>
            </a:r>
          </a:p>
        </p:txBody>
      </p:sp>
      <p:sp>
        <p:nvSpPr>
          <p:cNvPr id="6" name="TextBox 6"/>
          <p:cNvSpPr txBox="1"/>
          <p:nvPr/>
        </p:nvSpPr>
        <p:spPr>
          <a:xfrm>
            <a:off x="6051744" y="2963531"/>
            <a:ext cx="7202719" cy="1796895"/>
          </a:xfrm>
          <a:prstGeom prst="rect">
            <a:avLst/>
          </a:prstGeom>
        </p:spPr>
        <p:txBody>
          <a:bodyPr lIns="0" tIns="0" rIns="0" bIns="0" rtlCol="0" anchor="t">
            <a:spAutoFit/>
          </a:bodyPr>
          <a:lstStyle/>
          <a:p>
            <a:pPr algn="l">
              <a:lnSpc>
                <a:spcPts val="4663"/>
              </a:lnSpc>
            </a:pPr>
            <a:r>
              <a:rPr lang="en-US" sz="4239" b="1" spc="169">
                <a:solidFill>
                  <a:srgbClr val="000000"/>
                </a:solidFill>
                <a:latin typeface="Sauna Pro 3 Bold"/>
                <a:ea typeface="Sauna Pro 3 Bold"/>
                <a:cs typeface="Sauna Pro 3 Bold"/>
                <a:sym typeface="Sauna Pro 3 Bold"/>
              </a:rPr>
              <a:t>Ava later sees Noah sitting alone and upset. She talks with him:</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3191306" y="1028700"/>
            <a:ext cx="11905389" cy="1307251"/>
          </a:xfrm>
          <a:custGeom>
            <a:avLst/>
            <a:gdLst/>
            <a:ahLst/>
            <a:cxnLst/>
            <a:rect l="l" t="t" r="r" b="b"/>
            <a:pathLst>
              <a:path w="11905389" h="1307251">
                <a:moveTo>
                  <a:pt x="0" y="0"/>
                </a:moveTo>
                <a:lnTo>
                  <a:pt x="11905388" y="0"/>
                </a:lnTo>
                <a:lnTo>
                  <a:pt x="11905388" y="1307251"/>
                </a:lnTo>
                <a:lnTo>
                  <a:pt x="0" y="1307251"/>
                </a:lnTo>
                <a:lnTo>
                  <a:pt x="0" y="0"/>
                </a:lnTo>
                <a:close/>
              </a:path>
            </a:pathLst>
          </a:custGeom>
          <a:blipFill>
            <a:blip r:embed="rId2"/>
            <a:stretch>
              <a:fillRect b="-529534"/>
            </a:stretch>
          </a:blipFill>
        </p:spPr>
      </p:sp>
      <p:sp>
        <p:nvSpPr>
          <p:cNvPr id="3" name="Freeform 3"/>
          <p:cNvSpPr/>
          <p:nvPr/>
        </p:nvSpPr>
        <p:spPr>
          <a:xfrm>
            <a:off x="9584068" y="2513908"/>
            <a:ext cx="8447520" cy="7592209"/>
          </a:xfrm>
          <a:custGeom>
            <a:avLst/>
            <a:gdLst/>
            <a:ahLst/>
            <a:cxnLst/>
            <a:rect l="l" t="t" r="r" b="b"/>
            <a:pathLst>
              <a:path w="8447520" h="7592209">
                <a:moveTo>
                  <a:pt x="0" y="0"/>
                </a:moveTo>
                <a:lnTo>
                  <a:pt x="8447521" y="0"/>
                </a:lnTo>
                <a:lnTo>
                  <a:pt x="8447521" y="7592208"/>
                </a:lnTo>
                <a:lnTo>
                  <a:pt x="0" y="7592208"/>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rot="-5400000" flipH="1">
            <a:off x="7373394" y="6937994"/>
            <a:ext cx="1299947" cy="4078265"/>
          </a:xfrm>
          <a:custGeom>
            <a:avLst/>
            <a:gdLst/>
            <a:ahLst/>
            <a:cxnLst/>
            <a:rect l="l" t="t" r="r" b="b"/>
            <a:pathLst>
              <a:path w="1299947" h="4078265">
                <a:moveTo>
                  <a:pt x="1299947" y="0"/>
                </a:moveTo>
                <a:lnTo>
                  <a:pt x="0" y="0"/>
                </a:lnTo>
                <a:lnTo>
                  <a:pt x="0" y="4078265"/>
                </a:lnTo>
                <a:lnTo>
                  <a:pt x="1299947" y="4078265"/>
                </a:lnTo>
                <a:lnTo>
                  <a:pt x="1299947"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5" name="TextBox 5"/>
          <p:cNvSpPr txBox="1"/>
          <p:nvPr/>
        </p:nvSpPr>
        <p:spPr>
          <a:xfrm>
            <a:off x="4256838" y="155575"/>
            <a:ext cx="9774323" cy="873140"/>
          </a:xfrm>
          <a:prstGeom prst="rect">
            <a:avLst/>
          </a:prstGeom>
        </p:spPr>
        <p:txBody>
          <a:bodyPr lIns="0" tIns="0" rIns="0" bIns="0" rtlCol="0" anchor="t">
            <a:spAutoFit/>
          </a:bodyPr>
          <a:lstStyle/>
          <a:p>
            <a:pPr algn="ctr">
              <a:lnSpc>
                <a:spcPts val="7000"/>
              </a:lnSpc>
              <a:spcBef>
                <a:spcPct val="0"/>
              </a:spcBef>
            </a:pPr>
            <a:r>
              <a:rPr lang="en-US" sz="5000" b="1" spc="200">
                <a:solidFill>
                  <a:srgbClr val="000000"/>
                </a:solidFill>
                <a:latin typeface="Sauna Pro 3 Bold"/>
                <a:ea typeface="Sauna Pro 3 Bold"/>
                <a:cs typeface="Sauna Pro 3 Bold"/>
                <a:sym typeface="Sauna Pro 3 Bold"/>
              </a:rPr>
              <a:t>Script under the spotlight</a:t>
            </a:r>
          </a:p>
        </p:txBody>
      </p:sp>
      <p:sp>
        <p:nvSpPr>
          <p:cNvPr id="6" name="TextBox 6"/>
          <p:cNvSpPr txBox="1"/>
          <p:nvPr/>
        </p:nvSpPr>
        <p:spPr>
          <a:xfrm>
            <a:off x="12091325" y="5181600"/>
            <a:ext cx="3879674" cy="4876018"/>
          </a:xfrm>
          <a:prstGeom prst="rect">
            <a:avLst/>
          </a:prstGeom>
        </p:spPr>
        <p:txBody>
          <a:bodyPr lIns="0" tIns="0" rIns="0" bIns="0" rtlCol="0" anchor="t">
            <a:spAutoFit/>
          </a:bodyPr>
          <a:lstStyle/>
          <a:p>
            <a:pPr algn="l">
              <a:lnSpc>
                <a:spcPts val="4090"/>
              </a:lnSpc>
            </a:pPr>
            <a:r>
              <a:rPr lang="en-US" sz="3787" b="1" spc="151">
                <a:solidFill>
                  <a:srgbClr val="000000"/>
                </a:solidFill>
                <a:latin typeface="Sauna Pro 3 Bold"/>
                <a:ea typeface="Sauna Pro 3 Bold"/>
                <a:cs typeface="Sauna Pro 3 Bold"/>
                <a:sym typeface="Sauna Pro 3 Bold"/>
              </a:rPr>
              <a:t>What changes for Ava? </a:t>
            </a:r>
          </a:p>
          <a:p>
            <a:pPr algn="l">
              <a:lnSpc>
                <a:spcPts val="4090"/>
              </a:lnSpc>
            </a:pPr>
            <a:endParaRPr lang="en-US" sz="3787" b="1" spc="151">
              <a:solidFill>
                <a:srgbClr val="000000"/>
              </a:solidFill>
              <a:latin typeface="Sauna Pro 3 Bold"/>
              <a:ea typeface="Sauna Pro 3 Bold"/>
              <a:cs typeface="Sauna Pro 3 Bold"/>
              <a:sym typeface="Sauna Pro 3 Bold"/>
            </a:endParaRPr>
          </a:p>
          <a:p>
            <a:pPr algn="l">
              <a:lnSpc>
                <a:spcPts val="4090"/>
              </a:lnSpc>
            </a:pPr>
            <a:r>
              <a:rPr lang="en-US" sz="3787" b="1" spc="151">
                <a:solidFill>
                  <a:srgbClr val="000000"/>
                </a:solidFill>
                <a:latin typeface="Sauna Pro 3 Bold"/>
                <a:ea typeface="Sauna Pro 3 Bold"/>
                <a:cs typeface="Sauna Pro 3 Bold"/>
                <a:sym typeface="Sauna Pro 3 Bold"/>
              </a:rPr>
              <a:t>Why could she now be called an upstander?</a:t>
            </a:r>
          </a:p>
          <a:p>
            <a:pPr algn="l">
              <a:lnSpc>
                <a:spcPts val="4090"/>
              </a:lnSpc>
            </a:pPr>
            <a:r>
              <a:rPr lang="en-US" sz="3787" b="1" spc="151">
                <a:solidFill>
                  <a:srgbClr val="000000"/>
                </a:solidFill>
                <a:latin typeface="Sauna Pro 3 Bold"/>
                <a:ea typeface="Sauna Pro 3 Bold"/>
                <a:cs typeface="Sauna Pro 3 Bold"/>
                <a:sym typeface="Sauna Pro 3 Bold"/>
              </a:rPr>
              <a:t> </a:t>
            </a:r>
          </a:p>
          <a:p>
            <a:pPr algn="l">
              <a:lnSpc>
                <a:spcPts val="3219"/>
              </a:lnSpc>
            </a:pPr>
            <a:r>
              <a:rPr lang="en-US" sz="3787" b="1" spc="151">
                <a:solidFill>
                  <a:srgbClr val="000000"/>
                </a:solidFill>
                <a:latin typeface="Sauna Pro 3 Bold"/>
                <a:ea typeface="Sauna Pro 3 Bold"/>
                <a:cs typeface="Sauna Pro 3 Bold"/>
                <a:sym typeface="Sauna Pro 3 Bold"/>
              </a:rPr>
              <a:t>(someone that does something for others)</a:t>
            </a:r>
          </a:p>
        </p:txBody>
      </p:sp>
      <p:sp>
        <p:nvSpPr>
          <p:cNvPr id="7" name="TextBox 7"/>
          <p:cNvSpPr txBox="1"/>
          <p:nvPr/>
        </p:nvSpPr>
        <p:spPr>
          <a:xfrm>
            <a:off x="733683" y="3189522"/>
            <a:ext cx="9328817" cy="7353248"/>
          </a:xfrm>
          <a:prstGeom prst="rect">
            <a:avLst/>
          </a:prstGeom>
        </p:spPr>
        <p:txBody>
          <a:bodyPr lIns="0" tIns="0" rIns="0" bIns="0" rtlCol="0" anchor="t">
            <a:spAutoFit/>
          </a:bodyPr>
          <a:lstStyle/>
          <a:p>
            <a:pPr algn="l">
              <a:lnSpc>
                <a:spcPts val="6263"/>
              </a:lnSpc>
            </a:pPr>
            <a:r>
              <a:rPr lang="en-US" sz="4474" spc="178">
                <a:solidFill>
                  <a:srgbClr val="000000"/>
                </a:solidFill>
                <a:latin typeface="Sauna Pro 1"/>
                <a:ea typeface="Sauna Pro 1"/>
                <a:cs typeface="Sauna Pro 1"/>
                <a:sym typeface="Sauna Pro 1"/>
              </a:rPr>
              <a:t>Ava: “You have to tell someone, it’s getting worse”</a:t>
            </a:r>
          </a:p>
          <a:p>
            <a:pPr algn="l">
              <a:lnSpc>
                <a:spcPts val="6263"/>
              </a:lnSpc>
            </a:pPr>
            <a:r>
              <a:rPr lang="en-US" sz="4474" spc="178">
                <a:solidFill>
                  <a:srgbClr val="FFFFFF"/>
                </a:solidFill>
                <a:latin typeface="Sauna Pro 1"/>
                <a:ea typeface="Sauna Pro 1"/>
                <a:cs typeface="Sauna Pro 1"/>
                <a:sym typeface="Sauna Pro 1"/>
              </a:rPr>
              <a:t>Noah: “Leave me alone Ava! It’s nothing to do with you!” </a:t>
            </a:r>
          </a:p>
          <a:p>
            <a:pPr algn="l">
              <a:lnSpc>
                <a:spcPts val="6263"/>
              </a:lnSpc>
            </a:pPr>
            <a:r>
              <a:rPr lang="en-US" sz="4474" spc="178">
                <a:solidFill>
                  <a:srgbClr val="000000"/>
                </a:solidFill>
                <a:latin typeface="Sauna Pro 1"/>
                <a:ea typeface="Sauna Pro 1"/>
                <a:cs typeface="Sauna Pro 1"/>
                <a:sym typeface="Sauna Pro 1"/>
              </a:rPr>
              <a:t>Ava: “I decided I had to do something. I couldn’t just watch anymore.”</a:t>
            </a:r>
          </a:p>
          <a:p>
            <a:pPr algn="l">
              <a:lnSpc>
                <a:spcPts val="7383"/>
              </a:lnSpc>
            </a:pPr>
            <a:endParaRPr lang="en-US" sz="4474" spc="178">
              <a:solidFill>
                <a:srgbClr val="000000"/>
              </a:solidFill>
              <a:latin typeface="Sauna Pro 1"/>
              <a:ea typeface="Sauna Pro 1"/>
              <a:cs typeface="Sauna Pro 1"/>
              <a:sym typeface="Sauna Pro 1"/>
            </a:endParaRPr>
          </a:p>
          <a:p>
            <a:pPr algn="l">
              <a:lnSpc>
                <a:spcPts val="7383"/>
              </a:lnSpc>
              <a:spcBef>
                <a:spcPct val="0"/>
              </a:spcBef>
            </a:pPr>
            <a:endParaRPr lang="en-US" sz="4474" spc="178">
              <a:solidFill>
                <a:srgbClr val="000000"/>
              </a:solidFill>
              <a:latin typeface="Sauna Pro 1"/>
              <a:ea typeface="Sauna Pro 1"/>
              <a:cs typeface="Sauna Pro 1"/>
              <a:sym typeface="Sauna Pro 1"/>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5051269" y="4994641"/>
            <a:ext cx="7891160" cy="4823471"/>
          </a:xfrm>
          <a:custGeom>
            <a:avLst/>
            <a:gdLst/>
            <a:ahLst/>
            <a:cxnLst/>
            <a:rect l="l" t="t" r="r" b="b"/>
            <a:pathLst>
              <a:path w="7891160" h="4823471">
                <a:moveTo>
                  <a:pt x="0" y="0"/>
                </a:moveTo>
                <a:lnTo>
                  <a:pt x="7891160" y="0"/>
                </a:lnTo>
                <a:lnTo>
                  <a:pt x="7891160" y="4823472"/>
                </a:lnTo>
                <a:lnTo>
                  <a:pt x="0" y="4823472"/>
                </a:lnTo>
                <a:lnTo>
                  <a:pt x="0" y="0"/>
                </a:lnTo>
                <a:close/>
              </a:path>
            </a:pathLst>
          </a:custGeom>
          <a:blipFill>
            <a:blip r:embed="rId2"/>
            <a:stretch>
              <a:fillRect/>
            </a:stretch>
          </a:blipFill>
        </p:spPr>
      </p:sp>
      <p:sp>
        <p:nvSpPr>
          <p:cNvPr id="3" name="Freeform 3"/>
          <p:cNvSpPr/>
          <p:nvPr/>
        </p:nvSpPr>
        <p:spPr>
          <a:xfrm>
            <a:off x="1064964" y="619809"/>
            <a:ext cx="2558080" cy="1803446"/>
          </a:xfrm>
          <a:custGeom>
            <a:avLst/>
            <a:gdLst/>
            <a:ahLst/>
            <a:cxnLst/>
            <a:rect l="l" t="t" r="r" b="b"/>
            <a:pathLst>
              <a:path w="2558080" h="1803446">
                <a:moveTo>
                  <a:pt x="0" y="0"/>
                </a:moveTo>
                <a:lnTo>
                  <a:pt x="2558079" y="0"/>
                </a:lnTo>
                <a:lnTo>
                  <a:pt x="2558079" y="1803446"/>
                </a:lnTo>
                <a:lnTo>
                  <a:pt x="0" y="1803446"/>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14386111" y="831621"/>
            <a:ext cx="3083398" cy="1379820"/>
          </a:xfrm>
          <a:custGeom>
            <a:avLst/>
            <a:gdLst/>
            <a:ahLst/>
            <a:cxnLst/>
            <a:rect l="l" t="t" r="r" b="b"/>
            <a:pathLst>
              <a:path w="3083398" h="1379820">
                <a:moveTo>
                  <a:pt x="0" y="0"/>
                </a:moveTo>
                <a:lnTo>
                  <a:pt x="3083398" y="0"/>
                </a:lnTo>
                <a:lnTo>
                  <a:pt x="3083398" y="1379821"/>
                </a:lnTo>
                <a:lnTo>
                  <a:pt x="0" y="1379821"/>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5" name="Freeform 5"/>
          <p:cNvSpPr/>
          <p:nvPr/>
        </p:nvSpPr>
        <p:spPr>
          <a:xfrm>
            <a:off x="514790" y="2841588"/>
            <a:ext cx="3683059" cy="2301912"/>
          </a:xfrm>
          <a:custGeom>
            <a:avLst/>
            <a:gdLst/>
            <a:ahLst/>
            <a:cxnLst/>
            <a:rect l="l" t="t" r="r" b="b"/>
            <a:pathLst>
              <a:path w="3683059" h="2301912">
                <a:moveTo>
                  <a:pt x="0" y="0"/>
                </a:moveTo>
                <a:lnTo>
                  <a:pt x="3683059" y="0"/>
                </a:lnTo>
                <a:lnTo>
                  <a:pt x="3683059" y="2301912"/>
                </a:lnTo>
                <a:lnTo>
                  <a:pt x="0" y="2301912"/>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6" name="Freeform 6"/>
          <p:cNvSpPr/>
          <p:nvPr/>
        </p:nvSpPr>
        <p:spPr>
          <a:xfrm>
            <a:off x="514790" y="5303323"/>
            <a:ext cx="3683059" cy="2301912"/>
          </a:xfrm>
          <a:custGeom>
            <a:avLst/>
            <a:gdLst/>
            <a:ahLst/>
            <a:cxnLst/>
            <a:rect l="l" t="t" r="r" b="b"/>
            <a:pathLst>
              <a:path w="3683059" h="2301912">
                <a:moveTo>
                  <a:pt x="0" y="0"/>
                </a:moveTo>
                <a:lnTo>
                  <a:pt x="3683059" y="0"/>
                </a:lnTo>
                <a:lnTo>
                  <a:pt x="3683059" y="2301912"/>
                </a:lnTo>
                <a:lnTo>
                  <a:pt x="0" y="2301912"/>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7" name="Freeform 7"/>
          <p:cNvSpPr/>
          <p:nvPr/>
        </p:nvSpPr>
        <p:spPr>
          <a:xfrm>
            <a:off x="514790" y="7765058"/>
            <a:ext cx="3683059" cy="2301912"/>
          </a:xfrm>
          <a:custGeom>
            <a:avLst/>
            <a:gdLst/>
            <a:ahLst/>
            <a:cxnLst/>
            <a:rect l="l" t="t" r="r" b="b"/>
            <a:pathLst>
              <a:path w="3683059" h="2301912">
                <a:moveTo>
                  <a:pt x="0" y="0"/>
                </a:moveTo>
                <a:lnTo>
                  <a:pt x="3683059" y="0"/>
                </a:lnTo>
                <a:lnTo>
                  <a:pt x="3683059" y="2301912"/>
                </a:lnTo>
                <a:lnTo>
                  <a:pt x="0" y="2301912"/>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pic>
        <p:nvPicPr>
          <p:cNvPr id="8" name="Picture 8"/>
          <p:cNvPicPr>
            <a:picLocks noChangeAspect="1"/>
          </p:cNvPicPr>
          <p:nvPr/>
        </p:nvPicPr>
        <p:blipFill>
          <a:blip r:embed="rId9"/>
          <a:srcRect/>
          <a:stretch>
            <a:fillRect/>
          </a:stretch>
        </p:blipFill>
        <p:spPr>
          <a:xfrm>
            <a:off x="7507273" y="391629"/>
            <a:ext cx="2961642" cy="2857985"/>
          </a:xfrm>
          <a:prstGeom prst="rect">
            <a:avLst/>
          </a:prstGeom>
        </p:spPr>
      </p:pic>
      <p:sp>
        <p:nvSpPr>
          <p:cNvPr id="9" name="TextBox 9"/>
          <p:cNvSpPr txBox="1"/>
          <p:nvPr/>
        </p:nvSpPr>
        <p:spPr>
          <a:xfrm>
            <a:off x="780590" y="3569692"/>
            <a:ext cx="3126828" cy="864754"/>
          </a:xfrm>
          <a:prstGeom prst="rect">
            <a:avLst/>
          </a:prstGeom>
        </p:spPr>
        <p:txBody>
          <a:bodyPr lIns="0" tIns="0" rIns="0" bIns="0" rtlCol="0" anchor="t">
            <a:spAutoFit/>
          </a:bodyPr>
          <a:lstStyle/>
          <a:p>
            <a:pPr algn="ctr">
              <a:lnSpc>
                <a:spcPts val="3389"/>
              </a:lnSpc>
            </a:pPr>
            <a:r>
              <a:rPr lang="en-US" sz="2999" b="1" spc="119">
                <a:solidFill>
                  <a:srgbClr val="000000"/>
                </a:solidFill>
                <a:latin typeface="Sauna Pro 3 Bold"/>
                <a:ea typeface="Sauna Pro 3 Bold"/>
                <a:cs typeface="Sauna Pro 3 Bold"/>
                <a:sym typeface="Sauna Pro 3 Bold"/>
              </a:rPr>
              <a:t>Spending time with friends</a:t>
            </a:r>
          </a:p>
        </p:txBody>
      </p:sp>
      <p:sp>
        <p:nvSpPr>
          <p:cNvPr id="10" name="TextBox 10"/>
          <p:cNvSpPr txBox="1"/>
          <p:nvPr/>
        </p:nvSpPr>
        <p:spPr>
          <a:xfrm>
            <a:off x="1101395" y="6028781"/>
            <a:ext cx="2664360" cy="1188766"/>
          </a:xfrm>
          <a:prstGeom prst="rect">
            <a:avLst/>
          </a:prstGeom>
        </p:spPr>
        <p:txBody>
          <a:bodyPr lIns="0" tIns="0" rIns="0" bIns="0" rtlCol="0" anchor="t">
            <a:spAutoFit/>
          </a:bodyPr>
          <a:lstStyle/>
          <a:p>
            <a:pPr algn="ctr">
              <a:lnSpc>
                <a:spcPts val="3086"/>
              </a:lnSpc>
            </a:pPr>
            <a:r>
              <a:rPr lang="en-US" sz="2996" b="1" spc="119">
                <a:solidFill>
                  <a:srgbClr val="000000"/>
                </a:solidFill>
                <a:latin typeface="Sauna Pro 3 Bold"/>
                <a:ea typeface="Sauna Pro 3 Bold"/>
                <a:cs typeface="Sauna Pro 3 Bold"/>
                <a:sym typeface="Sauna Pro 3 Bold"/>
              </a:rPr>
              <a:t>Doing really good work in class</a:t>
            </a:r>
          </a:p>
        </p:txBody>
      </p:sp>
      <p:sp>
        <p:nvSpPr>
          <p:cNvPr id="11" name="TextBox 11"/>
          <p:cNvSpPr txBox="1"/>
          <p:nvPr/>
        </p:nvSpPr>
        <p:spPr>
          <a:xfrm>
            <a:off x="959733" y="8433910"/>
            <a:ext cx="2947684" cy="800115"/>
          </a:xfrm>
          <a:prstGeom prst="rect">
            <a:avLst/>
          </a:prstGeom>
        </p:spPr>
        <p:txBody>
          <a:bodyPr lIns="0" tIns="0" rIns="0" bIns="0" rtlCol="0" anchor="t">
            <a:spAutoFit/>
          </a:bodyPr>
          <a:lstStyle/>
          <a:p>
            <a:pPr algn="ctr">
              <a:lnSpc>
                <a:spcPts val="3146"/>
              </a:lnSpc>
            </a:pPr>
            <a:r>
              <a:rPr lang="en-US" sz="2996" b="1" spc="119">
                <a:solidFill>
                  <a:srgbClr val="000000"/>
                </a:solidFill>
                <a:latin typeface="Sauna Pro 3 Bold"/>
                <a:ea typeface="Sauna Pro 3 Bold"/>
                <a:cs typeface="Sauna Pro 3 Bold"/>
                <a:sym typeface="Sauna Pro 3 Bold"/>
              </a:rPr>
              <a:t>Hearing </a:t>
            </a:r>
          </a:p>
          <a:p>
            <a:pPr algn="ctr">
              <a:lnSpc>
                <a:spcPts val="3146"/>
              </a:lnSpc>
            </a:pPr>
            <a:r>
              <a:rPr lang="en-US" sz="2996" b="1" spc="119">
                <a:solidFill>
                  <a:srgbClr val="000000"/>
                </a:solidFill>
                <a:latin typeface="Sauna Pro 3 Bold"/>
                <a:ea typeface="Sauna Pro 3 Bold"/>
                <a:cs typeface="Sauna Pro 3 Bold"/>
                <a:sym typeface="Sauna Pro 3 Bold"/>
              </a:rPr>
              <a:t>“well done”</a:t>
            </a:r>
          </a:p>
        </p:txBody>
      </p:sp>
      <p:sp>
        <p:nvSpPr>
          <p:cNvPr id="12" name="Freeform 12"/>
          <p:cNvSpPr/>
          <p:nvPr/>
        </p:nvSpPr>
        <p:spPr>
          <a:xfrm>
            <a:off x="14086280" y="2692729"/>
            <a:ext cx="3683059" cy="2301912"/>
          </a:xfrm>
          <a:custGeom>
            <a:avLst/>
            <a:gdLst/>
            <a:ahLst/>
            <a:cxnLst/>
            <a:rect l="l" t="t" r="r" b="b"/>
            <a:pathLst>
              <a:path w="3683059" h="2301912">
                <a:moveTo>
                  <a:pt x="0" y="0"/>
                </a:moveTo>
                <a:lnTo>
                  <a:pt x="3683060" y="0"/>
                </a:lnTo>
                <a:lnTo>
                  <a:pt x="3683060" y="2301912"/>
                </a:lnTo>
                <a:lnTo>
                  <a:pt x="0" y="2301912"/>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13" name="Freeform 13"/>
          <p:cNvSpPr/>
          <p:nvPr/>
        </p:nvSpPr>
        <p:spPr>
          <a:xfrm>
            <a:off x="14128422" y="5143500"/>
            <a:ext cx="3683059" cy="2301912"/>
          </a:xfrm>
          <a:custGeom>
            <a:avLst/>
            <a:gdLst/>
            <a:ahLst/>
            <a:cxnLst/>
            <a:rect l="l" t="t" r="r" b="b"/>
            <a:pathLst>
              <a:path w="3683059" h="2301912">
                <a:moveTo>
                  <a:pt x="0" y="0"/>
                </a:moveTo>
                <a:lnTo>
                  <a:pt x="3683060" y="0"/>
                </a:lnTo>
                <a:lnTo>
                  <a:pt x="3683060" y="2301912"/>
                </a:lnTo>
                <a:lnTo>
                  <a:pt x="0" y="2301912"/>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14" name="Freeform 14"/>
          <p:cNvSpPr/>
          <p:nvPr/>
        </p:nvSpPr>
        <p:spPr>
          <a:xfrm>
            <a:off x="14275089" y="7597812"/>
            <a:ext cx="3683059" cy="2301912"/>
          </a:xfrm>
          <a:custGeom>
            <a:avLst/>
            <a:gdLst/>
            <a:ahLst/>
            <a:cxnLst/>
            <a:rect l="l" t="t" r="r" b="b"/>
            <a:pathLst>
              <a:path w="3683059" h="2301912">
                <a:moveTo>
                  <a:pt x="0" y="0"/>
                </a:moveTo>
                <a:lnTo>
                  <a:pt x="3683059" y="0"/>
                </a:lnTo>
                <a:lnTo>
                  <a:pt x="3683059" y="2301912"/>
                </a:lnTo>
                <a:lnTo>
                  <a:pt x="0" y="2301912"/>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15" name="TextBox 15"/>
          <p:cNvSpPr txBox="1"/>
          <p:nvPr/>
        </p:nvSpPr>
        <p:spPr>
          <a:xfrm>
            <a:off x="14316966" y="3435648"/>
            <a:ext cx="3305971" cy="556896"/>
          </a:xfrm>
          <a:prstGeom prst="rect">
            <a:avLst/>
          </a:prstGeom>
        </p:spPr>
        <p:txBody>
          <a:bodyPr lIns="0" tIns="0" rIns="0" bIns="0" rtlCol="0" anchor="t">
            <a:spAutoFit/>
          </a:bodyPr>
          <a:lstStyle/>
          <a:p>
            <a:pPr algn="ctr">
              <a:lnSpc>
                <a:spcPts val="4479"/>
              </a:lnSpc>
              <a:spcBef>
                <a:spcPct val="0"/>
              </a:spcBef>
            </a:pPr>
            <a:r>
              <a:rPr lang="en-US" sz="3199" b="1" spc="127">
                <a:solidFill>
                  <a:srgbClr val="000000"/>
                </a:solidFill>
                <a:latin typeface="Sauna Pro 3 Bold"/>
                <a:ea typeface="Sauna Pro 3 Bold"/>
                <a:cs typeface="Sauna Pro 3 Bold"/>
                <a:sym typeface="Sauna Pro 3 Bold"/>
              </a:rPr>
              <a:t>Being left out</a:t>
            </a:r>
          </a:p>
        </p:txBody>
      </p:sp>
      <p:sp>
        <p:nvSpPr>
          <p:cNvPr id="16" name="TextBox 16"/>
          <p:cNvSpPr txBox="1"/>
          <p:nvPr/>
        </p:nvSpPr>
        <p:spPr>
          <a:xfrm>
            <a:off x="14714848" y="5855807"/>
            <a:ext cx="2544452" cy="1225518"/>
          </a:xfrm>
          <a:prstGeom prst="rect">
            <a:avLst/>
          </a:prstGeom>
        </p:spPr>
        <p:txBody>
          <a:bodyPr lIns="0" tIns="0" rIns="0" bIns="0" rtlCol="0" anchor="t">
            <a:spAutoFit/>
          </a:bodyPr>
          <a:lstStyle/>
          <a:p>
            <a:pPr algn="ctr">
              <a:lnSpc>
                <a:spcPts val="3206"/>
              </a:lnSpc>
            </a:pPr>
            <a:r>
              <a:rPr lang="en-US" sz="3025" b="1" spc="121">
                <a:solidFill>
                  <a:srgbClr val="000000"/>
                </a:solidFill>
                <a:latin typeface="Sauna Pro 3 Bold"/>
                <a:ea typeface="Sauna Pro 3 Bold"/>
                <a:cs typeface="Sauna Pro 3 Bold"/>
                <a:sym typeface="Sauna Pro 3 Bold"/>
              </a:rPr>
              <a:t>Unkind words that are hurtful</a:t>
            </a:r>
          </a:p>
        </p:txBody>
      </p:sp>
      <p:sp>
        <p:nvSpPr>
          <p:cNvPr id="17" name="TextBox 17"/>
          <p:cNvSpPr txBox="1"/>
          <p:nvPr/>
        </p:nvSpPr>
        <p:spPr>
          <a:xfrm>
            <a:off x="14895174" y="8400148"/>
            <a:ext cx="2442890" cy="754391"/>
          </a:xfrm>
          <a:prstGeom prst="rect">
            <a:avLst/>
          </a:prstGeom>
        </p:spPr>
        <p:txBody>
          <a:bodyPr lIns="0" tIns="0" rIns="0" bIns="0" rtlCol="0" anchor="t">
            <a:spAutoFit/>
          </a:bodyPr>
          <a:lstStyle/>
          <a:p>
            <a:pPr algn="ctr">
              <a:lnSpc>
                <a:spcPts val="2909"/>
              </a:lnSpc>
            </a:pPr>
            <a:r>
              <a:rPr lang="en-US" sz="2999" b="1" spc="119">
                <a:solidFill>
                  <a:srgbClr val="000000"/>
                </a:solidFill>
                <a:latin typeface="Sauna Pro 3 Bold"/>
                <a:ea typeface="Sauna Pro 3 Bold"/>
                <a:cs typeface="Sauna Pro 3 Bold"/>
                <a:sym typeface="Sauna Pro 3 Bold"/>
              </a:rPr>
              <a:t>Not being listened to</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3191306" y="1162042"/>
            <a:ext cx="11905389" cy="1307251"/>
          </a:xfrm>
          <a:custGeom>
            <a:avLst/>
            <a:gdLst/>
            <a:ahLst/>
            <a:cxnLst/>
            <a:rect l="l" t="t" r="r" b="b"/>
            <a:pathLst>
              <a:path w="11905389" h="1307251">
                <a:moveTo>
                  <a:pt x="0" y="0"/>
                </a:moveTo>
                <a:lnTo>
                  <a:pt x="11905388" y="0"/>
                </a:lnTo>
                <a:lnTo>
                  <a:pt x="11905388" y="1307251"/>
                </a:lnTo>
                <a:lnTo>
                  <a:pt x="0" y="1307251"/>
                </a:lnTo>
                <a:lnTo>
                  <a:pt x="0" y="0"/>
                </a:lnTo>
                <a:close/>
              </a:path>
            </a:pathLst>
          </a:custGeom>
          <a:blipFill>
            <a:blip r:embed="rId2"/>
            <a:stretch>
              <a:fillRect b="-529534"/>
            </a:stretch>
          </a:blipFill>
        </p:spPr>
      </p:sp>
      <p:sp>
        <p:nvSpPr>
          <p:cNvPr id="3" name="Freeform 3"/>
          <p:cNvSpPr/>
          <p:nvPr/>
        </p:nvSpPr>
        <p:spPr>
          <a:xfrm>
            <a:off x="8967397" y="2602620"/>
            <a:ext cx="9320603" cy="8376892"/>
          </a:xfrm>
          <a:custGeom>
            <a:avLst/>
            <a:gdLst/>
            <a:ahLst/>
            <a:cxnLst/>
            <a:rect l="l" t="t" r="r" b="b"/>
            <a:pathLst>
              <a:path w="9320603" h="8376892">
                <a:moveTo>
                  <a:pt x="0" y="0"/>
                </a:moveTo>
                <a:lnTo>
                  <a:pt x="9320603" y="0"/>
                </a:lnTo>
                <a:lnTo>
                  <a:pt x="9320603" y="8376892"/>
                </a:lnTo>
                <a:lnTo>
                  <a:pt x="0" y="8376892"/>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rot="-5400000" flipH="1">
            <a:off x="7373394" y="6937994"/>
            <a:ext cx="1299947" cy="4078265"/>
          </a:xfrm>
          <a:custGeom>
            <a:avLst/>
            <a:gdLst/>
            <a:ahLst/>
            <a:cxnLst/>
            <a:rect l="l" t="t" r="r" b="b"/>
            <a:pathLst>
              <a:path w="1299947" h="4078265">
                <a:moveTo>
                  <a:pt x="1299947" y="0"/>
                </a:moveTo>
                <a:lnTo>
                  <a:pt x="0" y="0"/>
                </a:lnTo>
                <a:lnTo>
                  <a:pt x="0" y="4078265"/>
                </a:lnTo>
                <a:lnTo>
                  <a:pt x="1299947" y="4078265"/>
                </a:lnTo>
                <a:lnTo>
                  <a:pt x="1299947"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5" name="TextBox 5"/>
          <p:cNvSpPr txBox="1"/>
          <p:nvPr/>
        </p:nvSpPr>
        <p:spPr>
          <a:xfrm>
            <a:off x="4256838" y="155575"/>
            <a:ext cx="9774323" cy="873140"/>
          </a:xfrm>
          <a:prstGeom prst="rect">
            <a:avLst/>
          </a:prstGeom>
        </p:spPr>
        <p:txBody>
          <a:bodyPr lIns="0" tIns="0" rIns="0" bIns="0" rtlCol="0" anchor="t">
            <a:spAutoFit/>
          </a:bodyPr>
          <a:lstStyle/>
          <a:p>
            <a:pPr algn="ctr">
              <a:lnSpc>
                <a:spcPts val="7000"/>
              </a:lnSpc>
              <a:spcBef>
                <a:spcPct val="0"/>
              </a:spcBef>
            </a:pPr>
            <a:r>
              <a:rPr lang="en-US" sz="5000" b="1" spc="200">
                <a:solidFill>
                  <a:srgbClr val="000000"/>
                </a:solidFill>
                <a:latin typeface="Sauna Pro 3 Bold"/>
                <a:ea typeface="Sauna Pro 3 Bold"/>
                <a:cs typeface="Sauna Pro 3 Bold"/>
                <a:sym typeface="Sauna Pro 3 Bold"/>
              </a:rPr>
              <a:t>Script under the spotlight</a:t>
            </a:r>
          </a:p>
        </p:txBody>
      </p:sp>
      <p:sp>
        <p:nvSpPr>
          <p:cNvPr id="6" name="TextBox 6"/>
          <p:cNvSpPr txBox="1"/>
          <p:nvPr/>
        </p:nvSpPr>
        <p:spPr>
          <a:xfrm>
            <a:off x="10973542" y="5667854"/>
            <a:ext cx="4876236" cy="4393041"/>
          </a:xfrm>
          <a:prstGeom prst="rect">
            <a:avLst/>
          </a:prstGeom>
        </p:spPr>
        <p:txBody>
          <a:bodyPr lIns="0" tIns="0" rIns="0" bIns="0" rtlCol="0" anchor="t">
            <a:spAutoFit/>
          </a:bodyPr>
          <a:lstStyle/>
          <a:p>
            <a:pPr algn="ctr">
              <a:lnSpc>
                <a:spcPts val="3875"/>
              </a:lnSpc>
            </a:pPr>
            <a:r>
              <a:rPr lang="en-US" sz="3429" b="1" spc="137">
                <a:solidFill>
                  <a:srgbClr val="000000"/>
                </a:solidFill>
                <a:latin typeface="Sauna Pro 3 Bold"/>
                <a:ea typeface="Sauna Pro 3 Bold"/>
                <a:cs typeface="Sauna Pro 3 Bold"/>
                <a:sym typeface="Sauna Pro 3 Bold"/>
              </a:rPr>
              <a:t>Ava thinks enough is enough! Noah is alone, and more isolated than ever. </a:t>
            </a:r>
          </a:p>
          <a:p>
            <a:pPr algn="ctr">
              <a:lnSpc>
                <a:spcPts val="3875"/>
              </a:lnSpc>
            </a:pPr>
            <a:endParaRPr lang="en-US" sz="3429" b="1" spc="137">
              <a:solidFill>
                <a:srgbClr val="000000"/>
              </a:solidFill>
              <a:latin typeface="Sauna Pro 3 Bold"/>
              <a:ea typeface="Sauna Pro 3 Bold"/>
              <a:cs typeface="Sauna Pro 3 Bold"/>
              <a:sym typeface="Sauna Pro 3 Bold"/>
            </a:endParaRPr>
          </a:p>
          <a:p>
            <a:pPr algn="ctr">
              <a:lnSpc>
                <a:spcPts val="3875"/>
              </a:lnSpc>
            </a:pPr>
            <a:r>
              <a:rPr lang="en-US" sz="3429" b="1" spc="137">
                <a:solidFill>
                  <a:srgbClr val="000000"/>
                </a:solidFill>
                <a:latin typeface="Sauna Pro 3 Bold"/>
                <a:ea typeface="Sauna Pro 3 Bold"/>
                <a:cs typeface="Sauna Pro 3 Bold"/>
                <a:sym typeface="Sauna Pro 3 Bold"/>
              </a:rPr>
              <a:t>She has to help him and she knows it is the right thing to do. This is a real turning point!</a:t>
            </a:r>
          </a:p>
        </p:txBody>
      </p:sp>
      <p:sp>
        <p:nvSpPr>
          <p:cNvPr id="7" name="TextBox 7"/>
          <p:cNvSpPr txBox="1"/>
          <p:nvPr/>
        </p:nvSpPr>
        <p:spPr>
          <a:xfrm>
            <a:off x="781089" y="2972902"/>
            <a:ext cx="9281411" cy="7541416"/>
          </a:xfrm>
          <a:prstGeom prst="rect">
            <a:avLst/>
          </a:prstGeom>
        </p:spPr>
        <p:txBody>
          <a:bodyPr lIns="0" tIns="0" rIns="0" bIns="0" rtlCol="0" anchor="t">
            <a:spAutoFit/>
          </a:bodyPr>
          <a:lstStyle/>
          <a:p>
            <a:pPr algn="l">
              <a:lnSpc>
                <a:spcPts val="6403"/>
              </a:lnSpc>
            </a:pPr>
            <a:r>
              <a:rPr lang="en-US" sz="4574" spc="182">
                <a:solidFill>
                  <a:srgbClr val="000000"/>
                </a:solidFill>
                <a:latin typeface="Sauna Pro 1"/>
                <a:ea typeface="Sauna Pro 1"/>
                <a:cs typeface="Sauna Pro 1"/>
                <a:sym typeface="Sauna Pro 1"/>
              </a:rPr>
              <a:t>Ava: “You have to tell someone, it’s getting worse”</a:t>
            </a:r>
          </a:p>
          <a:p>
            <a:pPr algn="l">
              <a:lnSpc>
                <a:spcPts val="6403"/>
              </a:lnSpc>
            </a:pPr>
            <a:r>
              <a:rPr lang="en-US" sz="4574" spc="182">
                <a:solidFill>
                  <a:srgbClr val="FFFFFF"/>
                </a:solidFill>
                <a:latin typeface="Sauna Pro 1"/>
                <a:ea typeface="Sauna Pro 1"/>
                <a:cs typeface="Sauna Pro 1"/>
                <a:sym typeface="Sauna Pro 1"/>
              </a:rPr>
              <a:t>Noah: “Leave me alone Ava! It’s nothing to do with you!” </a:t>
            </a:r>
          </a:p>
          <a:p>
            <a:pPr algn="l">
              <a:lnSpc>
                <a:spcPts val="6403"/>
              </a:lnSpc>
            </a:pPr>
            <a:r>
              <a:rPr lang="en-US" sz="4574" spc="182">
                <a:solidFill>
                  <a:srgbClr val="000000"/>
                </a:solidFill>
                <a:latin typeface="Sauna Pro 1"/>
                <a:ea typeface="Sauna Pro 1"/>
                <a:cs typeface="Sauna Pro 1"/>
                <a:sym typeface="Sauna Pro 1"/>
              </a:rPr>
              <a:t>Ava: “I decided I had to do something. I couldn’t just watch anymore.”</a:t>
            </a:r>
          </a:p>
          <a:p>
            <a:pPr algn="l">
              <a:lnSpc>
                <a:spcPts val="7523"/>
              </a:lnSpc>
            </a:pPr>
            <a:endParaRPr lang="en-US" sz="4574" spc="182">
              <a:solidFill>
                <a:srgbClr val="000000"/>
              </a:solidFill>
              <a:latin typeface="Sauna Pro 1"/>
              <a:ea typeface="Sauna Pro 1"/>
              <a:cs typeface="Sauna Pro 1"/>
              <a:sym typeface="Sauna Pro 1"/>
            </a:endParaRPr>
          </a:p>
          <a:p>
            <a:pPr algn="l">
              <a:lnSpc>
                <a:spcPts val="7523"/>
              </a:lnSpc>
              <a:spcBef>
                <a:spcPct val="0"/>
              </a:spcBef>
            </a:pPr>
            <a:endParaRPr lang="en-US" sz="4574" spc="182">
              <a:solidFill>
                <a:srgbClr val="000000"/>
              </a:solidFill>
              <a:latin typeface="Sauna Pro 1"/>
              <a:ea typeface="Sauna Pro 1"/>
              <a:cs typeface="Sauna Pro 1"/>
              <a:sym typeface="Sauna Pro 1"/>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6846753" y="6458597"/>
            <a:ext cx="3349472" cy="2566533"/>
          </a:xfrm>
          <a:custGeom>
            <a:avLst/>
            <a:gdLst/>
            <a:ahLst/>
            <a:cxnLst/>
            <a:rect l="l" t="t" r="r" b="b"/>
            <a:pathLst>
              <a:path w="3349472" h="2566533">
                <a:moveTo>
                  <a:pt x="0" y="0"/>
                </a:moveTo>
                <a:lnTo>
                  <a:pt x="3349472" y="0"/>
                </a:lnTo>
                <a:lnTo>
                  <a:pt x="3349472" y="2566533"/>
                </a:lnTo>
                <a:lnTo>
                  <a:pt x="0" y="2566533"/>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5015706" y="1823081"/>
            <a:ext cx="2676825" cy="2676825"/>
          </a:xfrm>
          <a:custGeom>
            <a:avLst/>
            <a:gdLst/>
            <a:ahLst/>
            <a:cxnLst/>
            <a:rect l="l" t="t" r="r" b="b"/>
            <a:pathLst>
              <a:path w="2676825" h="2676825">
                <a:moveTo>
                  <a:pt x="0" y="0"/>
                </a:moveTo>
                <a:lnTo>
                  <a:pt x="2676824" y="0"/>
                </a:lnTo>
                <a:lnTo>
                  <a:pt x="2676824" y="2676825"/>
                </a:lnTo>
                <a:lnTo>
                  <a:pt x="0" y="2676825"/>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a:off x="298219" y="8771024"/>
            <a:ext cx="2114105" cy="1220895"/>
          </a:xfrm>
          <a:custGeom>
            <a:avLst/>
            <a:gdLst/>
            <a:ahLst/>
            <a:cxnLst/>
            <a:rect l="l" t="t" r="r" b="b"/>
            <a:pathLst>
              <a:path w="2114105" h="1220895">
                <a:moveTo>
                  <a:pt x="0" y="0"/>
                </a:moveTo>
                <a:lnTo>
                  <a:pt x="2114105" y="0"/>
                </a:lnTo>
                <a:lnTo>
                  <a:pt x="2114105" y="1220895"/>
                </a:lnTo>
                <a:lnTo>
                  <a:pt x="0" y="1220895"/>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5" name="Freeform 5"/>
          <p:cNvSpPr/>
          <p:nvPr/>
        </p:nvSpPr>
        <p:spPr>
          <a:xfrm>
            <a:off x="16782348" y="8473797"/>
            <a:ext cx="1505652" cy="1677607"/>
          </a:xfrm>
          <a:custGeom>
            <a:avLst/>
            <a:gdLst/>
            <a:ahLst/>
            <a:cxnLst/>
            <a:rect l="l" t="t" r="r" b="b"/>
            <a:pathLst>
              <a:path w="1505652" h="1677607">
                <a:moveTo>
                  <a:pt x="0" y="0"/>
                </a:moveTo>
                <a:lnTo>
                  <a:pt x="1505652" y="0"/>
                </a:lnTo>
                <a:lnTo>
                  <a:pt x="1505652" y="1677607"/>
                </a:lnTo>
                <a:lnTo>
                  <a:pt x="0" y="1677607"/>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grpSp>
        <p:nvGrpSpPr>
          <p:cNvPr id="6" name="Group 6"/>
          <p:cNvGrpSpPr/>
          <p:nvPr/>
        </p:nvGrpSpPr>
        <p:grpSpPr>
          <a:xfrm>
            <a:off x="695508" y="484571"/>
            <a:ext cx="14111599" cy="5353845"/>
            <a:chOff x="0" y="0"/>
            <a:chExt cx="3716635" cy="1410066"/>
          </a:xfrm>
        </p:grpSpPr>
        <p:sp>
          <p:nvSpPr>
            <p:cNvPr id="7" name="Freeform 7"/>
            <p:cNvSpPr/>
            <p:nvPr/>
          </p:nvSpPr>
          <p:spPr>
            <a:xfrm>
              <a:off x="0" y="0"/>
              <a:ext cx="3716635" cy="1410066"/>
            </a:xfrm>
            <a:custGeom>
              <a:avLst/>
              <a:gdLst/>
              <a:ahLst/>
              <a:cxnLst/>
              <a:rect l="l" t="t" r="r" b="b"/>
              <a:pathLst>
                <a:path w="3716635" h="1410066">
                  <a:moveTo>
                    <a:pt x="27980" y="0"/>
                  </a:moveTo>
                  <a:lnTo>
                    <a:pt x="3688655" y="0"/>
                  </a:lnTo>
                  <a:cubicBezTo>
                    <a:pt x="3704108" y="0"/>
                    <a:pt x="3716635" y="12527"/>
                    <a:pt x="3716635" y="27980"/>
                  </a:cubicBezTo>
                  <a:lnTo>
                    <a:pt x="3716635" y="1382086"/>
                  </a:lnTo>
                  <a:cubicBezTo>
                    <a:pt x="3716635" y="1397539"/>
                    <a:pt x="3704108" y="1410066"/>
                    <a:pt x="3688655" y="1410066"/>
                  </a:cubicBezTo>
                  <a:lnTo>
                    <a:pt x="27980" y="1410066"/>
                  </a:lnTo>
                  <a:cubicBezTo>
                    <a:pt x="12527" y="1410066"/>
                    <a:pt x="0" y="1397539"/>
                    <a:pt x="0" y="1382086"/>
                  </a:cubicBezTo>
                  <a:lnTo>
                    <a:pt x="0" y="27980"/>
                  </a:lnTo>
                  <a:cubicBezTo>
                    <a:pt x="0" y="12527"/>
                    <a:pt x="12527" y="0"/>
                    <a:pt x="27980" y="0"/>
                  </a:cubicBezTo>
                  <a:close/>
                </a:path>
              </a:pathLst>
            </a:custGeom>
            <a:solidFill>
              <a:srgbClr val="FFFFFF"/>
            </a:solidFill>
          </p:spPr>
        </p:sp>
        <p:sp>
          <p:nvSpPr>
            <p:cNvPr id="8" name="TextBox 8"/>
            <p:cNvSpPr txBox="1"/>
            <p:nvPr/>
          </p:nvSpPr>
          <p:spPr>
            <a:xfrm>
              <a:off x="0" y="-38100"/>
              <a:ext cx="3716635" cy="1448166"/>
            </a:xfrm>
            <a:prstGeom prst="rect">
              <a:avLst/>
            </a:prstGeom>
          </p:spPr>
          <p:txBody>
            <a:bodyPr lIns="50800" tIns="50800" rIns="50800" bIns="50800" rtlCol="0" anchor="ctr"/>
            <a:lstStyle/>
            <a:p>
              <a:pPr algn="ctr">
                <a:lnSpc>
                  <a:spcPts val="2659"/>
                </a:lnSpc>
              </a:pPr>
              <a:endParaRPr/>
            </a:p>
          </p:txBody>
        </p:sp>
      </p:grpSp>
      <p:sp>
        <p:nvSpPr>
          <p:cNvPr id="9" name="Freeform 9"/>
          <p:cNvSpPr/>
          <p:nvPr/>
        </p:nvSpPr>
        <p:spPr>
          <a:xfrm>
            <a:off x="3724635" y="9089055"/>
            <a:ext cx="928086" cy="928086"/>
          </a:xfrm>
          <a:custGeom>
            <a:avLst/>
            <a:gdLst/>
            <a:ahLst/>
            <a:cxnLst/>
            <a:rect l="l" t="t" r="r" b="b"/>
            <a:pathLst>
              <a:path w="928086" h="928086">
                <a:moveTo>
                  <a:pt x="0" y="0"/>
                </a:moveTo>
                <a:lnTo>
                  <a:pt x="928086" y="0"/>
                </a:lnTo>
                <a:lnTo>
                  <a:pt x="928086" y="928086"/>
                </a:lnTo>
                <a:lnTo>
                  <a:pt x="0" y="928086"/>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10" name="TextBox 10"/>
          <p:cNvSpPr txBox="1"/>
          <p:nvPr/>
        </p:nvSpPr>
        <p:spPr>
          <a:xfrm>
            <a:off x="1597290" y="952500"/>
            <a:ext cx="13418415" cy="4716061"/>
          </a:xfrm>
          <a:prstGeom prst="rect">
            <a:avLst/>
          </a:prstGeom>
        </p:spPr>
        <p:txBody>
          <a:bodyPr lIns="0" tIns="0" rIns="0" bIns="0" rtlCol="0" anchor="t">
            <a:spAutoFit/>
          </a:bodyPr>
          <a:lstStyle/>
          <a:p>
            <a:pPr algn="l">
              <a:lnSpc>
                <a:spcPts val="4657"/>
              </a:lnSpc>
            </a:pPr>
            <a:r>
              <a:rPr lang="en-US" sz="3326" b="1" spc="133">
                <a:solidFill>
                  <a:srgbClr val="000000"/>
                </a:solidFill>
                <a:latin typeface="Sauna Pro 3 Bold"/>
                <a:ea typeface="Sauna Pro 3 Bold"/>
                <a:cs typeface="Sauna Pro 3 Bold"/>
                <a:sym typeface="Sauna Pro 3 Bold"/>
              </a:rPr>
              <a:t>We already know that everyone has the power to do something if someone is experiencing bullying behaviour...</a:t>
            </a:r>
          </a:p>
          <a:p>
            <a:pPr algn="l">
              <a:lnSpc>
                <a:spcPts val="4657"/>
              </a:lnSpc>
            </a:pPr>
            <a:endParaRPr lang="en-US" sz="3326" b="1" spc="133">
              <a:solidFill>
                <a:srgbClr val="000000"/>
              </a:solidFill>
              <a:latin typeface="Sauna Pro 3 Bold"/>
              <a:ea typeface="Sauna Pro 3 Bold"/>
              <a:cs typeface="Sauna Pro 3 Bold"/>
              <a:sym typeface="Sauna Pro 3 Bold"/>
            </a:endParaRPr>
          </a:p>
          <a:p>
            <a:pPr algn="l">
              <a:lnSpc>
                <a:spcPts val="4657"/>
              </a:lnSpc>
            </a:pPr>
            <a:r>
              <a:rPr lang="en-US" sz="3326" b="1" spc="133">
                <a:solidFill>
                  <a:srgbClr val="E52E87"/>
                </a:solidFill>
                <a:latin typeface="Sauna Pro 3 Bold"/>
                <a:ea typeface="Sauna Pro 3 Bold"/>
                <a:cs typeface="Sauna Pro 3 Bold"/>
                <a:sym typeface="Sauna Pro 3 Bold"/>
              </a:rPr>
              <a:t>BUT- what if we all do nothing? </a:t>
            </a:r>
          </a:p>
          <a:p>
            <a:pPr algn="l">
              <a:lnSpc>
                <a:spcPts val="4657"/>
              </a:lnSpc>
            </a:pPr>
            <a:endParaRPr lang="en-US" sz="3326" b="1" spc="133">
              <a:solidFill>
                <a:srgbClr val="E52E87"/>
              </a:solidFill>
              <a:latin typeface="Sauna Pro 3 Bold"/>
              <a:ea typeface="Sauna Pro 3 Bold"/>
              <a:cs typeface="Sauna Pro 3 Bold"/>
              <a:sym typeface="Sauna Pro 3 Bold"/>
            </a:endParaRPr>
          </a:p>
          <a:p>
            <a:pPr algn="l">
              <a:lnSpc>
                <a:spcPts val="4657"/>
              </a:lnSpc>
            </a:pPr>
            <a:r>
              <a:rPr lang="en-US" sz="3326" b="1" spc="133">
                <a:solidFill>
                  <a:srgbClr val="000000"/>
                </a:solidFill>
                <a:latin typeface="Sauna Pro 3 Bold"/>
                <a:ea typeface="Sauna Pro 3 Bold"/>
                <a:cs typeface="Sauna Pro 3 Bold"/>
                <a:sym typeface="Sauna Pro 3 Bold"/>
              </a:rPr>
              <a:t>What happens? What are the consequences of doing nothing? </a:t>
            </a:r>
          </a:p>
          <a:p>
            <a:pPr algn="l">
              <a:lnSpc>
                <a:spcPts val="4657"/>
              </a:lnSpc>
            </a:pPr>
            <a:endParaRPr lang="en-US" sz="3326" b="1" spc="133">
              <a:solidFill>
                <a:srgbClr val="000000"/>
              </a:solidFill>
              <a:latin typeface="Sauna Pro 3 Bold"/>
              <a:ea typeface="Sauna Pro 3 Bold"/>
              <a:cs typeface="Sauna Pro 3 Bold"/>
              <a:sym typeface="Sauna Pro 3 Bold"/>
            </a:endParaRPr>
          </a:p>
          <a:p>
            <a:pPr algn="l">
              <a:lnSpc>
                <a:spcPts val="4657"/>
              </a:lnSpc>
              <a:spcBef>
                <a:spcPct val="0"/>
              </a:spcBef>
            </a:pPr>
            <a:r>
              <a:rPr lang="en-US" sz="3326" b="1" spc="133">
                <a:solidFill>
                  <a:srgbClr val="000000"/>
                </a:solidFill>
                <a:latin typeface="Sauna Pro 3 Bold"/>
                <a:ea typeface="Sauna Pro 3 Bold"/>
                <a:cs typeface="Sauna Pro 3 Bold"/>
                <a:sym typeface="Sauna Pro 3 Bold"/>
              </a:rPr>
              <a:t>All behaviour has a direct impact on others.</a:t>
            </a:r>
          </a:p>
        </p:txBody>
      </p:sp>
      <p:sp>
        <p:nvSpPr>
          <p:cNvPr id="11" name="Freeform 11"/>
          <p:cNvSpPr/>
          <p:nvPr/>
        </p:nvSpPr>
        <p:spPr>
          <a:xfrm>
            <a:off x="2627918" y="9089055"/>
            <a:ext cx="877642" cy="877642"/>
          </a:xfrm>
          <a:custGeom>
            <a:avLst/>
            <a:gdLst/>
            <a:ahLst/>
            <a:cxnLst/>
            <a:rect l="l" t="t" r="r" b="b"/>
            <a:pathLst>
              <a:path w="877642" h="877642">
                <a:moveTo>
                  <a:pt x="0" y="0"/>
                </a:moveTo>
                <a:lnTo>
                  <a:pt x="877642" y="0"/>
                </a:lnTo>
                <a:lnTo>
                  <a:pt x="877642" y="877643"/>
                </a:lnTo>
                <a:lnTo>
                  <a:pt x="0" y="877643"/>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206129" y="4814096"/>
            <a:ext cx="3089440" cy="5338126"/>
          </a:xfrm>
          <a:custGeom>
            <a:avLst/>
            <a:gdLst/>
            <a:ahLst/>
            <a:cxnLst/>
            <a:rect l="l" t="t" r="r" b="b"/>
            <a:pathLst>
              <a:path w="3089440" h="5338126">
                <a:moveTo>
                  <a:pt x="0" y="0"/>
                </a:moveTo>
                <a:lnTo>
                  <a:pt x="3089440" y="0"/>
                </a:lnTo>
                <a:lnTo>
                  <a:pt x="3089440" y="5338126"/>
                </a:lnTo>
                <a:lnTo>
                  <a:pt x="0" y="533812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7774710" y="4467070"/>
            <a:ext cx="9034603" cy="1437025"/>
          </a:xfrm>
          <a:prstGeom prst="rect">
            <a:avLst/>
          </a:prstGeom>
        </p:spPr>
        <p:txBody>
          <a:bodyPr lIns="0" tIns="0" rIns="0" bIns="0" rtlCol="0" anchor="t">
            <a:spAutoFit/>
          </a:bodyPr>
          <a:lstStyle/>
          <a:p>
            <a:pPr algn="ctr">
              <a:lnSpc>
                <a:spcPts val="10741"/>
              </a:lnSpc>
            </a:pPr>
            <a:r>
              <a:rPr lang="en-US" sz="10741" b="1">
                <a:solidFill>
                  <a:srgbClr val="F5F3F5"/>
                </a:solidFill>
                <a:latin typeface="Placard Next Bold"/>
                <a:ea typeface="Placard Next Bold"/>
                <a:cs typeface="Placard Next Bold"/>
                <a:sym typeface="Placard Next Bold"/>
              </a:rPr>
              <a:t>Bystander</a:t>
            </a:r>
          </a:p>
        </p:txBody>
      </p:sp>
      <p:sp>
        <p:nvSpPr>
          <p:cNvPr id="4" name="TextBox 4"/>
          <p:cNvSpPr txBox="1"/>
          <p:nvPr/>
        </p:nvSpPr>
        <p:spPr>
          <a:xfrm>
            <a:off x="7346408" y="6031197"/>
            <a:ext cx="10092839" cy="698500"/>
          </a:xfrm>
          <a:prstGeom prst="rect">
            <a:avLst/>
          </a:prstGeom>
        </p:spPr>
        <p:txBody>
          <a:bodyPr lIns="0" tIns="0" rIns="0" bIns="0" rtlCol="0" anchor="t">
            <a:spAutoFit/>
          </a:bodyPr>
          <a:lstStyle/>
          <a:p>
            <a:pPr algn="ctr">
              <a:lnSpc>
                <a:spcPts val="5599"/>
              </a:lnSpc>
              <a:spcBef>
                <a:spcPct val="0"/>
              </a:spcBef>
            </a:pPr>
            <a:r>
              <a:rPr lang="en-US" sz="3999" b="1">
                <a:solidFill>
                  <a:srgbClr val="000000"/>
                </a:solidFill>
                <a:latin typeface="Sauna Pro 3 Bold"/>
                <a:ea typeface="Sauna Pro 3 Bold"/>
                <a:cs typeface="Sauna Pro 3 Bold"/>
                <a:sym typeface="Sauna Pro 3 Bold"/>
              </a:rPr>
              <a:t>SOMEONE THAT SEES...BUT DOES NOT ACT</a:t>
            </a:r>
          </a:p>
        </p:txBody>
      </p:sp>
      <p:sp>
        <p:nvSpPr>
          <p:cNvPr id="5" name="TextBox 5"/>
          <p:cNvSpPr txBox="1"/>
          <p:nvPr/>
        </p:nvSpPr>
        <p:spPr>
          <a:xfrm>
            <a:off x="7669617" y="7323455"/>
            <a:ext cx="10092839" cy="1934845"/>
          </a:xfrm>
          <a:prstGeom prst="rect">
            <a:avLst/>
          </a:prstGeom>
        </p:spPr>
        <p:txBody>
          <a:bodyPr lIns="0" tIns="0" rIns="0" bIns="0" rtlCol="0" anchor="t">
            <a:spAutoFit/>
          </a:bodyPr>
          <a:lstStyle/>
          <a:p>
            <a:pPr algn="ctr">
              <a:lnSpc>
                <a:spcPts val="3815"/>
              </a:lnSpc>
            </a:pPr>
            <a:r>
              <a:rPr lang="en-US" sz="3500" b="1" spc="140">
                <a:solidFill>
                  <a:srgbClr val="1C2120"/>
                </a:solidFill>
                <a:latin typeface="Sauna Pro 3 Bold"/>
                <a:ea typeface="Sauna Pro 3 Bold"/>
                <a:cs typeface="Sauna Pro 3 Bold"/>
                <a:sym typeface="Sauna Pro 3 Bold"/>
              </a:rPr>
              <a:t>A bystander can be described as a person who does not become involved in a situation where someone else may be experiencing bullying, although they might see that the person may need help. </a:t>
            </a:r>
          </a:p>
        </p:txBody>
      </p:sp>
      <p:sp>
        <p:nvSpPr>
          <p:cNvPr id="6" name="Freeform 6"/>
          <p:cNvSpPr/>
          <p:nvPr/>
        </p:nvSpPr>
        <p:spPr>
          <a:xfrm>
            <a:off x="11663805" y="2027907"/>
            <a:ext cx="628207" cy="1955508"/>
          </a:xfrm>
          <a:custGeom>
            <a:avLst/>
            <a:gdLst/>
            <a:ahLst/>
            <a:cxnLst/>
            <a:rect l="l" t="t" r="r" b="b"/>
            <a:pathLst>
              <a:path w="628207" h="1955508">
                <a:moveTo>
                  <a:pt x="0" y="0"/>
                </a:moveTo>
                <a:lnTo>
                  <a:pt x="628207" y="0"/>
                </a:lnTo>
                <a:lnTo>
                  <a:pt x="628207" y="1955507"/>
                </a:lnTo>
                <a:lnTo>
                  <a:pt x="0" y="1955507"/>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7" name="TextBox 7"/>
          <p:cNvSpPr txBox="1"/>
          <p:nvPr/>
        </p:nvSpPr>
        <p:spPr>
          <a:xfrm>
            <a:off x="7346408" y="653799"/>
            <a:ext cx="9263001" cy="1090477"/>
          </a:xfrm>
          <a:prstGeom prst="rect">
            <a:avLst/>
          </a:prstGeom>
        </p:spPr>
        <p:txBody>
          <a:bodyPr lIns="0" tIns="0" rIns="0" bIns="0" rtlCol="0" anchor="t">
            <a:spAutoFit/>
          </a:bodyPr>
          <a:lstStyle/>
          <a:p>
            <a:pPr algn="ctr">
              <a:lnSpc>
                <a:spcPts val="4267"/>
              </a:lnSpc>
            </a:pPr>
            <a:r>
              <a:rPr lang="en-US" sz="4399" spc="175">
                <a:solidFill>
                  <a:srgbClr val="000000"/>
                </a:solidFill>
                <a:latin typeface="Sauna Pro 2"/>
                <a:ea typeface="Sauna Pro 2"/>
                <a:cs typeface="Sauna Pro 2"/>
                <a:sym typeface="Sauna Pro 2"/>
              </a:rPr>
              <a:t>If you don’t do anything</a:t>
            </a:r>
          </a:p>
          <a:p>
            <a:pPr algn="ctr">
              <a:lnSpc>
                <a:spcPts val="4267"/>
              </a:lnSpc>
            </a:pPr>
            <a:r>
              <a:rPr lang="en-US" sz="4399" spc="175">
                <a:solidFill>
                  <a:srgbClr val="000000"/>
                </a:solidFill>
                <a:latin typeface="Sauna Pro 2"/>
                <a:ea typeface="Sauna Pro 2"/>
                <a:cs typeface="Sauna Pro 2"/>
                <a:sym typeface="Sauna Pro 2"/>
              </a:rPr>
              <a:t>you are a:</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308625" y="5143500"/>
            <a:ext cx="2842909" cy="4912154"/>
          </a:xfrm>
          <a:custGeom>
            <a:avLst/>
            <a:gdLst/>
            <a:ahLst/>
            <a:cxnLst/>
            <a:rect l="l" t="t" r="r" b="b"/>
            <a:pathLst>
              <a:path w="2842909" h="4912154">
                <a:moveTo>
                  <a:pt x="0" y="0"/>
                </a:moveTo>
                <a:lnTo>
                  <a:pt x="2842909" y="0"/>
                </a:lnTo>
                <a:lnTo>
                  <a:pt x="2842909" y="4912154"/>
                </a:lnTo>
                <a:lnTo>
                  <a:pt x="0" y="4912154"/>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nvGrpSpPr>
          <p:cNvPr id="3" name="Group 3"/>
          <p:cNvGrpSpPr/>
          <p:nvPr/>
        </p:nvGrpSpPr>
        <p:grpSpPr>
          <a:xfrm>
            <a:off x="6740635" y="3744551"/>
            <a:ext cx="11102754" cy="5747285"/>
            <a:chOff x="0" y="0"/>
            <a:chExt cx="14803672" cy="7663046"/>
          </a:xfrm>
        </p:grpSpPr>
        <p:sp>
          <p:nvSpPr>
            <p:cNvPr id="4" name="TextBox 4"/>
            <p:cNvSpPr txBox="1"/>
            <p:nvPr/>
          </p:nvSpPr>
          <p:spPr>
            <a:xfrm>
              <a:off x="0" y="228600"/>
              <a:ext cx="14803672" cy="2209800"/>
            </a:xfrm>
            <a:prstGeom prst="rect">
              <a:avLst/>
            </a:prstGeom>
          </p:spPr>
          <p:txBody>
            <a:bodyPr lIns="0" tIns="0" rIns="0" bIns="0" rtlCol="0" anchor="t">
              <a:spAutoFit/>
            </a:bodyPr>
            <a:lstStyle/>
            <a:p>
              <a:pPr algn="ctr">
                <a:lnSpc>
                  <a:spcPts val="12000"/>
                </a:lnSpc>
              </a:pPr>
              <a:r>
                <a:rPr lang="en-US" sz="12000" b="1">
                  <a:solidFill>
                    <a:srgbClr val="FFFFFF"/>
                  </a:solidFill>
                  <a:latin typeface="Placard Next Bold"/>
                  <a:ea typeface="Placard Next Bold"/>
                  <a:cs typeface="Placard Next Bold"/>
                  <a:sym typeface="Placard Next Bold"/>
                </a:rPr>
                <a:t>Bystander</a:t>
              </a:r>
            </a:p>
          </p:txBody>
        </p:sp>
        <p:sp>
          <p:nvSpPr>
            <p:cNvPr id="5" name="TextBox 5"/>
            <p:cNvSpPr txBox="1"/>
            <p:nvPr/>
          </p:nvSpPr>
          <p:spPr>
            <a:xfrm>
              <a:off x="0" y="2494757"/>
              <a:ext cx="14803672" cy="899584"/>
            </a:xfrm>
            <a:prstGeom prst="rect">
              <a:avLst/>
            </a:prstGeom>
          </p:spPr>
          <p:txBody>
            <a:bodyPr lIns="0" tIns="0" rIns="0" bIns="0" rtlCol="0" anchor="t">
              <a:spAutoFit/>
            </a:bodyPr>
            <a:lstStyle/>
            <a:p>
              <a:pPr algn="ctr">
                <a:lnSpc>
                  <a:spcPts val="5599"/>
                </a:lnSpc>
                <a:spcBef>
                  <a:spcPct val="0"/>
                </a:spcBef>
              </a:pPr>
              <a:r>
                <a:rPr lang="en-US" sz="3999" b="1">
                  <a:solidFill>
                    <a:srgbClr val="000000"/>
                  </a:solidFill>
                  <a:latin typeface="Sauna Pro 3 Bold"/>
                  <a:ea typeface="Sauna Pro 3 Bold"/>
                  <a:cs typeface="Sauna Pro 3 Bold"/>
                  <a:sym typeface="Sauna Pro 3 Bold"/>
                </a:rPr>
                <a:t>SOMEONE THAT SEES...BUT DOES NOT ACT</a:t>
              </a:r>
            </a:p>
          </p:txBody>
        </p:sp>
        <p:sp>
          <p:nvSpPr>
            <p:cNvPr id="6" name="TextBox 6"/>
            <p:cNvSpPr txBox="1"/>
            <p:nvPr/>
          </p:nvSpPr>
          <p:spPr>
            <a:xfrm>
              <a:off x="0" y="3815376"/>
              <a:ext cx="14803672" cy="3847671"/>
            </a:xfrm>
            <a:prstGeom prst="rect">
              <a:avLst/>
            </a:prstGeom>
          </p:spPr>
          <p:txBody>
            <a:bodyPr lIns="0" tIns="0" rIns="0" bIns="0" rtlCol="0" anchor="t">
              <a:spAutoFit/>
            </a:bodyPr>
            <a:lstStyle/>
            <a:p>
              <a:pPr algn="ctr">
                <a:lnSpc>
                  <a:spcPts val="4620"/>
                </a:lnSpc>
                <a:spcBef>
                  <a:spcPct val="0"/>
                </a:spcBef>
              </a:pPr>
              <a:r>
                <a:rPr lang="en-US" sz="3300" b="1" spc="132">
                  <a:solidFill>
                    <a:srgbClr val="1C2120"/>
                  </a:solidFill>
                  <a:latin typeface="Sauna Pro 3 Bold"/>
                  <a:ea typeface="Sauna Pro 3 Bold"/>
                  <a:cs typeface="Sauna Pro 3 Bold"/>
                  <a:sym typeface="Sauna Pro 3 Bold"/>
                </a:rPr>
                <a:t> Being a bystander can be deeply upsetting to individuals. Even if they know they should step in, and want to, there may be reasons for not getting involved such as fear of getting hurt, getting into trouble, making the situation worse, or being bullied themselves as a consequence. </a:t>
              </a:r>
            </a:p>
          </p:txBody>
        </p:sp>
      </p:grpSp>
      <p:sp>
        <p:nvSpPr>
          <p:cNvPr id="7" name="Freeform 7"/>
          <p:cNvSpPr/>
          <p:nvPr/>
        </p:nvSpPr>
        <p:spPr>
          <a:xfrm>
            <a:off x="11663805" y="1606665"/>
            <a:ext cx="628207" cy="1955508"/>
          </a:xfrm>
          <a:custGeom>
            <a:avLst/>
            <a:gdLst/>
            <a:ahLst/>
            <a:cxnLst/>
            <a:rect l="l" t="t" r="r" b="b"/>
            <a:pathLst>
              <a:path w="628207" h="1955508">
                <a:moveTo>
                  <a:pt x="0" y="0"/>
                </a:moveTo>
                <a:lnTo>
                  <a:pt x="628207" y="0"/>
                </a:lnTo>
                <a:lnTo>
                  <a:pt x="628207" y="1955508"/>
                </a:lnTo>
                <a:lnTo>
                  <a:pt x="0" y="1955508"/>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8" name="TextBox 8"/>
          <p:cNvSpPr txBox="1"/>
          <p:nvPr/>
        </p:nvSpPr>
        <p:spPr>
          <a:xfrm>
            <a:off x="7424811" y="262466"/>
            <a:ext cx="9607461" cy="1161821"/>
          </a:xfrm>
          <a:prstGeom prst="rect">
            <a:avLst/>
          </a:prstGeom>
        </p:spPr>
        <p:txBody>
          <a:bodyPr lIns="0" tIns="0" rIns="0" bIns="0" rtlCol="0" anchor="t">
            <a:spAutoFit/>
          </a:bodyPr>
          <a:lstStyle/>
          <a:p>
            <a:pPr algn="ctr">
              <a:lnSpc>
                <a:spcPts val="4531"/>
              </a:lnSpc>
            </a:pPr>
            <a:r>
              <a:rPr lang="en-US" sz="4399" spc="175">
                <a:solidFill>
                  <a:srgbClr val="000000"/>
                </a:solidFill>
                <a:latin typeface="Sauna Pro 2"/>
                <a:ea typeface="Sauna Pro 2"/>
                <a:cs typeface="Sauna Pro 2"/>
                <a:sym typeface="Sauna Pro 2"/>
              </a:rPr>
              <a:t>If you don’t do anything,</a:t>
            </a:r>
          </a:p>
          <a:p>
            <a:pPr algn="ctr">
              <a:lnSpc>
                <a:spcPts val="4531"/>
              </a:lnSpc>
            </a:pPr>
            <a:r>
              <a:rPr lang="en-US" sz="4399" spc="175">
                <a:solidFill>
                  <a:srgbClr val="000000"/>
                </a:solidFill>
                <a:latin typeface="Sauna Pro 2"/>
                <a:ea typeface="Sauna Pro 2"/>
                <a:cs typeface="Sauna Pro 2"/>
                <a:sym typeface="Sauna Pro 2"/>
              </a:rPr>
              <a:t>you are a:</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349611" y="404406"/>
            <a:ext cx="2534175" cy="4378703"/>
          </a:xfrm>
          <a:custGeom>
            <a:avLst/>
            <a:gdLst/>
            <a:ahLst/>
            <a:cxnLst/>
            <a:rect l="l" t="t" r="r" b="b"/>
            <a:pathLst>
              <a:path w="2534175" h="4378703">
                <a:moveTo>
                  <a:pt x="0" y="0"/>
                </a:moveTo>
                <a:lnTo>
                  <a:pt x="2534175" y="0"/>
                </a:lnTo>
                <a:lnTo>
                  <a:pt x="2534175" y="4378704"/>
                </a:lnTo>
                <a:lnTo>
                  <a:pt x="0" y="4378704"/>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3596614" y="2949618"/>
            <a:ext cx="2244380" cy="2193882"/>
          </a:xfrm>
          <a:custGeom>
            <a:avLst/>
            <a:gdLst/>
            <a:ahLst/>
            <a:cxnLst/>
            <a:rect l="l" t="t" r="r" b="b"/>
            <a:pathLst>
              <a:path w="2244380" h="2193882">
                <a:moveTo>
                  <a:pt x="0" y="0"/>
                </a:moveTo>
                <a:lnTo>
                  <a:pt x="2244381" y="0"/>
                </a:lnTo>
                <a:lnTo>
                  <a:pt x="2244381" y="2193882"/>
                </a:lnTo>
                <a:lnTo>
                  <a:pt x="0" y="2193882"/>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a:off x="7763395" y="489590"/>
            <a:ext cx="2169333" cy="1982228"/>
          </a:xfrm>
          <a:custGeom>
            <a:avLst/>
            <a:gdLst/>
            <a:ahLst/>
            <a:cxnLst/>
            <a:rect l="l" t="t" r="r" b="b"/>
            <a:pathLst>
              <a:path w="2169333" h="1982228">
                <a:moveTo>
                  <a:pt x="0" y="0"/>
                </a:moveTo>
                <a:lnTo>
                  <a:pt x="2169333" y="0"/>
                </a:lnTo>
                <a:lnTo>
                  <a:pt x="2169333" y="1982227"/>
                </a:lnTo>
                <a:lnTo>
                  <a:pt x="0" y="198222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5" name="Freeform 5"/>
          <p:cNvSpPr/>
          <p:nvPr/>
        </p:nvSpPr>
        <p:spPr>
          <a:xfrm>
            <a:off x="2361997" y="8335971"/>
            <a:ext cx="1326913" cy="1265543"/>
          </a:xfrm>
          <a:custGeom>
            <a:avLst/>
            <a:gdLst/>
            <a:ahLst/>
            <a:cxnLst/>
            <a:rect l="l" t="t" r="r" b="b"/>
            <a:pathLst>
              <a:path w="1326913" h="1265543">
                <a:moveTo>
                  <a:pt x="0" y="0"/>
                </a:moveTo>
                <a:lnTo>
                  <a:pt x="1326913" y="0"/>
                </a:lnTo>
                <a:lnTo>
                  <a:pt x="1326913" y="1265542"/>
                </a:lnTo>
                <a:lnTo>
                  <a:pt x="0" y="1265542"/>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6" name="Freeform 6"/>
          <p:cNvSpPr/>
          <p:nvPr/>
        </p:nvSpPr>
        <p:spPr>
          <a:xfrm>
            <a:off x="15840995" y="8196437"/>
            <a:ext cx="1796058" cy="1544610"/>
          </a:xfrm>
          <a:custGeom>
            <a:avLst/>
            <a:gdLst/>
            <a:ahLst/>
            <a:cxnLst/>
            <a:rect l="l" t="t" r="r" b="b"/>
            <a:pathLst>
              <a:path w="1796058" h="1544610">
                <a:moveTo>
                  <a:pt x="0" y="0"/>
                </a:moveTo>
                <a:lnTo>
                  <a:pt x="1796057" y="0"/>
                </a:lnTo>
                <a:lnTo>
                  <a:pt x="1796057" y="1544610"/>
                </a:lnTo>
                <a:lnTo>
                  <a:pt x="0" y="1544610"/>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grpSp>
        <p:nvGrpSpPr>
          <p:cNvPr id="7" name="Group 7"/>
          <p:cNvGrpSpPr/>
          <p:nvPr/>
        </p:nvGrpSpPr>
        <p:grpSpPr>
          <a:xfrm>
            <a:off x="7733562" y="4890315"/>
            <a:ext cx="2820875" cy="2820875"/>
            <a:chOff x="0" y="0"/>
            <a:chExt cx="812800" cy="812800"/>
          </a:xfrm>
        </p:grpSpPr>
        <p:sp>
          <p:nvSpPr>
            <p:cNvPr id="8" name="Freeform 8"/>
            <p:cNvSpPr/>
            <p:nvPr/>
          </p:nvSpPr>
          <p:spPr>
            <a:xfrm>
              <a:off x="0" y="0"/>
              <a:ext cx="812800" cy="812800"/>
            </a:xfrm>
            <a:custGeom>
              <a:avLst/>
              <a:gdLst/>
              <a:ahLst/>
              <a:cxnLst/>
              <a:rect l="l" t="t" r="r" b="b"/>
              <a:pathLst>
                <a:path w="812800" h="812800">
                  <a:moveTo>
                    <a:pt x="812800" y="406400"/>
                  </a:moveTo>
                  <a:lnTo>
                    <a:pt x="406400" y="0"/>
                  </a:lnTo>
                  <a:lnTo>
                    <a:pt x="406400" y="203200"/>
                  </a:lnTo>
                  <a:lnTo>
                    <a:pt x="0" y="203200"/>
                  </a:lnTo>
                  <a:lnTo>
                    <a:pt x="0" y="609600"/>
                  </a:lnTo>
                  <a:lnTo>
                    <a:pt x="406400" y="609600"/>
                  </a:lnTo>
                  <a:lnTo>
                    <a:pt x="406400" y="812800"/>
                  </a:lnTo>
                  <a:lnTo>
                    <a:pt x="812800" y="406400"/>
                  </a:lnTo>
                  <a:close/>
                </a:path>
              </a:pathLst>
            </a:custGeom>
            <a:solidFill>
              <a:srgbClr val="FFFFFF"/>
            </a:solidFill>
          </p:spPr>
        </p:sp>
        <p:sp>
          <p:nvSpPr>
            <p:cNvPr id="9" name="TextBox 9"/>
            <p:cNvSpPr txBox="1"/>
            <p:nvPr/>
          </p:nvSpPr>
          <p:spPr>
            <a:xfrm>
              <a:off x="0" y="165100"/>
              <a:ext cx="711200" cy="444500"/>
            </a:xfrm>
            <a:prstGeom prst="rect">
              <a:avLst/>
            </a:prstGeom>
          </p:spPr>
          <p:txBody>
            <a:bodyPr lIns="50800" tIns="50800" rIns="50800" bIns="50800" rtlCol="0" anchor="ctr"/>
            <a:lstStyle/>
            <a:p>
              <a:pPr algn="ctr">
                <a:lnSpc>
                  <a:spcPts val="2659"/>
                </a:lnSpc>
              </a:pPr>
              <a:endParaRPr/>
            </a:p>
          </p:txBody>
        </p:sp>
      </p:grpSp>
      <p:sp>
        <p:nvSpPr>
          <p:cNvPr id="10" name="TextBox 10"/>
          <p:cNvSpPr txBox="1"/>
          <p:nvPr/>
        </p:nvSpPr>
        <p:spPr>
          <a:xfrm>
            <a:off x="-2072237" y="5328319"/>
            <a:ext cx="10539081" cy="1600200"/>
          </a:xfrm>
          <a:prstGeom prst="rect">
            <a:avLst/>
          </a:prstGeom>
        </p:spPr>
        <p:txBody>
          <a:bodyPr lIns="0" tIns="0" rIns="0" bIns="0" rtlCol="0" anchor="t">
            <a:spAutoFit/>
          </a:bodyPr>
          <a:lstStyle/>
          <a:p>
            <a:pPr algn="ctr">
              <a:lnSpc>
                <a:spcPts val="12000"/>
              </a:lnSpc>
            </a:pPr>
            <a:r>
              <a:rPr lang="en-US" sz="12000" b="1">
                <a:solidFill>
                  <a:srgbClr val="00A1DE"/>
                </a:solidFill>
                <a:latin typeface="Placard Next Bold"/>
                <a:ea typeface="Placard Next Bold"/>
                <a:cs typeface="Placard Next Bold"/>
                <a:sym typeface="Placard Next Bold"/>
              </a:rPr>
              <a:t>Bystander</a:t>
            </a:r>
          </a:p>
        </p:txBody>
      </p:sp>
      <p:sp>
        <p:nvSpPr>
          <p:cNvPr id="11" name="TextBox 11"/>
          <p:cNvSpPr txBox="1"/>
          <p:nvPr/>
        </p:nvSpPr>
        <p:spPr>
          <a:xfrm>
            <a:off x="-2072237" y="7014244"/>
            <a:ext cx="10539081" cy="1137157"/>
          </a:xfrm>
          <a:prstGeom prst="rect">
            <a:avLst/>
          </a:prstGeom>
        </p:spPr>
        <p:txBody>
          <a:bodyPr lIns="0" tIns="0" rIns="0" bIns="0" rtlCol="0" anchor="t">
            <a:spAutoFit/>
          </a:bodyPr>
          <a:lstStyle/>
          <a:p>
            <a:pPr algn="ctr">
              <a:lnSpc>
                <a:spcPts val="4319"/>
              </a:lnSpc>
            </a:pPr>
            <a:r>
              <a:rPr lang="en-US" sz="4499" b="1">
                <a:solidFill>
                  <a:srgbClr val="000000"/>
                </a:solidFill>
                <a:latin typeface="Sauna Pro 3 Bold"/>
                <a:ea typeface="Sauna Pro 3 Bold"/>
                <a:cs typeface="Sauna Pro 3 Bold"/>
                <a:sym typeface="Sauna Pro 3 Bold"/>
              </a:rPr>
              <a:t>SOMEONE THAT SEES...</a:t>
            </a:r>
          </a:p>
          <a:p>
            <a:pPr algn="ctr">
              <a:lnSpc>
                <a:spcPts val="4319"/>
              </a:lnSpc>
            </a:pPr>
            <a:r>
              <a:rPr lang="en-US" sz="4499" b="1">
                <a:solidFill>
                  <a:srgbClr val="000000"/>
                </a:solidFill>
                <a:latin typeface="Sauna Pro 3 Bold"/>
                <a:ea typeface="Sauna Pro 3 Bold"/>
                <a:cs typeface="Sauna Pro 3 Bold"/>
                <a:sym typeface="Sauna Pro 3 Bold"/>
              </a:rPr>
              <a:t>BUT DOES NOT ACT</a:t>
            </a:r>
          </a:p>
        </p:txBody>
      </p:sp>
      <p:sp>
        <p:nvSpPr>
          <p:cNvPr id="12" name="TextBox 12"/>
          <p:cNvSpPr txBox="1"/>
          <p:nvPr/>
        </p:nvSpPr>
        <p:spPr>
          <a:xfrm>
            <a:off x="9449264" y="5372100"/>
            <a:ext cx="10539081" cy="1600200"/>
          </a:xfrm>
          <a:prstGeom prst="rect">
            <a:avLst/>
          </a:prstGeom>
        </p:spPr>
        <p:txBody>
          <a:bodyPr lIns="0" tIns="0" rIns="0" bIns="0" rtlCol="0" anchor="t">
            <a:spAutoFit/>
          </a:bodyPr>
          <a:lstStyle/>
          <a:p>
            <a:pPr algn="ctr">
              <a:lnSpc>
                <a:spcPts val="12000"/>
              </a:lnSpc>
            </a:pPr>
            <a:r>
              <a:rPr lang="en-US" sz="12000" b="1">
                <a:solidFill>
                  <a:srgbClr val="84E52E"/>
                </a:solidFill>
                <a:latin typeface="Placard Next Bold"/>
                <a:ea typeface="Placard Next Bold"/>
                <a:cs typeface="Placard Next Bold"/>
                <a:sym typeface="Placard Next Bold"/>
              </a:rPr>
              <a:t>Upstander</a:t>
            </a:r>
          </a:p>
        </p:txBody>
      </p:sp>
      <p:sp>
        <p:nvSpPr>
          <p:cNvPr id="13" name="TextBox 13"/>
          <p:cNvSpPr txBox="1"/>
          <p:nvPr/>
        </p:nvSpPr>
        <p:spPr>
          <a:xfrm>
            <a:off x="10154582" y="6991350"/>
            <a:ext cx="9128445" cy="3073037"/>
          </a:xfrm>
          <a:prstGeom prst="rect">
            <a:avLst/>
          </a:prstGeom>
        </p:spPr>
        <p:txBody>
          <a:bodyPr lIns="0" tIns="0" rIns="0" bIns="0" rtlCol="0" anchor="t">
            <a:spAutoFit/>
          </a:bodyPr>
          <a:lstStyle/>
          <a:p>
            <a:pPr algn="ctr">
              <a:lnSpc>
                <a:spcPts val="4850"/>
              </a:lnSpc>
            </a:pPr>
            <a:r>
              <a:rPr lang="en-US" sz="4330" b="1">
                <a:solidFill>
                  <a:srgbClr val="000000"/>
                </a:solidFill>
                <a:latin typeface="Sauna Pro 3 Bold"/>
                <a:ea typeface="Sauna Pro 3 Bold"/>
                <a:cs typeface="Sauna Pro 3 Bold"/>
                <a:sym typeface="Sauna Pro 3 Bold"/>
              </a:rPr>
              <a:t>SOMEONE THAT SEES...</a:t>
            </a:r>
          </a:p>
          <a:p>
            <a:pPr algn="ctr">
              <a:lnSpc>
                <a:spcPts val="4850"/>
              </a:lnSpc>
            </a:pPr>
            <a:r>
              <a:rPr lang="en-US" sz="4330" b="1">
                <a:solidFill>
                  <a:srgbClr val="000000"/>
                </a:solidFill>
                <a:latin typeface="Sauna Pro 3 Bold"/>
                <a:ea typeface="Sauna Pro 3 Bold"/>
                <a:cs typeface="Sauna Pro 3 Bold"/>
                <a:sym typeface="Sauna Pro 3 Bold"/>
              </a:rPr>
              <a:t>AND THEN</a:t>
            </a:r>
          </a:p>
          <a:p>
            <a:pPr algn="ctr">
              <a:lnSpc>
                <a:spcPts val="4850"/>
              </a:lnSpc>
            </a:pPr>
            <a:r>
              <a:rPr lang="en-US" sz="4330" b="1">
                <a:solidFill>
                  <a:srgbClr val="000000"/>
                </a:solidFill>
                <a:latin typeface="Sauna Pro 3 Bold"/>
                <a:ea typeface="Sauna Pro 3 Bold"/>
                <a:cs typeface="Sauna Pro 3 Bold"/>
                <a:sym typeface="Sauna Pro 3 Bold"/>
              </a:rPr>
              <a:t>ACTS! </a:t>
            </a:r>
          </a:p>
          <a:p>
            <a:pPr algn="ctr">
              <a:lnSpc>
                <a:spcPts val="4850"/>
              </a:lnSpc>
            </a:pPr>
            <a:endParaRPr lang="en-US" sz="4330" b="1">
              <a:solidFill>
                <a:srgbClr val="000000"/>
              </a:solidFill>
              <a:latin typeface="Sauna Pro 3 Bold"/>
              <a:ea typeface="Sauna Pro 3 Bold"/>
              <a:cs typeface="Sauna Pro 3 Bold"/>
              <a:sym typeface="Sauna Pro 3 Bold"/>
            </a:endParaRPr>
          </a:p>
          <a:p>
            <a:pPr algn="ctr">
              <a:lnSpc>
                <a:spcPts val="4850"/>
              </a:lnSpc>
            </a:pPr>
            <a:endParaRPr lang="en-US" sz="4330" b="1">
              <a:solidFill>
                <a:srgbClr val="000000"/>
              </a:solidFill>
              <a:latin typeface="Sauna Pro 3 Bold"/>
              <a:ea typeface="Sauna Pro 3 Bold"/>
              <a:cs typeface="Sauna Pro 3 Bold"/>
              <a:sym typeface="Sauna Pro 3 Bold"/>
            </a:endParaRPr>
          </a:p>
        </p:txBody>
      </p:sp>
      <p:sp>
        <p:nvSpPr>
          <p:cNvPr id="14" name="TextBox 14"/>
          <p:cNvSpPr txBox="1"/>
          <p:nvPr/>
        </p:nvSpPr>
        <p:spPr>
          <a:xfrm>
            <a:off x="7763395" y="2980933"/>
            <a:ext cx="2555651" cy="1695020"/>
          </a:xfrm>
          <a:prstGeom prst="rect">
            <a:avLst/>
          </a:prstGeom>
        </p:spPr>
        <p:txBody>
          <a:bodyPr lIns="0" tIns="0" rIns="0" bIns="0" rtlCol="0" anchor="t">
            <a:spAutoFit/>
          </a:bodyPr>
          <a:lstStyle/>
          <a:p>
            <a:pPr algn="ctr">
              <a:lnSpc>
                <a:spcPts val="4374"/>
              </a:lnSpc>
            </a:pPr>
            <a:r>
              <a:rPr lang="en-US" sz="4330" b="1">
                <a:solidFill>
                  <a:srgbClr val="000000"/>
                </a:solidFill>
                <a:latin typeface="Sauna Pro 3 Bold"/>
                <a:ea typeface="Sauna Pro 3 Bold"/>
                <a:cs typeface="Sauna Pro 3 Bold"/>
                <a:sym typeface="Sauna Pro 3 Bold"/>
              </a:rPr>
              <a:t>YOU COULD BE MORE OF AN</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815352" y="819851"/>
            <a:ext cx="3587035" cy="3506327"/>
          </a:xfrm>
          <a:custGeom>
            <a:avLst/>
            <a:gdLst/>
            <a:ahLst/>
            <a:cxnLst/>
            <a:rect l="l" t="t" r="r" b="b"/>
            <a:pathLst>
              <a:path w="3587035" h="3506327">
                <a:moveTo>
                  <a:pt x="0" y="0"/>
                </a:moveTo>
                <a:lnTo>
                  <a:pt x="3587035" y="0"/>
                </a:lnTo>
                <a:lnTo>
                  <a:pt x="3587035" y="3506326"/>
                </a:lnTo>
                <a:lnTo>
                  <a:pt x="0" y="350632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8185077" y="523345"/>
            <a:ext cx="9275201" cy="7605665"/>
          </a:xfrm>
          <a:custGeom>
            <a:avLst/>
            <a:gdLst/>
            <a:ahLst/>
            <a:cxnLst/>
            <a:rect l="l" t="t" r="r" b="b"/>
            <a:pathLst>
              <a:path w="9275201" h="7605665">
                <a:moveTo>
                  <a:pt x="0" y="0"/>
                </a:moveTo>
                <a:lnTo>
                  <a:pt x="9275201" y="0"/>
                </a:lnTo>
                <a:lnTo>
                  <a:pt x="9275201" y="7605665"/>
                </a:lnTo>
                <a:lnTo>
                  <a:pt x="0" y="7605665"/>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TextBox 4"/>
          <p:cNvSpPr txBox="1"/>
          <p:nvPr/>
        </p:nvSpPr>
        <p:spPr>
          <a:xfrm>
            <a:off x="-1896764" y="4802054"/>
            <a:ext cx="10539081" cy="1600200"/>
          </a:xfrm>
          <a:prstGeom prst="rect">
            <a:avLst/>
          </a:prstGeom>
        </p:spPr>
        <p:txBody>
          <a:bodyPr lIns="0" tIns="0" rIns="0" bIns="0" rtlCol="0" anchor="t">
            <a:spAutoFit/>
          </a:bodyPr>
          <a:lstStyle/>
          <a:p>
            <a:pPr algn="ctr">
              <a:lnSpc>
                <a:spcPts val="12000"/>
              </a:lnSpc>
            </a:pPr>
            <a:r>
              <a:rPr lang="en-US" sz="12000" b="1">
                <a:solidFill>
                  <a:srgbClr val="FDE51C"/>
                </a:solidFill>
                <a:latin typeface="Placard Next Bold"/>
                <a:ea typeface="Placard Next Bold"/>
                <a:cs typeface="Placard Next Bold"/>
                <a:sym typeface="Placard Next Bold"/>
              </a:rPr>
              <a:t>Upstander</a:t>
            </a:r>
          </a:p>
        </p:txBody>
      </p:sp>
      <p:sp>
        <p:nvSpPr>
          <p:cNvPr id="5" name="TextBox 5"/>
          <p:cNvSpPr txBox="1"/>
          <p:nvPr/>
        </p:nvSpPr>
        <p:spPr>
          <a:xfrm>
            <a:off x="565053" y="7078947"/>
            <a:ext cx="7374431" cy="1416932"/>
          </a:xfrm>
          <a:prstGeom prst="rect">
            <a:avLst/>
          </a:prstGeom>
        </p:spPr>
        <p:txBody>
          <a:bodyPr lIns="0" tIns="0" rIns="0" bIns="0" rtlCol="0" anchor="t">
            <a:spAutoFit/>
          </a:bodyPr>
          <a:lstStyle/>
          <a:p>
            <a:pPr algn="l">
              <a:lnSpc>
                <a:spcPts val="5349"/>
              </a:lnSpc>
            </a:pPr>
            <a:r>
              <a:rPr lang="en-US" sz="5630" b="1">
                <a:solidFill>
                  <a:srgbClr val="000000"/>
                </a:solidFill>
                <a:latin typeface="Sauna Pro 3 Bold"/>
                <a:ea typeface="Sauna Pro 3 Bold"/>
                <a:cs typeface="Sauna Pro 3 Bold"/>
                <a:sym typeface="Sauna Pro 3 Bold"/>
              </a:rPr>
              <a:t>WHAT DOES AN UPSTANDER DO?</a:t>
            </a:r>
          </a:p>
        </p:txBody>
      </p:sp>
      <p:sp>
        <p:nvSpPr>
          <p:cNvPr id="6" name="TextBox 6"/>
          <p:cNvSpPr txBox="1"/>
          <p:nvPr/>
        </p:nvSpPr>
        <p:spPr>
          <a:xfrm>
            <a:off x="8960127" y="734126"/>
            <a:ext cx="7725100" cy="6035576"/>
          </a:xfrm>
          <a:prstGeom prst="rect">
            <a:avLst/>
          </a:prstGeom>
        </p:spPr>
        <p:txBody>
          <a:bodyPr lIns="0" tIns="0" rIns="0" bIns="0" rtlCol="0" anchor="t">
            <a:spAutoFit/>
          </a:bodyPr>
          <a:lstStyle/>
          <a:p>
            <a:pPr algn="ctr">
              <a:lnSpc>
                <a:spcPts val="4943"/>
              </a:lnSpc>
            </a:pPr>
            <a:endParaRPr/>
          </a:p>
          <a:p>
            <a:pPr algn="ctr">
              <a:lnSpc>
                <a:spcPts val="4201"/>
              </a:lnSpc>
            </a:pPr>
            <a:r>
              <a:rPr lang="en-US" sz="3530" b="1">
                <a:solidFill>
                  <a:srgbClr val="000000"/>
                </a:solidFill>
                <a:latin typeface="Sauna Pro 3 Bold"/>
                <a:ea typeface="Sauna Pro 3 Bold"/>
                <a:cs typeface="Sauna Pro 3 Bold"/>
                <a:sym typeface="Sauna Pro 3 Bold"/>
              </a:rPr>
              <a:t>Calls in others.</a:t>
            </a:r>
          </a:p>
          <a:p>
            <a:pPr algn="ctr">
              <a:lnSpc>
                <a:spcPts val="4201"/>
              </a:lnSpc>
            </a:pPr>
            <a:r>
              <a:rPr lang="en-US" sz="3530" b="1">
                <a:solidFill>
                  <a:srgbClr val="000000"/>
                </a:solidFill>
                <a:latin typeface="Sauna Pro 3 Bold"/>
                <a:ea typeface="Sauna Pro 3 Bold"/>
                <a:cs typeface="Sauna Pro 3 Bold"/>
                <a:sym typeface="Sauna Pro 3 Bold"/>
              </a:rPr>
              <a:t>Speaks up for others.</a:t>
            </a:r>
          </a:p>
          <a:p>
            <a:pPr algn="ctr">
              <a:lnSpc>
                <a:spcPts val="4201"/>
              </a:lnSpc>
            </a:pPr>
            <a:r>
              <a:rPr lang="en-US" sz="3530" b="1">
                <a:solidFill>
                  <a:srgbClr val="000000"/>
                </a:solidFill>
                <a:latin typeface="Sauna Pro 3 Bold"/>
                <a:ea typeface="Sauna Pro 3 Bold"/>
                <a:cs typeface="Sauna Pro 3 Bold"/>
                <a:sym typeface="Sauna Pro 3 Bold"/>
              </a:rPr>
              <a:t>Asks people to STOP being unkind and disrespectful!</a:t>
            </a:r>
          </a:p>
          <a:p>
            <a:pPr algn="ctr">
              <a:lnSpc>
                <a:spcPts val="4201"/>
              </a:lnSpc>
            </a:pPr>
            <a:r>
              <a:rPr lang="en-US" sz="3530" b="1">
                <a:solidFill>
                  <a:srgbClr val="000000"/>
                </a:solidFill>
                <a:latin typeface="Sauna Pro 3 Bold"/>
                <a:ea typeface="Sauna Pro 3 Bold"/>
                <a:cs typeface="Sauna Pro 3 Bold"/>
                <a:sym typeface="Sauna Pro 3 Bold"/>
              </a:rPr>
              <a:t>Stands with the person experiencing bullying .</a:t>
            </a:r>
          </a:p>
          <a:p>
            <a:pPr algn="ctr">
              <a:lnSpc>
                <a:spcPts val="4201"/>
              </a:lnSpc>
            </a:pPr>
            <a:r>
              <a:rPr lang="en-US" sz="3530" b="1">
                <a:solidFill>
                  <a:srgbClr val="000000"/>
                </a:solidFill>
                <a:latin typeface="Sauna Pro 3 Bold"/>
                <a:ea typeface="Sauna Pro 3 Bold"/>
                <a:cs typeface="Sauna Pro 3 Bold"/>
                <a:sym typeface="Sauna Pro 3 Bold"/>
              </a:rPr>
              <a:t>Asks trusted adults for help.</a:t>
            </a:r>
          </a:p>
          <a:p>
            <a:pPr algn="ctr">
              <a:lnSpc>
                <a:spcPts val="4201"/>
              </a:lnSpc>
            </a:pPr>
            <a:r>
              <a:rPr lang="en-US" sz="3530" b="1">
                <a:solidFill>
                  <a:srgbClr val="000000"/>
                </a:solidFill>
                <a:latin typeface="Sauna Pro 3 Bold"/>
                <a:ea typeface="Sauna Pro 3 Bold"/>
                <a:cs typeface="Sauna Pro 3 Bold"/>
                <a:sym typeface="Sauna Pro 3 Bold"/>
              </a:rPr>
              <a:t>Shows kindness.</a:t>
            </a:r>
          </a:p>
          <a:p>
            <a:pPr algn="ctr">
              <a:lnSpc>
                <a:spcPts val="4201"/>
              </a:lnSpc>
            </a:pPr>
            <a:r>
              <a:rPr lang="en-US" sz="3530" b="1">
                <a:solidFill>
                  <a:srgbClr val="000000"/>
                </a:solidFill>
                <a:latin typeface="Sauna Pro 3 Bold"/>
                <a:ea typeface="Sauna Pro 3 Bold"/>
                <a:cs typeface="Sauna Pro 3 Bold"/>
                <a:sym typeface="Sauna Pro 3 Bold"/>
              </a:rPr>
              <a:t>Is a respectful role model.</a:t>
            </a:r>
          </a:p>
          <a:p>
            <a:pPr algn="ctr">
              <a:lnSpc>
                <a:spcPts val="4943"/>
              </a:lnSpc>
            </a:pPr>
            <a:endParaRPr lang="en-US" sz="3530" b="1">
              <a:solidFill>
                <a:srgbClr val="000000"/>
              </a:solidFill>
              <a:latin typeface="Sauna Pro 3 Bold"/>
              <a:ea typeface="Sauna Pro 3 Bold"/>
              <a:cs typeface="Sauna Pro 3 Bold"/>
              <a:sym typeface="Sauna Pro 3 Bold"/>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815352" y="1028700"/>
            <a:ext cx="3730670" cy="3646730"/>
          </a:xfrm>
          <a:custGeom>
            <a:avLst/>
            <a:gdLst/>
            <a:ahLst/>
            <a:cxnLst/>
            <a:rect l="l" t="t" r="r" b="b"/>
            <a:pathLst>
              <a:path w="3730670" h="3646730">
                <a:moveTo>
                  <a:pt x="0" y="0"/>
                </a:moveTo>
                <a:lnTo>
                  <a:pt x="3730670" y="0"/>
                </a:lnTo>
                <a:lnTo>
                  <a:pt x="3730670" y="3646730"/>
                </a:lnTo>
                <a:lnTo>
                  <a:pt x="0" y="364673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7622839" y="444335"/>
            <a:ext cx="9864917" cy="8089232"/>
          </a:xfrm>
          <a:custGeom>
            <a:avLst/>
            <a:gdLst/>
            <a:ahLst/>
            <a:cxnLst/>
            <a:rect l="l" t="t" r="r" b="b"/>
            <a:pathLst>
              <a:path w="9864917" h="8089232">
                <a:moveTo>
                  <a:pt x="0" y="0"/>
                </a:moveTo>
                <a:lnTo>
                  <a:pt x="9864917" y="0"/>
                </a:lnTo>
                <a:lnTo>
                  <a:pt x="9864917" y="8089232"/>
                </a:lnTo>
                <a:lnTo>
                  <a:pt x="0" y="8089232"/>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TextBox 4"/>
          <p:cNvSpPr txBox="1"/>
          <p:nvPr/>
        </p:nvSpPr>
        <p:spPr>
          <a:xfrm>
            <a:off x="-1659735" y="5070687"/>
            <a:ext cx="10539081" cy="1600200"/>
          </a:xfrm>
          <a:prstGeom prst="rect">
            <a:avLst/>
          </a:prstGeom>
        </p:spPr>
        <p:txBody>
          <a:bodyPr lIns="0" tIns="0" rIns="0" bIns="0" rtlCol="0" anchor="t">
            <a:spAutoFit/>
          </a:bodyPr>
          <a:lstStyle/>
          <a:p>
            <a:pPr algn="ctr">
              <a:lnSpc>
                <a:spcPts val="12000"/>
              </a:lnSpc>
            </a:pPr>
            <a:r>
              <a:rPr lang="en-US" sz="12000" b="1">
                <a:solidFill>
                  <a:srgbClr val="FDE51C"/>
                </a:solidFill>
                <a:latin typeface="Placard Next Bold"/>
                <a:ea typeface="Placard Next Bold"/>
                <a:cs typeface="Placard Next Bold"/>
                <a:sym typeface="Placard Next Bold"/>
              </a:rPr>
              <a:t>Upstander</a:t>
            </a:r>
          </a:p>
        </p:txBody>
      </p:sp>
      <p:sp>
        <p:nvSpPr>
          <p:cNvPr id="5" name="TextBox 5"/>
          <p:cNvSpPr txBox="1"/>
          <p:nvPr/>
        </p:nvSpPr>
        <p:spPr>
          <a:xfrm>
            <a:off x="815352" y="7102339"/>
            <a:ext cx="6979383" cy="1431228"/>
          </a:xfrm>
          <a:prstGeom prst="rect">
            <a:avLst/>
          </a:prstGeom>
        </p:spPr>
        <p:txBody>
          <a:bodyPr lIns="0" tIns="0" rIns="0" bIns="0" rtlCol="0" anchor="t">
            <a:spAutoFit/>
          </a:bodyPr>
          <a:lstStyle/>
          <a:p>
            <a:pPr algn="l">
              <a:lnSpc>
                <a:spcPts val="5461"/>
              </a:lnSpc>
            </a:pPr>
            <a:r>
              <a:rPr lang="en-US" sz="5630" b="1">
                <a:solidFill>
                  <a:srgbClr val="000000"/>
                </a:solidFill>
                <a:latin typeface="Sauna Pro 3 Bold"/>
                <a:ea typeface="Sauna Pro 3 Bold"/>
                <a:cs typeface="Sauna Pro 3 Bold"/>
                <a:sym typeface="Sauna Pro 3 Bold"/>
              </a:rPr>
              <a:t>WHAT DOES AN UPSTANDER DO?</a:t>
            </a:r>
          </a:p>
        </p:txBody>
      </p:sp>
      <p:sp>
        <p:nvSpPr>
          <p:cNvPr id="6" name="TextBox 6"/>
          <p:cNvSpPr txBox="1"/>
          <p:nvPr/>
        </p:nvSpPr>
        <p:spPr>
          <a:xfrm>
            <a:off x="8706925" y="1454914"/>
            <a:ext cx="7696746" cy="7300973"/>
          </a:xfrm>
          <a:prstGeom prst="rect">
            <a:avLst/>
          </a:prstGeom>
        </p:spPr>
        <p:txBody>
          <a:bodyPr lIns="0" tIns="0" rIns="0" bIns="0" rtlCol="0" anchor="t">
            <a:spAutoFit/>
          </a:bodyPr>
          <a:lstStyle/>
          <a:p>
            <a:pPr algn="ctr">
              <a:lnSpc>
                <a:spcPts val="4430"/>
              </a:lnSpc>
            </a:pPr>
            <a:endParaRPr/>
          </a:p>
          <a:p>
            <a:pPr algn="ctr">
              <a:lnSpc>
                <a:spcPts val="4430"/>
              </a:lnSpc>
            </a:pPr>
            <a:r>
              <a:rPr lang="en-US" sz="3164" b="1">
                <a:solidFill>
                  <a:srgbClr val="000000"/>
                </a:solidFill>
                <a:latin typeface="Sauna Pro 3 Bold"/>
                <a:ea typeface="Sauna Pro 3 Bold"/>
                <a:cs typeface="Sauna Pro 3 Bold"/>
                <a:sym typeface="Sauna Pro 3 Bold"/>
              </a:rPr>
              <a:t>Being an upstander can really help others when they are feeling alone, sad and vulnerable.</a:t>
            </a:r>
          </a:p>
          <a:p>
            <a:pPr algn="ctr">
              <a:lnSpc>
                <a:spcPts val="4430"/>
              </a:lnSpc>
            </a:pPr>
            <a:endParaRPr lang="en-US" sz="3164" b="1">
              <a:solidFill>
                <a:srgbClr val="000000"/>
              </a:solidFill>
              <a:latin typeface="Sauna Pro 3 Bold"/>
              <a:ea typeface="Sauna Pro 3 Bold"/>
              <a:cs typeface="Sauna Pro 3 Bold"/>
              <a:sym typeface="Sauna Pro 3 Bold"/>
            </a:endParaRPr>
          </a:p>
          <a:p>
            <a:pPr algn="ctr">
              <a:lnSpc>
                <a:spcPts val="4430"/>
              </a:lnSpc>
            </a:pPr>
            <a:r>
              <a:rPr lang="en-US" sz="3164" b="1">
                <a:solidFill>
                  <a:srgbClr val="000000"/>
                </a:solidFill>
                <a:latin typeface="Sauna Pro 3 Bold"/>
                <a:ea typeface="Sauna Pro 3 Bold"/>
                <a:cs typeface="Sauna Pro 3 Bold"/>
                <a:sym typeface="Sauna Pro 3 Bold"/>
              </a:rPr>
              <a:t>Upstanders can really spark change in society and help to make the world a better place - because they show that they care and actively do something.</a:t>
            </a:r>
          </a:p>
          <a:p>
            <a:pPr algn="ctr">
              <a:lnSpc>
                <a:spcPts val="4430"/>
              </a:lnSpc>
            </a:pPr>
            <a:endParaRPr lang="en-US" sz="3164" b="1">
              <a:solidFill>
                <a:srgbClr val="000000"/>
              </a:solidFill>
              <a:latin typeface="Sauna Pro 3 Bold"/>
              <a:ea typeface="Sauna Pro 3 Bold"/>
              <a:cs typeface="Sauna Pro 3 Bold"/>
              <a:sym typeface="Sauna Pro 3 Bold"/>
            </a:endParaRPr>
          </a:p>
          <a:p>
            <a:pPr algn="ctr">
              <a:lnSpc>
                <a:spcPts val="4430"/>
              </a:lnSpc>
            </a:pPr>
            <a:endParaRPr lang="en-US" sz="3164" b="1">
              <a:solidFill>
                <a:srgbClr val="000000"/>
              </a:solidFill>
              <a:latin typeface="Sauna Pro 3 Bold"/>
              <a:ea typeface="Sauna Pro 3 Bold"/>
              <a:cs typeface="Sauna Pro 3 Bold"/>
              <a:sym typeface="Sauna Pro 3 Bold"/>
            </a:endParaRPr>
          </a:p>
          <a:p>
            <a:pPr algn="ctr">
              <a:lnSpc>
                <a:spcPts val="4430"/>
              </a:lnSpc>
            </a:pPr>
            <a:endParaRPr lang="en-US" sz="3164" b="1">
              <a:solidFill>
                <a:srgbClr val="000000"/>
              </a:solidFill>
              <a:latin typeface="Sauna Pro 3 Bold"/>
              <a:ea typeface="Sauna Pro 3 Bold"/>
              <a:cs typeface="Sauna Pro 3 Bold"/>
              <a:sym typeface="Sauna Pro 3 Bold"/>
            </a:endParaRPr>
          </a:p>
          <a:p>
            <a:pPr algn="ctr">
              <a:lnSpc>
                <a:spcPts val="4430"/>
              </a:lnSpc>
            </a:pPr>
            <a:endParaRPr lang="en-US" sz="3164" b="1">
              <a:solidFill>
                <a:srgbClr val="000000"/>
              </a:solidFill>
              <a:latin typeface="Sauna Pro 3 Bold"/>
              <a:ea typeface="Sauna Pro 3 Bold"/>
              <a:cs typeface="Sauna Pro 3 Bold"/>
              <a:sym typeface="Sauna Pro 3 Bold"/>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1629173" y="1681138"/>
            <a:ext cx="2877593" cy="2812847"/>
          </a:xfrm>
          <a:custGeom>
            <a:avLst/>
            <a:gdLst/>
            <a:ahLst/>
            <a:cxnLst/>
            <a:rect l="l" t="t" r="r" b="b"/>
            <a:pathLst>
              <a:path w="2877593" h="2812847">
                <a:moveTo>
                  <a:pt x="0" y="0"/>
                </a:moveTo>
                <a:lnTo>
                  <a:pt x="2877593" y="0"/>
                </a:lnTo>
                <a:lnTo>
                  <a:pt x="2877593" y="2812847"/>
                </a:lnTo>
                <a:lnTo>
                  <a:pt x="0" y="281284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1494979" y="4694010"/>
            <a:ext cx="9421153" cy="1434786"/>
          </a:xfrm>
          <a:prstGeom prst="rect">
            <a:avLst/>
          </a:prstGeom>
        </p:spPr>
        <p:txBody>
          <a:bodyPr lIns="0" tIns="0" rIns="0" bIns="0" rtlCol="0" anchor="t">
            <a:spAutoFit/>
          </a:bodyPr>
          <a:lstStyle/>
          <a:p>
            <a:pPr algn="ctr">
              <a:lnSpc>
                <a:spcPts val="10727"/>
              </a:lnSpc>
            </a:pPr>
            <a:r>
              <a:rPr lang="en-US" sz="10727" b="1">
                <a:solidFill>
                  <a:srgbClr val="E52E87"/>
                </a:solidFill>
                <a:latin typeface="Placard Next Bold"/>
                <a:ea typeface="Placard Next Bold"/>
                <a:cs typeface="Placard Next Bold"/>
                <a:sym typeface="Placard Next Bold"/>
              </a:rPr>
              <a:t>Upstander</a:t>
            </a:r>
          </a:p>
        </p:txBody>
      </p:sp>
      <p:sp>
        <p:nvSpPr>
          <p:cNvPr id="4" name="TextBox 4"/>
          <p:cNvSpPr txBox="1"/>
          <p:nvPr/>
        </p:nvSpPr>
        <p:spPr>
          <a:xfrm>
            <a:off x="6692049" y="702383"/>
            <a:ext cx="10567251" cy="12824427"/>
          </a:xfrm>
          <a:prstGeom prst="rect">
            <a:avLst/>
          </a:prstGeom>
        </p:spPr>
        <p:txBody>
          <a:bodyPr lIns="0" tIns="0" rIns="0" bIns="0" rtlCol="0" anchor="t">
            <a:spAutoFit/>
          </a:bodyPr>
          <a:lstStyle/>
          <a:p>
            <a:pPr marL="880106" lvl="1" indent="-440053" algn="l">
              <a:lnSpc>
                <a:spcPts val="4769"/>
              </a:lnSpc>
              <a:buFont typeface="Arial"/>
              <a:buChar char="•"/>
            </a:pPr>
            <a:r>
              <a:rPr lang="en-US" sz="4076" b="1">
                <a:solidFill>
                  <a:srgbClr val="000000"/>
                </a:solidFill>
                <a:latin typeface="Sauna Pro 3 Bold"/>
                <a:ea typeface="Sauna Pro 3 Bold"/>
                <a:cs typeface="Sauna Pro 3 Bold"/>
                <a:sym typeface="Sauna Pro 3 Bold"/>
              </a:rPr>
              <a:t>Being an upstander can be a really difficult thing to do. It requires thinking, courage and knowing what to do and when.</a:t>
            </a:r>
          </a:p>
          <a:p>
            <a:pPr algn="l">
              <a:lnSpc>
                <a:spcPts val="4769"/>
              </a:lnSpc>
            </a:pPr>
            <a:endParaRPr lang="en-US" sz="4076" b="1">
              <a:solidFill>
                <a:srgbClr val="000000"/>
              </a:solidFill>
              <a:latin typeface="Sauna Pro 3 Bold"/>
              <a:ea typeface="Sauna Pro 3 Bold"/>
              <a:cs typeface="Sauna Pro 3 Bold"/>
              <a:sym typeface="Sauna Pro 3 Bold"/>
            </a:endParaRPr>
          </a:p>
          <a:p>
            <a:pPr marL="880106" lvl="1" indent="-440053" algn="l">
              <a:lnSpc>
                <a:spcPts val="4769"/>
              </a:lnSpc>
              <a:buFont typeface="Arial"/>
              <a:buChar char="•"/>
            </a:pPr>
            <a:r>
              <a:rPr lang="en-US" sz="4076" b="1">
                <a:solidFill>
                  <a:srgbClr val="000000"/>
                </a:solidFill>
                <a:latin typeface="Sauna Pro 3 Bold"/>
                <a:ea typeface="Sauna Pro 3 Bold"/>
                <a:cs typeface="Sauna Pro 3 Bold"/>
                <a:sym typeface="Sauna Pro 3 Bold"/>
              </a:rPr>
              <a:t>It is natural to worry and fear speaking up for others. It can be tricky.</a:t>
            </a:r>
          </a:p>
          <a:p>
            <a:pPr algn="l">
              <a:lnSpc>
                <a:spcPts val="4769"/>
              </a:lnSpc>
            </a:pPr>
            <a:endParaRPr lang="en-US" sz="4076" b="1">
              <a:solidFill>
                <a:srgbClr val="000000"/>
              </a:solidFill>
              <a:latin typeface="Sauna Pro 3 Bold"/>
              <a:ea typeface="Sauna Pro 3 Bold"/>
              <a:cs typeface="Sauna Pro 3 Bold"/>
              <a:sym typeface="Sauna Pro 3 Bold"/>
            </a:endParaRPr>
          </a:p>
          <a:p>
            <a:pPr marL="880106" lvl="1" indent="-440053" algn="l">
              <a:lnSpc>
                <a:spcPts val="4769"/>
              </a:lnSpc>
              <a:buFont typeface="Arial"/>
              <a:buChar char="•"/>
            </a:pPr>
            <a:r>
              <a:rPr lang="en-US" sz="4076" b="1">
                <a:solidFill>
                  <a:srgbClr val="000000"/>
                </a:solidFill>
                <a:latin typeface="Sauna Pro 3 Bold"/>
                <a:ea typeface="Sauna Pro 3 Bold"/>
                <a:cs typeface="Sauna Pro 3 Bold"/>
                <a:sym typeface="Sauna Pro 3 Bold"/>
              </a:rPr>
              <a:t>Remember that there is never a pressure for you to adopt a “superhero” role. We are all human! </a:t>
            </a:r>
          </a:p>
          <a:p>
            <a:pPr algn="l">
              <a:lnSpc>
                <a:spcPts val="4769"/>
              </a:lnSpc>
            </a:pPr>
            <a:endParaRPr lang="en-US" sz="4076" b="1">
              <a:solidFill>
                <a:srgbClr val="000000"/>
              </a:solidFill>
              <a:latin typeface="Sauna Pro 3 Bold"/>
              <a:ea typeface="Sauna Pro 3 Bold"/>
              <a:cs typeface="Sauna Pro 3 Bold"/>
              <a:sym typeface="Sauna Pro 3 Bold"/>
            </a:endParaRPr>
          </a:p>
          <a:p>
            <a:pPr marL="880106" lvl="1" indent="-440053" algn="l">
              <a:lnSpc>
                <a:spcPts val="4769"/>
              </a:lnSpc>
              <a:buFont typeface="Arial"/>
              <a:buChar char="•"/>
            </a:pPr>
            <a:r>
              <a:rPr lang="en-US" sz="4076" b="1">
                <a:solidFill>
                  <a:srgbClr val="000000"/>
                </a:solidFill>
                <a:latin typeface="Sauna Pro 3 Bold"/>
                <a:ea typeface="Sauna Pro 3 Bold"/>
                <a:cs typeface="Sauna Pro 3 Bold"/>
                <a:sym typeface="Sauna Pro 3 Bold"/>
              </a:rPr>
              <a:t>If you are in a situation like Ava, or want to be an upstander, follow these top tips:</a:t>
            </a:r>
          </a:p>
          <a:p>
            <a:pPr algn="l">
              <a:lnSpc>
                <a:spcPts val="5707"/>
              </a:lnSpc>
            </a:pPr>
            <a:endParaRPr lang="en-US" sz="4076" b="1">
              <a:solidFill>
                <a:srgbClr val="000000"/>
              </a:solidFill>
              <a:latin typeface="Sauna Pro 3 Bold"/>
              <a:ea typeface="Sauna Pro 3 Bold"/>
              <a:cs typeface="Sauna Pro 3 Bold"/>
              <a:sym typeface="Sauna Pro 3 Bold"/>
            </a:endParaRPr>
          </a:p>
          <a:p>
            <a:pPr algn="l">
              <a:lnSpc>
                <a:spcPts val="5707"/>
              </a:lnSpc>
            </a:pPr>
            <a:endParaRPr lang="en-US" sz="4076" b="1">
              <a:solidFill>
                <a:srgbClr val="000000"/>
              </a:solidFill>
              <a:latin typeface="Sauna Pro 3 Bold"/>
              <a:ea typeface="Sauna Pro 3 Bold"/>
              <a:cs typeface="Sauna Pro 3 Bold"/>
              <a:sym typeface="Sauna Pro 3 Bold"/>
            </a:endParaRPr>
          </a:p>
          <a:p>
            <a:pPr algn="l">
              <a:lnSpc>
                <a:spcPts val="5707"/>
              </a:lnSpc>
            </a:pPr>
            <a:endParaRPr lang="en-US" sz="4076" b="1">
              <a:solidFill>
                <a:srgbClr val="000000"/>
              </a:solidFill>
              <a:latin typeface="Sauna Pro 3 Bold"/>
              <a:ea typeface="Sauna Pro 3 Bold"/>
              <a:cs typeface="Sauna Pro 3 Bold"/>
              <a:sym typeface="Sauna Pro 3 Bold"/>
            </a:endParaRPr>
          </a:p>
          <a:p>
            <a:pPr algn="l">
              <a:lnSpc>
                <a:spcPts val="5707"/>
              </a:lnSpc>
            </a:pPr>
            <a:endParaRPr lang="en-US" sz="4076" b="1">
              <a:solidFill>
                <a:srgbClr val="000000"/>
              </a:solidFill>
              <a:latin typeface="Sauna Pro 3 Bold"/>
              <a:ea typeface="Sauna Pro 3 Bold"/>
              <a:cs typeface="Sauna Pro 3 Bold"/>
              <a:sym typeface="Sauna Pro 3 Bold"/>
            </a:endParaRPr>
          </a:p>
          <a:p>
            <a:pPr algn="l">
              <a:lnSpc>
                <a:spcPts val="5707"/>
              </a:lnSpc>
            </a:pPr>
            <a:endParaRPr lang="en-US" sz="4076" b="1">
              <a:solidFill>
                <a:srgbClr val="000000"/>
              </a:solidFill>
              <a:latin typeface="Sauna Pro 3 Bold"/>
              <a:ea typeface="Sauna Pro 3 Bold"/>
              <a:cs typeface="Sauna Pro 3 Bold"/>
              <a:sym typeface="Sauna Pro 3 Bold"/>
            </a:endParaRPr>
          </a:p>
          <a:p>
            <a:pPr algn="l">
              <a:lnSpc>
                <a:spcPts val="5707"/>
              </a:lnSpc>
            </a:pPr>
            <a:endParaRPr lang="en-US" sz="4076" b="1">
              <a:solidFill>
                <a:srgbClr val="000000"/>
              </a:solidFill>
              <a:latin typeface="Sauna Pro 3 Bold"/>
              <a:ea typeface="Sauna Pro 3 Bold"/>
              <a:cs typeface="Sauna Pro 3 Bold"/>
              <a:sym typeface="Sauna Pro 3 Bold"/>
            </a:endParaRPr>
          </a:p>
          <a:p>
            <a:pPr algn="l">
              <a:lnSpc>
                <a:spcPts val="5707"/>
              </a:lnSpc>
              <a:spcBef>
                <a:spcPct val="0"/>
              </a:spcBef>
            </a:pPr>
            <a:endParaRPr lang="en-US" sz="4076" b="1">
              <a:solidFill>
                <a:srgbClr val="000000"/>
              </a:solidFill>
              <a:latin typeface="Sauna Pro 3 Bold"/>
              <a:ea typeface="Sauna Pro 3 Bold"/>
              <a:cs typeface="Sauna Pro 3 Bold"/>
              <a:sym typeface="Sauna Pro 3 Bold"/>
            </a:endParaRPr>
          </a:p>
        </p:txBody>
      </p:sp>
      <p:grpSp>
        <p:nvGrpSpPr>
          <p:cNvPr id="5" name="Group 5"/>
          <p:cNvGrpSpPr/>
          <p:nvPr/>
        </p:nvGrpSpPr>
        <p:grpSpPr>
          <a:xfrm>
            <a:off x="16054981" y="8214613"/>
            <a:ext cx="1885153" cy="1885153"/>
            <a:chOff x="0" y="0"/>
            <a:chExt cx="812800" cy="812800"/>
          </a:xfrm>
        </p:grpSpPr>
        <p:sp>
          <p:nvSpPr>
            <p:cNvPr id="6" name="Freeform 6"/>
            <p:cNvSpPr/>
            <p:nvPr/>
          </p:nvSpPr>
          <p:spPr>
            <a:xfrm>
              <a:off x="0" y="0"/>
              <a:ext cx="812800" cy="812800"/>
            </a:xfrm>
            <a:custGeom>
              <a:avLst/>
              <a:gdLst/>
              <a:ahLst/>
              <a:cxnLst/>
              <a:rect l="l" t="t" r="r" b="b"/>
              <a:pathLst>
                <a:path w="812800" h="812800">
                  <a:moveTo>
                    <a:pt x="812800" y="406400"/>
                  </a:moveTo>
                  <a:lnTo>
                    <a:pt x="406400" y="0"/>
                  </a:lnTo>
                  <a:lnTo>
                    <a:pt x="406400" y="203200"/>
                  </a:lnTo>
                  <a:lnTo>
                    <a:pt x="0" y="203200"/>
                  </a:lnTo>
                  <a:lnTo>
                    <a:pt x="0" y="609600"/>
                  </a:lnTo>
                  <a:lnTo>
                    <a:pt x="406400" y="609600"/>
                  </a:lnTo>
                  <a:lnTo>
                    <a:pt x="406400" y="812800"/>
                  </a:lnTo>
                  <a:lnTo>
                    <a:pt x="812800" y="406400"/>
                  </a:lnTo>
                  <a:close/>
                </a:path>
              </a:pathLst>
            </a:custGeom>
            <a:solidFill>
              <a:srgbClr val="84E52E"/>
            </a:solidFill>
          </p:spPr>
        </p:sp>
        <p:sp>
          <p:nvSpPr>
            <p:cNvPr id="7" name="TextBox 7"/>
            <p:cNvSpPr txBox="1"/>
            <p:nvPr/>
          </p:nvSpPr>
          <p:spPr>
            <a:xfrm>
              <a:off x="0" y="165100"/>
              <a:ext cx="711200" cy="444500"/>
            </a:xfrm>
            <a:prstGeom prst="rect">
              <a:avLst/>
            </a:prstGeom>
          </p:spPr>
          <p:txBody>
            <a:bodyPr lIns="50800" tIns="50800" rIns="50800" bIns="50800" rtlCol="0" anchor="ctr"/>
            <a:lstStyle/>
            <a:p>
              <a:pPr algn="ctr">
                <a:lnSpc>
                  <a:spcPts val="2659"/>
                </a:lnSpc>
              </a:pPr>
              <a:endParaRPr/>
            </a:p>
          </p:txBody>
        </p:sp>
      </p:gr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155115" y="1125527"/>
            <a:ext cx="2519493" cy="2580787"/>
          </a:xfrm>
          <a:custGeom>
            <a:avLst/>
            <a:gdLst/>
            <a:ahLst/>
            <a:cxnLst/>
            <a:rect l="l" t="t" r="r" b="b"/>
            <a:pathLst>
              <a:path w="2519493" h="2580787">
                <a:moveTo>
                  <a:pt x="0" y="0"/>
                </a:moveTo>
                <a:lnTo>
                  <a:pt x="2519494" y="0"/>
                </a:lnTo>
                <a:lnTo>
                  <a:pt x="2519494" y="2580787"/>
                </a:lnTo>
                <a:lnTo>
                  <a:pt x="0" y="258078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6898709" y="875221"/>
            <a:ext cx="3081399" cy="3081399"/>
          </a:xfrm>
          <a:custGeom>
            <a:avLst/>
            <a:gdLst/>
            <a:ahLst/>
            <a:cxnLst/>
            <a:rect l="l" t="t" r="r" b="b"/>
            <a:pathLst>
              <a:path w="3081399" h="3081399">
                <a:moveTo>
                  <a:pt x="0" y="0"/>
                </a:moveTo>
                <a:lnTo>
                  <a:pt x="3081399" y="0"/>
                </a:lnTo>
                <a:lnTo>
                  <a:pt x="3081399" y="3081399"/>
                </a:lnTo>
                <a:lnTo>
                  <a:pt x="0" y="3081399"/>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a:off x="8160779" y="2888935"/>
            <a:ext cx="1267656" cy="1267656"/>
          </a:xfrm>
          <a:custGeom>
            <a:avLst/>
            <a:gdLst/>
            <a:ahLst/>
            <a:cxnLst/>
            <a:rect l="l" t="t" r="r" b="b"/>
            <a:pathLst>
              <a:path w="1267656" h="1267656">
                <a:moveTo>
                  <a:pt x="0" y="0"/>
                </a:moveTo>
                <a:lnTo>
                  <a:pt x="1267656" y="0"/>
                </a:lnTo>
                <a:lnTo>
                  <a:pt x="1267656" y="1267656"/>
                </a:lnTo>
                <a:lnTo>
                  <a:pt x="0" y="1267656"/>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5" name="Freeform 5"/>
          <p:cNvSpPr/>
          <p:nvPr/>
        </p:nvSpPr>
        <p:spPr>
          <a:xfrm>
            <a:off x="13421579" y="1028700"/>
            <a:ext cx="3047114" cy="2532914"/>
          </a:xfrm>
          <a:custGeom>
            <a:avLst/>
            <a:gdLst/>
            <a:ahLst/>
            <a:cxnLst/>
            <a:rect l="l" t="t" r="r" b="b"/>
            <a:pathLst>
              <a:path w="3047114" h="2532914">
                <a:moveTo>
                  <a:pt x="0" y="0"/>
                </a:moveTo>
                <a:lnTo>
                  <a:pt x="3047114" y="0"/>
                </a:lnTo>
                <a:lnTo>
                  <a:pt x="3047114" y="2532914"/>
                </a:lnTo>
                <a:lnTo>
                  <a:pt x="0" y="2532914"/>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6" name="TextBox 6"/>
          <p:cNvSpPr txBox="1"/>
          <p:nvPr/>
        </p:nvSpPr>
        <p:spPr>
          <a:xfrm>
            <a:off x="596374" y="5009634"/>
            <a:ext cx="4819662" cy="4603395"/>
          </a:xfrm>
          <a:prstGeom prst="rect">
            <a:avLst/>
          </a:prstGeom>
        </p:spPr>
        <p:txBody>
          <a:bodyPr lIns="0" tIns="0" rIns="0" bIns="0" rtlCol="0" anchor="t">
            <a:spAutoFit/>
          </a:bodyPr>
          <a:lstStyle/>
          <a:p>
            <a:pPr algn="l">
              <a:lnSpc>
                <a:spcPts val="4536"/>
              </a:lnSpc>
            </a:pPr>
            <a:r>
              <a:rPr lang="en-US" sz="4050" b="1">
                <a:solidFill>
                  <a:srgbClr val="000000"/>
                </a:solidFill>
                <a:latin typeface="Sauna Pro 3 Bold"/>
                <a:ea typeface="Sauna Pro 3 Bold"/>
                <a:cs typeface="Sauna Pro 3 Bold"/>
                <a:sym typeface="Sauna Pro 3 Bold"/>
              </a:rPr>
              <a:t>Ask yourself, is it safe to speak up?</a:t>
            </a:r>
          </a:p>
          <a:p>
            <a:pPr algn="l">
              <a:lnSpc>
                <a:spcPts val="4536"/>
              </a:lnSpc>
            </a:pPr>
            <a:endParaRPr lang="en-US" sz="4050" b="1">
              <a:solidFill>
                <a:srgbClr val="000000"/>
              </a:solidFill>
              <a:latin typeface="Sauna Pro 3 Bold"/>
              <a:ea typeface="Sauna Pro 3 Bold"/>
              <a:cs typeface="Sauna Pro 3 Bold"/>
              <a:sym typeface="Sauna Pro 3 Bold"/>
            </a:endParaRPr>
          </a:p>
          <a:p>
            <a:pPr algn="l">
              <a:lnSpc>
                <a:spcPts val="4536"/>
              </a:lnSpc>
            </a:pPr>
            <a:r>
              <a:rPr lang="en-US" sz="4050" b="1">
                <a:solidFill>
                  <a:srgbClr val="000000"/>
                </a:solidFill>
                <a:latin typeface="Sauna Pro 3 Bold"/>
                <a:ea typeface="Sauna Pro 3 Bold"/>
                <a:cs typeface="Sauna Pro 3 Bold"/>
                <a:sym typeface="Sauna Pro 3 Bold"/>
              </a:rPr>
              <a:t>If it is, you could say things like:</a:t>
            </a:r>
          </a:p>
          <a:p>
            <a:pPr algn="l">
              <a:lnSpc>
                <a:spcPts val="4536"/>
              </a:lnSpc>
            </a:pPr>
            <a:r>
              <a:rPr lang="en-US" sz="4050" b="1">
                <a:solidFill>
                  <a:srgbClr val="00A1DE"/>
                </a:solidFill>
                <a:latin typeface="Sauna Pro 3 Bold"/>
                <a:ea typeface="Sauna Pro 3 Bold"/>
                <a:cs typeface="Sauna Pro 3 Bold"/>
                <a:sym typeface="Sauna Pro 3 Bold"/>
              </a:rPr>
              <a:t>“Leave them alone!”</a:t>
            </a:r>
          </a:p>
          <a:p>
            <a:pPr algn="l">
              <a:lnSpc>
                <a:spcPts val="4536"/>
              </a:lnSpc>
            </a:pPr>
            <a:r>
              <a:rPr lang="en-US" sz="4050" b="1">
                <a:solidFill>
                  <a:srgbClr val="00A1DE"/>
                </a:solidFill>
                <a:latin typeface="Sauna Pro 3 Bold"/>
                <a:ea typeface="Sauna Pro 3 Bold"/>
                <a:cs typeface="Sauna Pro 3 Bold"/>
                <a:sym typeface="Sauna Pro 3 Bold"/>
              </a:rPr>
              <a:t>“That’s not kind”</a:t>
            </a:r>
          </a:p>
          <a:p>
            <a:pPr algn="l">
              <a:lnSpc>
                <a:spcPts val="4536"/>
              </a:lnSpc>
            </a:pPr>
            <a:r>
              <a:rPr lang="en-US" sz="4050" b="1">
                <a:solidFill>
                  <a:srgbClr val="00A1DE"/>
                </a:solidFill>
                <a:latin typeface="Sauna Pro 3 Bold"/>
                <a:ea typeface="Sauna Pro 3 Bold"/>
                <a:cs typeface="Sauna Pro 3 Bold"/>
                <a:sym typeface="Sauna Pro 3 Bold"/>
              </a:rPr>
              <a:t>“Stop doing that”</a:t>
            </a:r>
          </a:p>
        </p:txBody>
      </p:sp>
      <p:sp>
        <p:nvSpPr>
          <p:cNvPr id="7" name="TextBox 7"/>
          <p:cNvSpPr txBox="1"/>
          <p:nvPr/>
        </p:nvSpPr>
        <p:spPr>
          <a:xfrm>
            <a:off x="6898709" y="5000109"/>
            <a:ext cx="4819662" cy="4154722"/>
          </a:xfrm>
          <a:prstGeom prst="rect">
            <a:avLst/>
          </a:prstGeom>
        </p:spPr>
        <p:txBody>
          <a:bodyPr lIns="0" tIns="0" rIns="0" bIns="0" rtlCol="0" anchor="t">
            <a:spAutoFit/>
          </a:bodyPr>
          <a:lstStyle/>
          <a:p>
            <a:pPr algn="l">
              <a:lnSpc>
                <a:spcPts val="4698"/>
              </a:lnSpc>
            </a:pPr>
            <a:r>
              <a:rPr lang="en-US" sz="4050" b="1">
                <a:solidFill>
                  <a:srgbClr val="000000"/>
                </a:solidFill>
                <a:latin typeface="Sauna Pro 3 Bold"/>
                <a:ea typeface="Sauna Pro 3 Bold"/>
                <a:cs typeface="Sauna Pro 3 Bold"/>
                <a:sym typeface="Sauna Pro 3 Bold"/>
              </a:rPr>
              <a:t>Never join in with others who are being unkind to others!</a:t>
            </a:r>
          </a:p>
          <a:p>
            <a:pPr algn="l">
              <a:lnSpc>
                <a:spcPts val="4698"/>
              </a:lnSpc>
            </a:pPr>
            <a:endParaRPr lang="en-US" sz="4050" b="1">
              <a:solidFill>
                <a:srgbClr val="000000"/>
              </a:solidFill>
              <a:latin typeface="Sauna Pro 3 Bold"/>
              <a:ea typeface="Sauna Pro 3 Bold"/>
              <a:cs typeface="Sauna Pro 3 Bold"/>
              <a:sym typeface="Sauna Pro 3 Bold"/>
            </a:endParaRPr>
          </a:p>
          <a:p>
            <a:pPr algn="l">
              <a:lnSpc>
                <a:spcPts val="4698"/>
              </a:lnSpc>
            </a:pPr>
            <a:r>
              <a:rPr lang="en-US" sz="4050" b="1">
                <a:solidFill>
                  <a:srgbClr val="E52E87"/>
                </a:solidFill>
                <a:latin typeface="Sauna Pro 3 Bold"/>
                <a:ea typeface="Sauna Pro 3 Bold"/>
                <a:cs typeface="Sauna Pro 3 Bold"/>
                <a:sym typeface="Sauna Pro 3 Bold"/>
              </a:rPr>
              <a:t>Do not copy them or encourage the bullying behaviour.</a:t>
            </a:r>
          </a:p>
        </p:txBody>
      </p:sp>
      <p:sp>
        <p:nvSpPr>
          <p:cNvPr id="8" name="TextBox 8"/>
          <p:cNvSpPr txBox="1"/>
          <p:nvPr/>
        </p:nvSpPr>
        <p:spPr>
          <a:xfrm>
            <a:off x="13049769" y="5009634"/>
            <a:ext cx="4819662" cy="3460453"/>
          </a:xfrm>
          <a:prstGeom prst="rect">
            <a:avLst/>
          </a:prstGeom>
        </p:spPr>
        <p:txBody>
          <a:bodyPr lIns="0" tIns="0" rIns="0" bIns="0" rtlCol="0" anchor="t">
            <a:spAutoFit/>
          </a:bodyPr>
          <a:lstStyle/>
          <a:p>
            <a:pPr algn="l">
              <a:lnSpc>
                <a:spcPts val="4536"/>
              </a:lnSpc>
            </a:pPr>
            <a:r>
              <a:rPr lang="en-US" sz="4050" b="1">
                <a:solidFill>
                  <a:srgbClr val="000000"/>
                </a:solidFill>
                <a:latin typeface="Sauna Pro 3 Bold"/>
                <a:ea typeface="Sauna Pro 3 Bold"/>
                <a:cs typeface="Sauna Pro 3 Bold"/>
                <a:sym typeface="Sauna Pro 3 Bold"/>
              </a:rPr>
              <a:t>Tell a trusted adult about what’s been happening. This helps to keep others safe and the adult will know what to do.</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13018129" y="2607858"/>
            <a:ext cx="3267601" cy="2177039"/>
          </a:xfrm>
          <a:custGeom>
            <a:avLst/>
            <a:gdLst/>
            <a:ahLst/>
            <a:cxnLst/>
            <a:rect l="l" t="t" r="r" b="b"/>
            <a:pathLst>
              <a:path w="3267601" h="2177039">
                <a:moveTo>
                  <a:pt x="0" y="0"/>
                </a:moveTo>
                <a:lnTo>
                  <a:pt x="3267601" y="0"/>
                </a:lnTo>
                <a:lnTo>
                  <a:pt x="3267601" y="2177038"/>
                </a:lnTo>
                <a:lnTo>
                  <a:pt x="0" y="2177038"/>
                </a:lnTo>
                <a:lnTo>
                  <a:pt x="0" y="0"/>
                </a:lnTo>
                <a:close/>
              </a:path>
            </a:pathLst>
          </a:custGeom>
          <a:blipFill>
            <a:blip r:embed="rId2"/>
            <a:stretch>
              <a:fillRect/>
            </a:stretch>
          </a:blipFill>
        </p:spPr>
      </p:sp>
      <p:sp>
        <p:nvSpPr>
          <p:cNvPr id="3" name="Freeform 3"/>
          <p:cNvSpPr/>
          <p:nvPr/>
        </p:nvSpPr>
        <p:spPr>
          <a:xfrm>
            <a:off x="7418243" y="2249254"/>
            <a:ext cx="1725757" cy="2766745"/>
          </a:xfrm>
          <a:custGeom>
            <a:avLst/>
            <a:gdLst/>
            <a:ahLst/>
            <a:cxnLst/>
            <a:rect l="l" t="t" r="r" b="b"/>
            <a:pathLst>
              <a:path w="1725757" h="2766745">
                <a:moveTo>
                  <a:pt x="0" y="0"/>
                </a:moveTo>
                <a:lnTo>
                  <a:pt x="1725757" y="0"/>
                </a:lnTo>
                <a:lnTo>
                  <a:pt x="1725757" y="2766745"/>
                </a:lnTo>
                <a:lnTo>
                  <a:pt x="0" y="2766745"/>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1129273" y="2480357"/>
            <a:ext cx="2304540" cy="2304540"/>
          </a:xfrm>
          <a:custGeom>
            <a:avLst/>
            <a:gdLst/>
            <a:ahLst/>
            <a:cxnLst/>
            <a:rect l="l" t="t" r="r" b="b"/>
            <a:pathLst>
              <a:path w="2304540" h="2304540">
                <a:moveTo>
                  <a:pt x="0" y="0"/>
                </a:moveTo>
                <a:lnTo>
                  <a:pt x="2304540" y="0"/>
                </a:lnTo>
                <a:lnTo>
                  <a:pt x="2304540" y="2304539"/>
                </a:lnTo>
                <a:lnTo>
                  <a:pt x="0" y="2304539"/>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grpSp>
        <p:nvGrpSpPr>
          <p:cNvPr id="5" name="Group 5"/>
          <p:cNvGrpSpPr/>
          <p:nvPr/>
        </p:nvGrpSpPr>
        <p:grpSpPr>
          <a:xfrm>
            <a:off x="-149841" y="-1139143"/>
            <a:ext cx="22143225" cy="2513704"/>
            <a:chOff x="0" y="0"/>
            <a:chExt cx="5831960" cy="662046"/>
          </a:xfrm>
        </p:grpSpPr>
        <p:sp>
          <p:nvSpPr>
            <p:cNvPr id="6" name="Freeform 6"/>
            <p:cNvSpPr/>
            <p:nvPr/>
          </p:nvSpPr>
          <p:spPr>
            <a:xfrm>
              <a:off x="0" y="0"/>
              <a:ext cx="5831960" cy="662046"/>
            </a:xfrm>
            <a:custGeom>
              <a:avLst/>
              <a:gdLst/>
              <a:ahLst/>
              <a:cxnLst/>
              <a:rect l="l" t="t" r="r" b="b"/>
              <a:pathLst>
                <a:path w="5831960" h="662046">
                  <a:moveTo>
                    <a:pt x="0" y="0"/>
                  </a:moveTo>
                  <a:lnTo>
                    <a:pt x="5831960" y="0"/>
                  </a:lnTo>
                  <a:lnTo>
                    <a:pt x="5831960" y="662046"/>
                  </a:lnTo>
                  <a:lnTo>
                    <a:pt x="0" y="662046"/>
                  </a:lnTo>
                  <a:close/>
                </a:path>
              </a:pathLst>
            </a:custGeom>
            <a:solidFill>
              <a:srgbClr val="F9E51E"/>
            </a:solidFill>
          </p:spPr>
        </p:sp>
        <p:sp>
          <p:nvSpPr>
            <p:cNvPr id="7" name="TextBox 7"/>
            <p:cNvSpPr txBox="1"/>
            <p:nvPr/>
          </p:nvSpPr>
          <p:spPr>
            <a:xfrm>
              <a:off x="0" y="-38100"/>
              <a:ext cx="5831960" cy="700146"/>
            </a:xfrm>
            <a:prstGeom prst="rect">
              <a:avLst/>
            </a:prstGeom>
          </p:spPr>
          <p:txBody>
            <a:bodyPr lIns="50800" tIns="50800" rIns="50800" bIns="50800" rtlCol="0" anchor="ctr"/>
            <a:lstStyle/>
            <a:p>
              <a:pPr algn="ctr">
                <a:lnSpc>
                  <a:spcPts val="2659"/>
                </a:lnSpc>
              </a:pPr>
              <a:endParaRPr/>
            </a:p>
          </p:txBody>
        </p:sp>
      </p:grpSp>
      <p:sp>
        <p:nvSpPr>
          <p:cNvPr id="8" name="TextBox 8"/>
          <p:cNvSpPr txBox="1"/>
          <p:nvPr/>
        </p:nvSpPr>
        <p:spPr>
          <a:xfrm>
            <a:off x="417330" y="5324123"/>
            <a:ext cx="5037858" cy="4653587"/>
          </a:xfrm>
          <a:prstGeom prst="rect">
            <a:avLst/>
          </a:prstGeom>
        </p:spPr>
        <p:txBody>
          <a:bodyPr lIns="0" tIns="0" rIns="0" bIns="0" rtlCol="0" anchor="t">
            <a:spAutoFit/>
          </a:bodyPr>
          <a:lstStyle/>
          <a:p>
            <a:pPr algn="l">
              <a:lnSpc>
                <a:spcPts val="4621"/>
              </a:lnSpc>
            </a:pPr>
            <a:r>
              <a:rPr lang="en-US" sz="3950">
                <a:solidFill>
                  <a:srgbClr val="FFFFFF"/>
                </a:solidFill>
                <a:latin typeface="Sauna Pro 1"/>
                <a:ea typeface="Sauna Pro 1"/>
                <a:cs typeface="Sauna Pro 1"/>
                <a:sym typeface="Sauna Pro 1"/>
              </a:rPr>
              <a:t>At a quieter time  you could show your support. </a:t>
            </a:r>
          </a:p>
          <a:p>
            <a:pPr algn="l">
              <a:lnSpc>
                <a:spcPts val="4621"/>
              </a:lnSpc>
            </a:pPr>
            <a:endParaRPr lang="en-US" sz="3950">
              <a:solidFill>
                <a:srgbClr val="FFFFFF"/>
              </a:solidFill>
              <a:latin typeface="Sauna Pro 1"/>
              <a:ea typeface="Sauna Pro 1"/>
              <a:cs typeface="Sauna Pro 1"/>
              <a:sym typeface="Sauna Pro 1"/>
            </a:endParaRPr>
          </a:p>
          <a:p>
            <a:pPr algn="l">
              <a:lnSpc>
                <a:spcPts val="4621"/>
              </a:lnSpc>
            </a:pPr>
            <a:r>
              <a:rPr lang="en-US" sz="3950">
                <a:solidFill>
                  <a:srgbClr val="FFFFFF"/>
                </a:solidFill>
                <a:latin typeface="Sauna Pro 1"/>
                <a:ea typeface="Sauna Pro 1"/>
                <a:cs typeface="Sauna Pro 1"/>
                <a:sym typeface="Sauna Pro 1"/>
              </a:rPr>
              <a:t>Sometimes just asking if someone is “okay” can go a long way and make them feel included.</a:t>
            </a:r>
          </a:p>
        </p:txBody>
      </p:sp>
      <p:sp>
        <p:nvSpPr>
          <p:cNvPr id="9" name="TextBox 9"/>
          <p:cNvSpPr txBox="1"/>
          <p:nvPr/>
        </p:nvSpPr>
        <p:spPr>
          <a:xfrm>
            <a:off x="6813840" y="5379134"/>
            <a:ext cx="4671815" cy="4346756"/>
          </a:xfrm>
          <a:prstGeom prst="rect">
            <a:avLst/>
          </a:prstGeom>
        </p:spPr>
        <p:txBody>
          <a:bodyPr lIns="0" tIns="0" rIns="0" bIns="0" rtlCol="0" anchor="t">
            <a:spAutoFit/>
          </a:bodyPr>
          <a:lstStyle/>
          <a:p>
            <a:pPr algn="l">
              <a:lnSpc>
                <a:spcPts val="4937"/>
              </a:lnSpc>
            </a:pPr>
            <a:r>
              <a:rPr lang="en-US" sz="3950" b="1">
                <a:solidFill>
                  <a:srgbClr val="000000"/>
                </a:solidFill>
                <a:latin typeface="Sauna Pro 3 Bold"/>
                <a:ea typeface="Sauna Pro 3 Bold"/>
                <a:cs typeface="Sauna Pro 3 Bold"/>
                <a:sym typeface="Sauna Pro 3 Bold"/>
              </a:rPr>
              <a:t>Stand with the person, never isolate them.</a:t>
            </a:r>
          </a:p>
          <a:p>
            <a:pPr algn="l">
              <a:lnSpc>
                <a:spcPts val="4937"/>
              </a:lnSpc>
            </a:pPr>
            <a:endParaRPr lang="en-US" sz="3950" b="1">
              <a:solidFill>
                <a:srgbClr val="000000"/>
              </a:solidFill>
              <a:latin typeface="Sauna Pro 3 Bold"/>
              <a:ea typeface="Sauna Pro 3 Bold"/>
              <a:cs typeface="Sauna Pro 3 Bold"/>
              <a:sym typeface="Sauna Pro 3 Bold"/>
            </a:endParaRPr>
          </a:p>
          <a:p>
            <a:pPr algn="l">
              <a:lnSpc>
                <a:spcPts val="4937"/>
              </a:lnSpc>
            </a:pPr>
            <a:r>
              <a:rPr lang="en-US" sz="3950" b="1">
                <a:solidFill>
                  <a:srgbClr val="000000"/>
                </a:solidFill>
                <a:latin typeface="Sauna Pro 3 Bold"/>
                <a:ea typeface="Sauna Pro 3 Bold"/>
                <a:cs typeface="Sauna Pro 3 Bold"/>
                <a:sym typeface="Sauna Pro 3 Bold"/>
              </a:rPr>
              <a:t>Show your support by being there and showing they are not alone</a:t>
            </a:r>
          </a:p>
        </p:txBody>
      </p:sp>
      <p:sp>
        <p:nvSpPr>
          <p:cNvPr id="10" name="TextBox 10"/>
          <p:cNvSpPr txBox="1"/>
          <p:nvPr/>
        </p:nvSpPr>
        <p:spPr>
          <a:xfrm>
            <a:off x="13138395" y="5346871"/>
            <a:ext cx="4120905" cy="4166723"/>
          </a:xfrm>
          <a:prstGeom prst="rect">
            <a:avLst/>
          </a:prstGeom>
        </p:spPr>
        <p:txBody>
          <a:bodyPr lIns="0" tIns="0" rIns="0" bIns="0" rtlCol="0" anchor="t">
            <a:spAutoFit/>
          </a:bodyPr>
          <a:lstStyle/>
          <a:p>
            <a:pPr algn="l">
              <a:lnSpc>
                <a:spcPts val="5530"/>
              </a:lnSpc>
            </a:pPr>
            <a:r>
              <a:rPr lang="en-US" sz="3950" b="1">
                <a:solidFill>
                  <a:srgbClr val="FFFFFF"/>
                </a:solidFill>
                <a:latin typeface="Sauna Pro 3 Bold"/>
                <a:ea typeface="Sauna Pro 3 Bold"/>
                <a:cs typeface="Sauna Pro 3 Bold"/>
                <a:sym typeface="Sauna Pro 3 Bold"/>
              </a:rPr>
              <a:t>Be a positive role model.</a:t>
            </a:r>
          </a:p>
          <a:p>
            <a:pPr algn="l">
              <a:lnSpc>
                <a:spcPts val="5530"/>
              </a:lnSpc>
            </a:pPr>
            <a:r>
              <a:rPr lang="en-US" sz="3950" b="1">
                <a:solidFill>
                  <a:srgbClr val="FFFFFF"/>
                </a:solidFill>
                <a:latin typeface="Sauna Pro 3 Bold"/>
                <a:ea typeface="Sauna Pro 3 Bold"/>
                <a:cs typeface="Sauna Pro 3 Bold"/>
                <a:sym typeface="Sauna Pro 3 Bold"/>
              </a:rPr>
              <a:t>Be kind and spread kindness. </a:t>
            </a:r>
          </a:p>
          <a:p>
            <a:pPr algn="l">
              <a:lnSpc>
                <a:spcPts val="5530"/>
              </a:lnSpc>
              <a:spcBef>
                <a:spcPct val="0"/>
              </a:spcBef>
            </a:pPr>
            <a:r>
              <a:rPr lang="en-US" sz="3950" b="1">
                <a:solidFill>
                  <a:srgbClr val="FFFFFF"/>
                </a:solidFill>
                <a:latin typeface="Sauna Pro 3 Bold"/>
                <a:ea typeface="Sauna Pro 3 Bold"/>
                <a:cs typeface="Sauna Pro 3 Bold"/>
                <a:sym typeface="Sauna Pro 3 Bold"/>
              </a:rPr>
              <a:t>Be compassionate and show empathy.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486400" y="850318"/>
            <a:ext cx="7315200" cy="2093976"/>
          </a:xfrm>
          <a:custGeom>
            <a:avLst/>
            <a:gdLst/>
            <a:ahLst/>
            <a:cxnLst/>
            <a:rect l="l" t="t" r="r" b="b"/>
            <a:pathLst>
              <a:path w="7315200" h="2093976">
                <a:moveTo>
                  <a:pt x="0" y="0"/>
                </a:moveTo>
                <a:lnTo>
                  <a:pt x="7315200" y="0"/>
                </a:lnTo>
                <a:lnTo>
                  <a:pt x="7315200" y="2093976"/>
                </a:lnTo>
                <a:lnTo>
                  <a:pt x="0" y="209397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028700" y="4357371"/>
            <a:ext cx="2670416" cy="3256605"/>
          </a:xfrm>
          <a:custGeom>
            <a:avLst/>
            <a:gdLst/>
            <a:ahLst/>
            <a:cxnLst/>
            <a:rect l="l" t="t" r="r" b="b"/>
            <a:pathLst>
              <a:path w="2670416" h="3256605">
                <a:moveTo>
                  <a:pt x="0" y="0"/>
                </a:moveTo>
                <a:lnTo>
                  <a:pt x="2670416" y="0"/>
                </a:lnTo>
                <a:lnTo>
                  <a:pt x="2670416" y="3256605"/>
                </a:lnTo>
                <a:lnTo>
                  <a:pt x="0" y="3256605"/>
                </a:lnTo>
                <a:lnTo>
                  <a:pt x="0" y="0"/>
                </a:lnTo>
                <a:close/>
              </a:path>
            </a:pathLst>
          </a:custGeom>
          <a:blipFill>
            <a:blip r:embed="rId4"/>
            <a:stretch>
              <a:fillRect/>
            </a:stretch>
          </a:blipFill>
        </p:spPr>
      </p:sp>
      <p:sp>
        <p:nvSpPr>
          <p:cNvPr id="4" name="TextBox 4"/>
          <p:cNvSpPr txBox="1"/>
          <p:nvPr/>
        </p:nvSpPr>
        <p:spPr>
          <a:xfrm>
            <a:off x="4642293" y="3531815"/>
            <a:ext cx="10555694" cy="5258952"/>
          </a:xfrm>
          <a:prstGeom prst="rect">
            <a:avLst/>
          </a:prstGeom>
        </p:spPr>
        <p:txBody>
          <a:bodyPr lIns="0" tIns="0" rIns="0" bIns="0" rtlCol="0" anchor="t">
            <a:spAutoFit/>
          </a:bodyPr>
          <a:lstStyle/>
          <a:p>
            <a:pPr algn="just">
              <a:lnSpc>
                <a:spcPts val="5217"/>
              </a:lnSpc>
            </a:pPr>
            <a:r>
              <a:rPr lang="en-US" sz="4421" spc="-176">
                <a:solidFill>
                  <a:srgbClr val="000000"/>
                </a:solidFill>
                <a:latin typeface="Sauna Pro 4"/>
                <a:ea typeface="Sauna Pro 4"/>
                <a:cs typeface="Sauna Pro 4"/>
                <a:sym typeface="Sauna Pro 4"/>
              </a:rPr>
              <a:t>If you are someone experiencing bullying, your average day will not feel good or enjoyable.</a:t>
            </a:r>
          </a:p>
          <a:p>
            <a:pPr algn="just">
              <a:lnSpc>
                <a:spcPts val="5217"/>
              </a:lnSpc>
            </a:pPr>
            <a:endParaRPr lang="en-US" sz="4421" spc="-176">
              <a:solidFill>
                <a:srgbClr val="000000"/>
              </a:solidFill>
              <a:latin typeface="Sauna Pro 4"/>
              <a:ea typeface="Sauna Pro 4"/>
              <a:cs typeface="Sauna Pro 4"/>
              <a:sym typeface="Sauna Pro 4"/>
            </a:endParaRPr>
          </a:p>
          <a:p>
            <a:pPr algn="just">
              <a:lnSpc>
                <a:spcPts val="5217"/>
              </a:lnSpc>
            </a:pPr>
            <a:r>
              <a:rPr lang="en-US" sz="4421" spc="-176">
                <a:solidFill>
                  <a:srgbClr val="000000"/>
                </a:solidFill>
                <a:latin typeface="Sauna Pro 4"/>
                <a:ea typeface="Sauna Pro 4"/>
                <a:cs typeface="Sauna Pro 4"/>
                <a:sym typeface="Sauna Pro 4"/>
              </a:rPr>
              <a:t>It will feel the opposite and this is not what anyone deserves.</a:t>
            </a:r>
          </a:p>
          <a:p>
            <a:pPr algn="just">
              <a:lnSpc>
                <a:spcPts val="5217"/>
              </a:lnSpc>
            </a:pPr>
            <a:endParaRPr lang="en-US" sz="4421" spc="-176">
              <a:solidFill>
                <a:srgbClr val="000000"/>
              </a:solidFill>
              <a:latin typeface="Sauna Pro 4"/>
              <a:ea typeface="Sauna Pro 4"/>
              <a:cs typeface="Sauna Pro 4"/>
              <a:sym typeface="Sauna Pro 4"/>
            </a:endParaRPr>
          </a:p>
          <a:p>
            <a:pPr algn="just">
              <a:lnSpc>
                <a:spcPts val="5217"/>
              </a:lnSpc>
            </a:pPr>
            <a:r>
              <a:rPr lang="en-US" sz="4421" spc="-176">
                <a:solidFill>
                  <a:srgbClr val="000000"/>
                </a:solidFill>
                <a:latin typeface="Sauna Pro 4"/>
                <a:ea typeface="Sauna Pro 4"/>
                <a:cs typeface="Sauna Pro 4"/>
                <a:sym typeface="Sauna Pro 4"/>
              </a:rPr>
              <a:t>Bullying is never acceptable and is not a normal part of growing up. Bullying is a breach of children’s rights. </a:t>
            </a: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6776632" y="6656700"/>
            <a:ext cx="4234538" cy="3080626"/>
          </a:xfrm>
          <a:custGeom>
            <a:avLst/>
            <a:gdLst/>
            <a:ahLst/>
            <a:cxnLst/>
            <a:rect l="l" t="t" r="r" b="b"/>
            <a:pathLst>
              <a:path w="4234538" h="3080626">
                <a:moveTo>
                  <a:pt x="0" y="0"/>
                </a:moveTo>
                <a:lnTo>
                  <a:pt x="4234538" y="0"/>
                </a:lnTo>
                <a:lnTo>
                  <a:pt x="4234538" y="3080626"/>
                </a:lnTo>
                <a:lnTo>
                  <a:pt x="0" y="308062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nvGrpSpPr>
          <p:cNvPr id="3" name="Group 3"/>
          <p:cNvGrpSpPr/>
          <p:nvPr/>
        </p:nvGrpSpPr>
        <p:grpSpPr>
          <a:xfrm>
            <a:off x="1643623" y="702739"/>
            <a:ext cx="15000754" cy="5276710"/>
            <a:chOff x="0" y="0"/>
            <a:chExt cx="3950816" cy="1389751"/>
          </a:xfrm>
        </p:grpSpPr>
        <p:sp>
          <p:nvSpPr>
            <p:cNvPr id="4" name="Freeform 4"/>
            <p:cNvSpPr/>
            <p:nvPr/>
          </p:nvSpPr>
          <p:spPr>
            <a:xfrm>
              <a:off x="0" y="0"/>
              <a:ext cx="3950816" cy="1389751"/>
            </a:xfrm>
            <a:custGeom>
              <a:avLst/>
              <a:gdLst/>
              <a:ahLst/>
              <a:cxnLst/>
              <a:rect l="l" t="t" r="r" b="b"/>
              <a:pathLst>
                <a:path w="3950816" h="1389751">
                  <a:moveTo>
                    <a:pt x="0" y="0"/>
                  </a:moveTo>
                  <a:lnTo>
                    <a:pt x="3950816" y="0"/>
                  </a:lnTo>
                  <a:lnTo>
                    <a:pt x="3950816" y="1389751"/>
                  </a:lnTo>
                  <a:lnTo>
                    <a:pt x="0" y="1389751"/>
                  </a:lnTo>
                  <a:close/>
                </a:path>
              </a:pathLst>
            </a:custGeom>
            <a:solidFill>
              <a:srgbClr val="FFFFFF"/>
            </a:solidFill>
          </p:spPr>
        </p:sp>
        <p:sp>
          <p:nvSpPr>
            <p:cNvPr id="5" name="TextBox 5"/>
            <p:cNvSpPr txBox="1"/>
            <p:nvPr/>
          </p:nvSpPr>
          <p:spPr>
            <a:xfrm>
              <a:off x="0" y="-38100"/>
              <a:ext cx="3950816" cy="1427851"/>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2817649" y="-281318"/>
            <a:ext cx="13261765" cy="6938018"/>
          </a:xfrm>
          <a:prstGeom prst="rect">
            <a:avLst/>
          </a:prstGeom>
        </p:spPr>
        <p:txBody>
          <a:bodyPr lIns="0" tIns="0" rIns="0" bIns="0" rtlCol="0" anchor="t">
            <a:spAutoFit/>
          </a:bodyPr>
          <a:lstStyle/>
          <a:p>
            <a:pPr algn="just">
              <a:lnSpc>
                <a:spcPts val="6123"/>
              </a:lnSpc>
            </a:pPr>
            <a:endParaRPr/>
          </a:p>
          <a:p>
            <a:pPr algn="just">
              <a:lnSpc>
                <a:spcPts val="6123"/>
              </a:lnSpc>
            </a:pPr>
            <a:endParaRPr/>
          </a:p>
          <a:p>
            <a:pPr algn="just">
              <a:lnSpc>
                <a:spcPts val="6123"/>
              </a:lnSpc>
            </a:pPr>
            <a:r>
              <a:rPr lang="en-US" sz="4374" b="1">
                <a:solidFill>
                  <a:srgbClr val="1C2120"/>
                </a:solidFill>
                <a:latin typeface="Sauna Pro 3 Bold"/>
                <a:ea typeface="Sauna Pro 3 Bold"/>
                <a:cs typeface="Sauna Pro 3 Bold"/>
                <a:sym typeface="Sauna Pro 3 Bold"/>
              </a:rPr>
              <a:t>If you were experiencing bullying:</a:t>
            </a:r>
          </a:p>
          <a:p>
            <a:pPr marL="944405" lvl="1" indent="-472202" algn="just">
              <a:lnSpc>
                <a:spcPts val="6123"/>
              </a:lnSpc>
              <a:buFont typeface="Arial"/>
              <a:buChar char="•"/>
            </a:pPr>
            <a:r>
              <a:rPr lang="en-US" sz="4374" b="1">
                <a:solidFill>
                  <a:srgbClr val="1C2120"/>
                </a:solidFill>
                <a:latin typeface="Sauna Pro 3 Bold"/>
                <a:ea typeface="Sauna Pro 3 Bold"/>
                <a:cs typeface="Sauna Pro 3 Bold"/>
                <a:sym typeface="Sauna Pro 3 Bold"/>
              </a:rPr>
              <a:t>What help would you want?</a:t>
            </a:r>
          </a:p>
          <a:p>
            <a:pPr marL="944405" lvl="1" indent="-472202" algn="just">
              <a:lnSpc>
                <a:spcPts val="6123"/>
              </a:lnSpc>
              <a:buFont typeface="Arial"/>
              <a:buChar char="•"/>
            </a:pPr>
            <a:r>
              <a:rPr lang="en-US" sz="4374" b="1">
                <a:solidFill>
                  <a:srgbClr val="1C2120"/>
                </a:solidFill>
                <a:latin typeface="Sauna Pro 3 Bold"/>
                <a:ea typeface="Sauna Pro 3 Bold"/>
                <a:cs typeface="Sauna Pro 3 Bold"/>
                <a:sym typeface="Sauna Pro 3 Bold"/>
              </a:rPr>
              <a:t>What support would you want?</a:t>
            </a:r>
          </a:p>
          <a:p>
            <a:pPr marL="944405" lvl="1" indent="-472202" algn="just">
              <a:lnSpc>
                <a:spcPts val="6123"/>
              </a:lnSpc>
              <a:buFont typeface="Arial"/>
              <a:buChar char="•"/>
            </a:pPr>
            <a:r>
              <a:rPr lang="en-US" sz="4374" b="1">
                <a:solidFill>
                  <a:srgbClr val="1C2120"/>
                </a:solidFill>
                <a:latin typeface="Sauna Pro 3 Bold"/>
                <a:ea typeface="Sauna Pro 3 Bold"/>
                <a:cs typeface="Sauna Pro 3 Bold"/>
                <a:sym typeface="Sauna Pro 3 Bold"/>
              </a:rPr>
              <a:t>What would make you feel less scared and alone?</a:t>
            </a:r>
          </a:p>
          <a:p>
            <a:pPr marL="944405" lvl="1" indent="-472202" algn="l">
              <a:lnSpc>
                <a:spcPts val="6123"/>
              </a:lnSpc>
              <a:buFont typeface="Arial"/>
              <a:buChar char="•"/>
            </a:pPr>
            <a:r>
              <a:rPr lang="en-US" sz="4374" b="1">
                <a:solidFill>
                  <a:srgbClr val="1C2120"/>
                </a:solidFill>
                <a:latin typeface="Sauna Pro 3 Bold"/>
                <a:ea typeface="Sauna Pro 3 Bold"/>
                <a:cs typeface="Sauna Pro 3 Bold"/>
                <a:sym typeface="Sauna Pro 3 Bold"/>
              </a:rPr>
              <a:t>What would you expect from others?</a:t>
            </a:r>
          </a:p>
          <a:p>
            <a:pPr algn="just">
              <a:lnSpc>
                <a:spcPts val="6123"/>
              </a:lnSpc>
            </a:pPr>
            <a:endParaRPr lang="en-US" sz="4374" b="1">
              <a:solidFill>
                <a:srgbClr val="1C2120"/>
              </a:solidFill>
              <a:latin typeface="Sauna Pro 3 Bold"/>
              <a:ea typeface="Sauna Pro 3 Bold"/>
              <a:cs typeface="Sauna Pro 3 Bold"/>
              <a:sym typeface="Sauna Pro 3 Bold"/>
            </a:endParaRPr>
          </a:p>
          <a:p>
            <a:pPr algn="just">
              <a:lnSpc>
                <a:spcPts val="6123"/>
              </a:lnSpc>
              <a:spcBef>
                <a:spcPct val="0"/>
              </a:spcBef>
            </a:pPr>
            <a:endParaRPr lang="en-US" sz="4374" b="1">
              <a:solidFill>
                <a:srgbClr val="1C2120"/>
              </a:solidFill>
              <a:latin typeface="Sauna Pro 3 Bold"/>
              <a:ea typeface="Sauna Pro 3 Bold"/>
              <a:cs typeface="Sauna Pro 3 Bold"/>
              <a:sym typeface="Sauna Pro 3 Bold"/>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pic>
        <p:nvPicPr>
          <p:cNvPr id="2" name="Picture 2">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rcRect t="15251" b="21797"/>
          <a:stretch>
            <a:fillRect/>
          </a:stretch>
        </p:blipFill>
        <p:spPr>
          <a:xfrm>
            <a:off x="209939" y="-288124"/>
            <a:ext cx="17680609" cy="6281349"/>
          </a:xfrm>
          <a:prstGeom prst="rect">
            <a:avLst/>
          </a:prstGeom>
        </p:spPr>
      </p:pic>
      <p:sp>
        <p:nvSpPr>
          <p:cNvPr id="3" name="Freeform 3"/>
          <p:cNvSpPr/>
          <p:nvPr/>
        </p:nvSpPr>
        <p:spPr>
          <a:xfrm>
            <a:off x="309668" y="9144410"/>
            <a:ext cx="1674570" cy="967064"/>
          </a:xfrm>
          <a:custGeom>
            <a:avLst/>
            <a:gdLst/>
            <a:ahLst/>
            <a:cxnLst/>
            <a:rect l="l" t="t" r="r" b="b"/>
            <a:pathLst>
              <a:path w="1674570" h="967064">
                <a:moveTo>
                  <a:pt x="0" y="0"/>
                </a:moveTo>
                <a:lnTo>
                  <a:pt x="1674570" y="0"/>
                </a:lnTo>
                <a:lnTo>
                  <a:pt x="1674570" y="967064"/>
                </a:lnTo>
                <a:lnTo>
                  <a:pt x="0" y="967064"/>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4" name="Freeform 4"/>
          <p:cNvSpPr/>
          <p:nvPr/>
        </p:nvSpPr>
        <p:spPr>
          <a:xfrm>
            <a:off x="2185494" y="9144410"/>
            <a:ext cx="940937" cy="940937"/>
          </a:xfrm>
          <a:custGeom>
            <a:avLst/>
            <a:gdLst/>
            <a:ahLst/>
            <a:cxnLst/>
            <a:rect l="l" t="t" r="r" b="b"/>
            <a:pathLst>
              <a:path w="940937" h="940937">
                <a:moveTo>
                  <a:pt x="0" y="0"/>
                </a:moveTo>
                <a:lnTo>
                  <a:pt x="940937" y="0"/>
                </a:lnTo>
                <a:lnTo>
                  <a:pt x="940937" y="940937"/>
                </a:lnTo>
                <a:lnTo>
                  <a:pt x="0" y="940937"/>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5" name="TextBox 5"/>
          <p:cNvSpPr txBox="1"/>
          <p:nvPr/>
        </p:nvSpPr>
        <p:spPr>
          <a:xfrm>
            <a:off x="1028700" y="6878673"/>
            <a:ext cx="16189255" cy="2177974"/>
          </a:xfrm>
          <a:prstGeom prst="rect">
            <a:avLst/>
          </a:prstGeom>
        </p:spPr>
        <p:txBody>
          <a:bodyPr lIns="0" tIns="0" rIns="0" bIns="0" rtlCol="0" anchor="t">
            <a:spAutoFit/>
          </a:bodyPr>
          <a:lstStyle/>
          <a:p>
            <a:pPr algn="ctr">
              <a:lnSpc>
                <a:spcPts val="5691"/>
              </a:lnSpc>
            </a:pPr>
            <a:r>
              <a:rPr lang="en-US" sz="5221" b="1" spc="208">
                <a:solidFill>
                  <a:srgbClr val="FFFFFF"/>
                </a:solidFill>
                <a:latin typeface="Sauna Pro 5 Bold"/>
                <a:ea typeface="Sauna Pro 5 Bold"/>
                <a:cs typeface="Sauna Pro 5 Bold"/>
                <a:sym typeface="Sauna Pro 5 Bold"/>
              </a:rPr>
              <a:t>Ava finally gains courage to tell someone about Noah?</a:t>
            </a:r>
          </a:p>
          <a:p>
            <a:pPr algn="ctr">
              <a:lnSpc>
                <a:spcPts val="5691"/>
              </a:lnSpc>
            </a:pPr>
            <a:r>
              <a:rPr lang="en-US" sz="5221" b="1" spc="208">
                <a:solidFill>
                  <a:srgbClr val="000000"/>
                </a:solidFill>
                <a:latin typeface="Sauna Pro 5 Bold"/>
                <a:ea typeface="Sauna Pro 5 Bold"/>
                <a:cs typeface="Sauna Pro 5 Bold"/>
                <a:sym typeface="Sauna Pro 5 Bold"/>
              </a:rPr>
              <a:t>What might people call her if she tells his parents or the teacher?</a:t>
            </a:r>
          </a:p>
        </p:txBody>
      </p:sp>
      <p:sp>
        <p:nvSpPr>
          <p:cNvPr id="6" name="Freeform 6"/>
          <p:cNvSpPr/>
          <p:nvPr/>
        </p:nvSpPr>
        <p:spPr>
          <a:xfrm>
            <a:off x="16707194" y="8621914"/>
            <a:ext cx="1336880" cy="1489560"/>
          </a:xfrm>
          <a:custGeom>
            <a:avLst/>
            <a:gdLst/>
            <a:ahLst/>
            <a:cxnLst/>
            <a:rect l="l" t="t" r="r" b="b"/>
            <a:pathLst>
              <a:path w="1336880" h="1489560">
                <a:moveTo>
                  <a:pt x="0" y="0"/>
                </a:moveTo>
                <a:lnTo>
                  <a:pt x="1336880" y="0"/>
                </a:lnTo>
                <a:lnTo>
                  <a:pt x="1336880" y="1489560"/>
                </a:lnTo>
                <a:lnTo>
                  <a:pt x="0" y="1489560"/>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Tree>
  </p:cSld>
  <p:clrMapOvr>
    <a:masterClrMapping/>
  </p:clrMapOvr>
  <p:timing>
    <p:tnLst>
      <p:par>
        <p:cTn id="1" dur="indefinite" restart="never" nodeType="tmRoot">
          <p:childTnLst>
            <p:video>
              <p:cMediaNode vol="100000">
                <p:cTn id="2" fill="hold" display="0">
                  <p:stCondLst>
                    <p:cond delay="indefinite"/>
                  </p:stCondLst>
                </p:cTn>
                <p:tgtEl>
                  <p:spTgt spid="2"/>
                </p:tgtEl>
              </p:cMediaNode>
            </p:video>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5715902" y="8794094"/>
            <a:ext cx="7315200" cy="1545336"/>
          </a:xfrm>
          <a:custGeom>
            <a:avLst/>
            <a:gdLst/>
            <a:ahLst/>
            <a:cxnLst/>
            <a:rect l="l" t="t" r="r" b="b"/>
            <a:pathLst>
              <a:path w="7315200" h="1545336">
                <a:moveTo>
                  <a:pt x="0" y="0"/>
                </a:moveTo>
                <a:lnTo>
                  <a:pt x="7315200" y="0"/>
                </a:lnTo>
                <a:lnTo>
                  <a:pt x="7315200" y="1545336"/>
                </a:lnTo>
                <a:lnTo>
                  <a:pt x="0" y="154533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841644" y="3923833"/>
            <a:ext cx="7932145" cy="4114800"/>
          </a:xfrm>
          <a:custGeom>
            <a:avLst/>
            <a:gdLst/>
            <a:ahLst/>
            <a:cxnLst/>
            <a:rect l="l" t="t" r="r" b="b"/>
            <a:pathLst>
              <a:path w="7932145" h="4114800">
                <a:moveTo>
                  <a:pt x="0" y="0"/>
                </a:moveTo>
                <a:lnTo>
                  <a:pt x="7932145" y="0"/>
                </a:lnTo>
                <a:lnTo>
                  <a:pt x="7932145" y="4114800"/>
                </a:lnTo>
                <a:lnTo>
                  <a:pt x="0" y="4114800"/>
                </a:lnTo>
                <a:lnTo>
                  <a:pt x="0" y="0"/>
                </a:lnTo>
                <a:close/>
              </a:path>
            </a:pathLst>
          </a:custGeom>
          <a:blipFill>
            <a:blip r:embed="rId4"/>
            <a:stretch>
              <a:fillRect/>
            </a:stretch>
          </a:blipFill>
        </p:spPr>
      </p:sp>
      <p:sp>
        <p:nvSpPr>
          <p:cNvPr id="4" name="Freeform 4"/>
          <p:cNvSpPr/>
          <p:nvPr/>
        </p:nvSpPr>
        <p:spPr>
          <a:xfrm>
            <a:off x="9629581" y="3190382"/>
            <a:ext cx="8677469" cy="6985363"/>
          </a:xfrm>
          <a:custGeom>
            <a:avLst/>
            <a:gdLst/>
            <a:ahLst/>
            <a:cxnLst/>
            <a:rect l="l" t="t" r="r" b="b"/>
            <a:pathLst>
              <a:path w="8677469" h="6985363">
                <a:moveTo>
                  <a:pt x="0" y="0"/>
                </a:moveTo>
                <a:lnTo>
                  <a:pt x="8677469" y="0"/>
                </a:lnTo>
                <a:lnTo>
                  <a:pt x="8677469" y="6985363"/>
                </a:lnTo>
                <a:lnTo>
                  <a:pt x="0" y="6985363"/>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5" name="TextBox 5"/>
          <p:cNvSpPr txBox="1"/>
          <p:nvPr/>
        </p:nvSpPr>
        <p:spPr>
          <a:xfrm>
            <a:off x="3615110" y="856187"/>
            <a:ext cx="11057779" cy="2008268"/>
          </a:xfrm>
          <a:prstGeom prst="rect">
            <a:avLst/>
          </a:prstGeom>
        </p:spPr>
        <p:txBody>
          <a:bodyPr lIns="0" tIns="0" rIns="0" bIns="0" rtlCol="0" anchor="t">
            <a:spAutoFit/>
          </a:bodyPr>
          <a:lstStyle/>
          <a:p>
            <a:pPr algn="ctr">
              <a:lnSpc>
                <a:spcPts val="14076"/>
              </a:lnSpc>
            </a:pPr>
            <a:r>
              <a:rPr lang="en-US" sz="17595">
                <a:solidFill>
                  <a:srgbClr val="84E52E"/>
                </a:solidFill>
                <a:latin typeface="Gagalin"/>
                <a:ea typeface="Gagalin"/>
                <a:cs typeface="Gagalin"/>
                <a:sym typeface="Gagalin"/>
              </a:rPr>
              <a:t>grass</a:t>
            </a:r>
          </a:p>
        </p:txBody>
      </p:sp>
      <p:sp>
        <p:nvSpPr>
          <p:cNvPr id="6" name="TextBox 6"/>
          <p:cNvSpPr txBox="1"/>
          <p:nvPr/>
        </p:nvSpPr>
        <p:spPr>
          <a:xfrm>
            <a:off x="1690619" y="5151737"/>
            <a:ext cx="6471493" cy="1531327"/>
          </a:xfrm>
          <a:prstGeom prst="rect">
            <a:avLst/>
          </a:prstGeom>
        </p:spPr>
        <p:txBody>
          <a:bodyPr lIns="0" tIns="0" rIns="0" bIns="0" rtlCol="0" anchor="t">
            <a:spAutoFit/>
          </a:bodyPr>
          <a:lstStyle/>
          <a:p>
            <a:pPr algn="ctr">
              <a:lnSpc>
                <a:spcPts val="3778"/>
              </a:lnSpc>
            </a:pPr>
            <a:r>
              <a:rPr lang="en-US" sz="5321" b="1" spc="212">
                <a:solidFill>
                  <a:srgbClr val="000000"/>
                </a:solidFill>
                <a:latin typeface="Sauna Pro 5 Bold"/>
                <a:ea typeface="Sauna Pro 5 Bold"/>
                <a:cs typeface="Sauna Pro 5 Bold"/>
                <a:sym typeface="Sauna Pro 5 Bold"/>
              </a:rPr>
              <a:t>You are a GRASS!</a:t>
            </a:r>
          </a:p>
          <a:p>
            <a:pPr algn="ctr">
              <a:lnSpc>
                <a:spcPts val="3778"/>
              </a:lnSpc>
            </a:pPr>
            <a:endParaRPr lang="en-US" sz="5321" b="1" spc="212">
              <a:solidFill>
                <a:srgbClr val="000000"/>
              </a:solidFill>
              <a:latin typeface="Sauna Pro 5 Bold"/>
              <a:ea typeface="Sauna Pro 5 Bold"/>
              <a:cs typeface="Sauna Pro 5 Bold"/>
              <a:sym typeface="Sauna Pro 5 Bold"/>
            </a:endParaRPr>
          </a:p>
          <a:p>
            <a:pPr algn="ctr">
              <a:lnSpc>
                <a:spcPts val="3778"/>
              </a:lnSpc>
            </a:pPr>
            <a:endParaRPr lang="en-US" sz="5321" b="1" spc="212">
              <a:solidFill>
                <a:srgbClr val="000000"/>
              </a:solidFill>
              <a:latin typeface="Sauna Pro 5 Bold"/>
              <a:ea typeface="Sauna Pro 5 Bold"/>
              <a:cs typeface="Sauna Pro 5 Bold"/>
              <a:sym typeface="Sauna Pro 5 Bold"/>
            </a:endParaRPr>
          </a:p>
        </p:txBody>
      </p:sp>
      <p:sp>
        <p:nvSpPr>
          <p:cNvPr id="7" name="TextBox 7"/>
          <p:cNvSpPr txBox="1"/>
          <p:nvPr/>
        </p:nvSpPr>
        <p:spPr>
          <a:xfrm>
            <a:off x="11118336" y="5153025"/>
            <a:ext cx="5699960" cy="2427656"/>
          </a:xfrm>
          <a:prstGeom prst="rect">
            <a:avLst/>
          </a:prstGeom>
        </p:spPr>
        <p:txBody>
          <a:bodyPr lIns="0" tIns="0" rIns="0" bIns="0" rtlCol="0" anchor="t">
            <a:spAutoFit/>
          </a:bodyPr>
          <a:lstStyle/>
          <a:p>
            <a:pPr algn="l">
              <a:lnSpc>
                <a:spcPts val="3831"/>
              </a:lnSpc>
            </a:pPr>
            <a:r>
              <a:rPr lang="en-US" sz="3247" spc="129">
                <a:solidFill>
                  <a:srgbClr val="000000"/>
                </a:solidFill>
                <a:latin typeface="Sauna Pro 1"/>
                <a:ea typeface="Sauna Pro 1"/>
                <a:cs typeface="Sauna Pro 1"/>
                <a:sym typeface="Sauna Pro 1"/>
              </a:rPr>
              <a:t>Ava is reluctant to tell anyone that Noah is being bullied . Perhaps she will be called a GRASS? Could she be picked on? Found out?</a:t>
            </a:r>
          </a:p>
        </p:txBody>
      </p:sp>
      <p:sp>
        <p:nvSpPr>
          <p:cNvPr id="8" name="Freeform 8"/>
          <p:cNvSpPr/>
          <p:nvPr/>
        </p:nvSpPr>
        <p:spPr>
          <a:xfrm>
            <a:off x="12683415" y="8846523"/>
            <a:ext cx="7315200" cy="1545336"/>
          </a:xfrm>
          <a:custGeom>
            <a:avLst/>
            <a:gdLst/>
            <a:ahLst/>
            <a:cxnLst/>
            <a:rect l="l" t="t" r="r" b="b"/>
            <a:pathLst>
              <a:path w="7315200" h="1545336">
                <a:moveTo>
                  <a:pt x="0" y="0"/>
                </a:moveTo>
                <a:lnTo>
                  <a:pt x="7315200" y="0"/>
                </a:lnTo>
                <a:lnTo>
                  <a:pt x="7315200" y="1545336"/>
                </a:lnTo>
                <a:lnTo>
                  <a:pt x="0" y="154533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9" name="Freeform 9"/>
          <p:cNvSpPr/>
          <p:nvPr/>
        </p:nvSpPr>
        <p:spPr>
          <a:xfrm>
            <a:off x="-865894" y="8846523"/>
            <a:ext cx="6818825" cy="1440477"/>
          </a:xfrm>
          <a:custGeom>
            <a:avLst/>
            <a:gdLst/>
            <a:ahLst/>
            <a:cxnLst/>
            <a:rect l="l" t="t" r="r" b="b"/>
            <a:pathLst>
              <a:path w="6818825" h="1440477">
                <a:moveTo>
                  <a:pt x="0" y="0"/>
                </a:moveTo>
                <a:lnTo>
                  <a:pt x="6818825" y="0"/>
                </a:lnTo>
                <a:lnTo>
                  <a:pt x="6818825" y="1440477"/>
                </a:lnTo>
                <a:lnTo>
                  <a:pt x="0" y="144047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5228050" y="702848"/>
            <a:ext cx="7315200" cy="3666744"/>
          </a:xfrm>
          <a:custGeom>
            <a:avLst/>
            <a:gdLst/>
            <a:ahLst/>
            <a:cxnLst/>
            <a:rect l="l" t="t" r="r" b="b"/>
            <a:pathLst>
              <a:path w="7315200" h="3666744">
                <a:moveTo>
                  <a:pt x="0" y="0"/>
                </a:moveTo>
                <a:lnTo>
                  <a:pt x="7315200" y="0"/>
                </a:lnTo>
                <a:lnTo>
                  <a:pt x="7315200" y="3666744"/>
                </a:lnTo>
                <a:lnTo>
                  <a:pt x="0" y="3666744"/>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nvGrpSpPr>
          <p:cNvPr id="3" name="Group 3"/>
          <p:cNvGrpSpPr/>
          <p:nvPr/>
        </p:nvGrpSpPr>
        <p:grpSpPr>
          <a:xfrm>
            <a:off x="2417918" y="5433474"/>
            <a:ext cx="13388957" cy="4302848"/>
            <a:chOff x="0" y="0"/>
            <a:chExt cx="3526310" cy="1133260"/>
          </a:xfrm>
        </p:grpSpPr>
        <p:sp>
          <p:nvSpPr>
            <p:cNvPr id="4" name="Freeform 4"/>
            <p:cNvSpPr/>
            <p:nvPr/>
          </p:nvSpPr>
          <p:spPr>
            <a:xfrm>
              <a:off x="0" y="0"/>
              <a:ext cx="3526310" cy="1133260"/>
            </a:xfrm>
            <a:custGeom>
              <a:avLst/>
              <a:gdLst/>
              <a:ahLst/>
              <a:cxnLst/>
              <a:rect l="l" t="t" r="r" b="b"/>
              <a:pathLst>
                <a:path w="3526310" h="1133260">
                  <a:moveTo>
                    <a:pt x="29490" y="0"/>
                  </a:moveTo>
                  <a:lnTo>
                    <a:pt x="3496820" y="0"/>
                  </a:lnTo>
                  <a:cubicBezTo>
                    <a:pt x="3513106" y="0"/>
                    <a:pt x="3526310" y="13203"/>
                    <a:pt x="3526310" y="29490"/>
                  </a:cubicBezTo>
                  <a:lnTo>
                    <a:pt x="3526310" y="1103771"/>
                  </a:lnTo>
                  <a:cubicBezTo>
                    <a:pt x="3526310" y="1120057"/>
                    <a:pt x="3513106" y="1133260"/>
                    <a:pt x="3496820" y="1133260"/>
                  </a:cubicBezTo>
                  <a:lnTo>
                    <a:pt x="29490" y="1133260"/>
                  </a:lnTo>
                  <a:cubicBezTo>
                    <a:pt x="13203" y="1133260"/>
                    <a:pt x="0" y="1120057"/>
                    <a:pt x="0" y="1103771"/>
                  </a:cubicBezTo>
                  <a:lnTo>
                    <a:pt x="0" y="29490"/>
                  </a:lnTo>
                  <a:cubicBezTo>
                    <a:pt x="0" y="13203"/>
                    <a:pt x="13203" y="0"/>
                    <a:pt x="29490" y="0"/>
                  </a:cubicBezTo>
                  <a:close/>
                </a:path>
              </a:pathLst>
            </a:custGeom>
            <a:solidFill>
              <a:srgbClr val="FFFFFF"/>
            </a:solidFill>
          </p:spPr>
        </p:sp>
        <p:sp>
          <p:nvSpPr>
            <p:cNvPr id="5" name="TextBox 5"/>
            <p:cNvSpPr txBox="1"/>
            <p:nvPr/>
          </p:nvSpPr>
          <p:spPr>
            <a:xfrm>
              <a:off x="0" y="-38100"/>
              <a:ext cx="3526310" cy="1171360"/>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4579540" y="1830952"/>
            <a:ext cx="8612220" cy="1767436"/>
          </a:xfrm>
          <a:prstGeom prst="rect">
            <a:avLst/>
          </a:prstGeom>
        </p:spPr>
        <p:txBody>
          <a:bodyPr lIns="0" tIns="0" rIns="0" bIns="0" rtlCol="0" anchor="t">
            <a:spAutoFit/>
          </a:bodyPr>
          <a:lstStyle/>
          <a:p>
            <a:pPr algn="ctr">
              <a:lnSpc>
                <a:spcPts val="12333"/>
              </a:lnSpc>
            </a:pPr>
            <a:r>
              <a:rPr lang="en-US" sz="15417">
                <a:solidFill>
                  <a:srgbClr val="84E52E"/>
                </a:solidFill>
                <a:latin typeface="Gagalin"/>
                <a:ea typeface="Gagalin"/>
                <a:cs typeface="Gagalin"/>
                <a:sym typeface="Gagalin"/>
              </a:rPr>
              <a:t>grass</a:t>
            </a:r>
          </a:p>
        </p:txBody>
      </p:sp>
      <p:sp>
        <p:nvSpPr>
          <p:cNvPr id="7" name="TextBox 7"/>
          <p:cNvSpPr txBox="1"/>
          <p:nvPr/>
        </p:nvSpPr>
        <p:spPr>
          <a:xfrm>
            <a:off x="2699626" y="5951188"/>
            <a:ext cx="12372048" cy="2939087"/>
          </a:xfrm>
          <a:prstGeom prst="rect">
            <a:avLst/>
          </a:prstGeom>
        </p:spPr>
        <p:txBody>
          <a:bodyPr lIns="0" tIns="0" rIns="0" bIns="0" rtlCol="0" anchor="t">
            <a:spAutoFit/>
          </a:bodyPr>
          <a:lstStyle/>
          <a:p>
            <a:pPr algn="ctr">
              <a:lnSpc>
                <a:spcPts val="3888"/>
              </a:lnSpc>
            </a:pPr>
            <a:r>
              <a:rPr lang="en-US" sz="3775" b="1" spc="151">
                <a:solidFill>
                  <a:srgbClr val="000000"/>
                </a:solidFill>
                <a:latin typeface="Sauna Pro 5 Bold"/>
                <a:ea typeface="Sauna Pro 5 Bold"/>
                <a:cs typeface="Sauna Pro 5 Bold"/>
                <a:sym typeface="Sauna Pro 5 Bold"/>
              </a:rPr>
              <a:t>Do you agree that it is time to drop this term grass?</a:t>
            </a:r>
          </a:p>
          <a:p>
            <a:pPr algn="ctr">
              <a:lnSpc>
                <a:spcPts val="3888"/>
              </a:lnSpc>
            </a:pPr>
            <a:endParaRPr lang="en-US" sz="3775" b="1" spc="151">
              <a:solidFill>
                <a:srgbClr val="000000"/>
              </a:solidFill>
              <a:latin typeface="Sauna Pro 5 Bold"/>
              <a:ea typeface="Sauna Pro 5 Bold"/>
              <a:cs typeface="Sauna Pro 5 Bold"/>
              <a:sym typeface="Sauna Pro 5 Bold"/>
            </a:endParaRPr>
          </a:p>
          <a:p>
            <a:pPr marL="815179" lvl="1" indent="-407590" algn="l">
              <a:lnSpc>
                <a:spcPts val="3888"/>
              </a:lnSpc>
              <a:buFont typeface="Arial"/>
              <a:buChar char="•"/>
            </a:pPr>
            <a:r>
              <a:rPr lang="en-US" sz="3775" b="1" spc="151">
                <a:solidFill>
                  <a:srgbClr val="000000"/>
                </a:solidFill>
                <a:latin typeface="Sauna Pro 5 Bold"/>
                <a:ea typeface="Sauna Pro 5 Bold"/>
                <a:cs typeface="Sauna Pro 5 Bold"/>
                <a:sym typeface="Sauna Pro 5 Bold"/>
              </a:rPr>
              <a:t>It makes people feel afraid to speak up for others!</a:t>
            </a:r>
          </a:p>
          <a:p>
            <a:pPr marL="815179" lvl="1" indent="-407590" algn="l">
              <a:lnSpc>
                <a:spcPts val="3888"/>
              </a:lnSpc>
              <a:buFont typeface="Arial"/>
              <a:buChar char="•"/>
            </a:pPr>
            <a:r>
              <a:rPr lang="en-US" sz="3775" b="1" spc="151">
                <a:solidFill>
                  <a:srgbClr val="000000"/>
                </a:solidFill>
                <a:latin typeface="Sauna Pro 5 Bold"/>
                <a:ea typeface="Sauna Pro 5 Bold"/>
                <a:cs typeface="Sauna Pro 5 Bold"/>
                <a:sym typeface="Sauna Pro 5 Bold"/>
              </a:rPr>
              <a:t>It is a negative term that impacts on others and holds them back</a:t>
            </a:r>
          </a:p>
          <a:p>
            <a:pPr marL="815179" lvl="1" indent="-407590" algn="l">
              <a:lnSpc>
                <a:spcPts val="3888"/>
              </a:lnSpc>
              <a:buFont typeface="Arial"/>
              <a:buChar char="•"/>
            </a:pPr>
            <a:r>
              <a:rPr lang="en-US" sz="3775" b="1" spc="151">
                <a:solidFill>
                  <a:srgbClr val="000000"/>
                </a:solidFill>
                <a:latin typeface="Sauna Pro 5 Bold"/>
                <a:ea typeface="Sauna Pro 5 Bold"/>
                <a:cs typeface="Sauna Pro 5 Bold"/>
                <a:sym typeface="Sauna Pro 5 Bold"/>
              </a:rPr>
              <a:t>It can prevent help and support being given</a:t>
            </a:r>
          </a:p>
        </p:txBody>
      </p:sp>
      <p:sp>
        <p:nvSpPr>
          <p:cNvPr id="8" name="Freeform 8"/>
          <p:cNvSpPr/>
          <p:nvPr/>
        </p:nvSpPr>
        <p:spPr>
          <a:xfrm>
            <a:off x="-865894" y="8846523"/>
            <a:ext cx="6818825" cy="1440477"/>
          </a:xfrm>
          <a:custGeom>
            <a:avLst/>
            <a:gdLst/>
            <a:ahLst/>
            <a:cxnLst/>
            <a:rect l="l" t="t" r="r" b="b"/>
            <a:pathLst>
              <a:path w="6818825" h="1440477">
                <a:moveTo>
                  <a:pt x="0" y="0"/>
                </a:moveTo>
                <a:lnTo>
                  <a:pt x="6818825" y="0"/>
                </a:lnTo>
                <a:lnTo>
                  <a:pt x="6818825" y="1440477"/>
                </a:lnTo>
                <a:lnTo>
                  <a:pt x="0" y="1440477"/>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9" name="Freeform 9"/>
          <p:cNvSpPr/>
          <p:nvPr/>
        </p:nvSpPr>
        <p:spPr>
          <a:xfrm>
            <a:off x="5952931" y="8890275"/>
            <a:ext cx="6818825" cy="1440477"/>
          </a:xfrm>
          <a:custGeom>
            <a:avLst/>
            <a:gdLst/>
            <a:ahLst/>
            <a:cxnLst/>
            <a:rect l="l" t="t" r="r" b="b"/>
            <a:pathLst>
              <a:path w="6818825" h="1440477">
                <a:moveTo>
                  <a:pt x="0" y="0"/>
                </a:moveTo>
                <a:lnTo>
                  <a:pt x="6818824" y="0"/>
                </a:lnTo>
                <a:lnTo>
                  <a:pt x="6818824" y="1440477"/>
                </a:lnTo>
                <a:lnTo>
                  <a:pt x="0" y="1440477"/>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0" name="Freeform 10"/>
          <p:cNvSpPr/>
          <p:nvPr/>
        </p:nvSpPr>
        <p:spPr>
          <a:xfrm>
            <a:off x="12771755" y="8890275"/>
            <a:ext cx="6818825" cy="1440477"/>
          </a:xfrm>
          <a:custGeom>
            <a:avLst/>
            <a:gdLst/>
            <a:ahLst/>
            <a:cxnLst/>
            <a:rect l="l" t="t" r="r" b="b"/>
            <a:pathLst>
              <a:path w="6818825" h="1440477">
                <a:moveTo>
                  <a:pt x="0" y="0"/>
                </a:moveTo>
                <a:lnTo>
                  <a:pt x="6818825" y="0"/>
                </a:lnTo>
                <a:lnTo>
                  <a:pt x="6818825" y="1440477"/>
                </a:lnTo>
                <a:lnTo>
                  <a:pt x="0" y="1440477"/>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16551554" y="8469725"/>
            <a:ext cx="1415491" cy="1577149"/>
          </a:xfrm>
          <a:custGeom>
            <a:avLst/>
            <a:gdLst/>
            <a:ahLst/>
            <a:cxnLst/>
            <a:rect l="l" t="t" r="r" b="b"/>
            <a:pathLst>
              <a:path w="1415491" h="1577149">
                <a:moveTo>
                  <a:pt x="0" y="0"/>
                </a:moveTo>
                <a:lnTo>
                  <a:pt x="1415492" y="0"/>
                </a:lnTo>
                <a:lnTo>
                  <a:pt x="1415492" y="1577150"/>
                </a:lnTo>
                <a:lnTo>
                  <a:pt x="0" y="157715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28059" y="146730"/>
            <a:ext cx="1801282" cy="1040240"/>
          </a:xfrm>
          <a:custGeom>
            <a:avLst/>
            <a:gdLst/>
            <a:ahLst/>
            <a:cxnLst/>
            <a:rect l="l" t="t" r="r" b="b"/>
            <a:pathLst>
              <a:path w="1801282" h="1040240">
                <a:moveTo>
                  <a:pt x="0" y="0"/>
                </a:moveTo>
                <a:lnTo>
                  <a:pt x="1801282" y="0"/>
                </a:lnTo>
                <a:lnTo>
                  <a:pt x="1801282" y="1040240"/>
                </a:lnTo>
                <a:lnTo>
                  <a:pt x="0" y="104024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a:off x="2252377" y="227373"/>
            <a:ext cx="684119" cy="878954"/>
          </a:xfrm>
          <a:custGeom>
            <a:avLst/>
            <a:gdLst/>
            <a:ahLst/>
            <a:cxnLst/>
            <a:rect l="l" t="t" r="r" b="b"/>
            <a:pathLst>
              <a:path w="684119" h="878954">
                <a:moveTo>
                  <a:pt x="0" y="0"/>
                </a:moveTo>
                <a:lnTo>
                  <a:pt x="684120" y="0"/>
                </a:lnTo>
                <a:lnTo>
                  <a:pt x="684120" y="878954"/>
                </a:lnTo>
                <a:lnTo>
                  <a:pt x="0" y="878954"/>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5" name="Freeform 5"/>
          <p:cNvSpPr/>
          <p:nvPr/>
        </p:nvSpPr>
        <p:spPr>
          <a:xfrm>
            <a:off x="7680925" y="6823273"/>
            <a:ext cx="2030204" cy="2435027"/>
          </a:xfrm>
          <a:custGeom>
            <a:avLst/>
            <a:gdLst/>
            <a:ahLst/>
            <a:cxnLst/>
            <a:rect l="l" t="t" r="r" b="b"/>
            <a:pathLst>
              <a:path w="2030204" h="2435027">
                <a:moveTo>
                  <a:pt x="0" y="0"/>
                </a:moveTo>
                <a:lnTo>
                  <a:pt x="2030204" y="0"/>
                </a:lnTo>
                <a:lnTo>
                  <a:pt x="2030204" y="2435027"/>
                </a:lnTo>
                <a:lnTo>
                  <a:pt x="0" y="2435027"/>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6" name="TextBox 6"/>
          <p:cNvSpPr txBox="1"/>
          <p:nvPr/>
        </p:nvSpPr>
        <p:spPr>
          <a:xfrm>
            <a:off x="1028700" y="2408974"/>
            <a:ext cx="16519047" cy="1542948"/>
          </a:xfrm>
          <a:prstGeom prst="rect">
            <a:avLst/>
          </a:prstGeom>
        </p:spPr>
        <p:txBody>
          <a:bodyPr lIns="0" tIns="0" rIns="0" bIns="0" rtlCol="0" anchor="t">
            <a:spAutoFit/>
          </a:bodyPr>
          <a:lstStyle/>
          <a:p>
            <a:pPr marL="0" lvl="0" indent="0" algn="ctr">
              <a:lnSpc>
                <a:spcPts val="6299"/>
              </a:lnSpc>
              <a:spcBef>
                <a:spcPct val="0"/>
              </a:spcBef>
            </a:pPr>
            <a:r>
              <a:rPr lang="en-US" sz="4499">
                <a:solidFill>
                  <a:srgbClr val="000000"/>
                </a:solidFill>
                <a:latin typeface="Sauna Pro 1"/>
                <a:ea typeface="Sauna Pro 1"/>
                <a:cs typeface="Sauna Pro 1"/>
                <a:sym typeface="Sauna Pro 1"/>
              </a:rPr>
              <a:t>What can we replace this word with so more people will be encouraged to use their voice and speak up?</a:t>
            </a:r>
          </a:p>
        </p:txBody>
      </p:sp>
      <p:sp>
        <p:nvSpPr>
          <p:cNvPr id="7" name="TextBox 7"/>
          <p:cNvSpPr txBox="1"/>
          <p:nvPr/>
        </p:nvSpPr>
        <p:spPr>
          <a:xfrm>
            <a:off x="4389916" y="4896526"/>
            <a:ext cx="8612220" cy="1767436"/>
          </a:xfrm>
          <a:prstGeom prst="rect">
            <a:avLst/>
          </a:prstGeom>
        </p:spPr>
        <p:txBody>
          <a:bodyPr lIns="0" tIns="0" rIns="0" bIns="0" rtlCol="0" anchor="t">
            <a:spAutoFit/>
          </a:bodyPr>
          <a:lstStyle/>
          <a:p>
            <a:pPr algn="ctr">
              <a:lnSpc>
                <a:spcPts val="12333"/>
              </a:lnSpc>
            </a:pPr>
            <a:r>
              <a:rPr lang="en-US" sz="15417">
                <a:solidFill>
                  <a:srgbClr val="84E52E"/>
                </a:solidFill>
                <a:latin typeface="Gagalin"/>
                <a:ea typeface="Gagalin"/>
                <a:cs typeface="Gagalin"/>
                <a:sym typeface="Gagalin"/>
              </a:rPr>
              <a:t>grass</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1022491" y="9507543"/>
            <a:ext cx="7315200" cy="1545336"/>
          </a:xfrm>
          <a:custGeom>
            <a:avLst/>
            <a:gdLst/>
            <a:ahLst/>
            <a:cxnLst/>
            <a:rect l="l" t="t" r="r" b="b"/>
            <a:pathLst>
              <a:path w="7315200" h="1545336">
                <a:moveTo>
                  <a:pt x="0" y="0"/>
                </a:moveTo>
                <a:lnTo>
                  <a:pt x="7315200" y="0"/>
                </a:lnTo>
                <a:lnTo>
                  <a:pt x="7315200" y="1545336"/>
                </a:lnTo>
                <a:lnTo>
                  <a:pt x="0" y="154533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5046273" y="3900745"/>
            <a:ext cx="7315200" cy="3282696"/>
          </a:xfrm>
          <a:custGeom>
            <a:avLst/>
            <a:gdLst/>
            <a:ahLst/>
            <a:cxnLst/>
            <a:rect l="l" t="t" r="r" b="b"/>
            <a:pathLst>
              <a:path w="7315200" h="3282696">
                <a:moveTo>
                  <a:pt x="0" y="0"/>
                </a:moveTo>
                <a:lnTo>
                  <a:pt x="7315200" y="0"/>
                </a:lnTo>
                <a:lnTo>
                  <a:pt x="7315200" y="3282696"/>
                </a:lnTo>
                <a:lnTo>
                  <a:pt x="0" y="328269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rot="680224">
            <a:off x="13943676" y="1096189"/>
            <a:ext cx="3814959" cy="1759650"/>
          </a:xfrm>
          <a:custGeom>
            <a:avLst/>
            <a:gdLst/>
            <a:ahLst/>
            <a:cxnLst/>
            <a:rect l="l" t="t" r="r" b="b"/>
            <a:pathLst>
              <a:path w="3814959" h="1759650">
                <a:moveTo>
                  <a:pt x="0" y="0"/>
                </a:moveTo>
                <a:lnTo>
                  <a:pt x="3814959" y="0"/>
                </a:lnTo>
                <a:lnTo>
                  <a:pt x="3814959" y="1759650"/>
                </a:lnTo>
                <a:lnTo>
                  <a:pt x="0" y="175965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5" name="TextBox 5"/>
          <p:cNvSpPr txBox="1"/>
          <p:nvPr/>
        </p:nvSpPr>
        <p:spPr>
          <a:xfrm>
            <a:off x="-1232443" y="5514038"/>
            <a:ext cx="7315200" cy="931626"/>
          </a:xfrm>
          <a:prstGeom prst="rect">
            <a:avLst/>
          </a:prstGeom>
        </p:spPr>
        <p:txBody>
          <a:bodyPr lIns="0" tIns="0" rIns="0" bIns="0" rtlCol="0" anchor="t">
            <a:spAutoFit/>
          </a:bodyPr>
          <a:lstStyle/>
          <a:p>
            <a:pPr algn="ctr">
              <a:lnSpc>
                <a:spcPts val="7450"/>
              </a:lnSpc>
              <a:spcBef>
                <a:spcPct val="0"/>
              </a:spcBef>
            </a:pPr>
            <a:r>
              <a:rPr lang="en-US" sz="5321" b="1" spc="212">
                <a:solidFill>
                  <a:srgbClr val="000000"/>
                </a:solidFill>
                <a:latin typeface="Sauna Pro 5 Bold"/>
                <a:ea typeface="Sauna Pro 5 Bold"/>
                <a:cs typeface="Sauna Pro 5 Bold"/>
                <a:sym typeface="Sauna Pro 5 Bold"/>
              </a:rPr>
              <a:t>Brave</a:t>
            </a:r>
          </a:p>
        </p:txBody>
      </p:sp>
      <p:sp>
        <p:nvSpPr>
          <p:cNvPr id="6" name="TextBox 6"/>
          <p:cNvSpPr txBox="1"/>
          <p:nvPr/>
        </p:nvSpPr>
        <p:spPr>
          <a:xfrm>
            <a:off x="-649064" y="7087295"/>
            <a:ext cx="7315200" cy="931626"/>
          </a:xfrm>
          <a:prstGeom prst="rect">
            <a:avLst/>
          </a:prstGeom>
        </p:spPr>
        <p:txBody>
          <a:bodyPr lIns="0" tIns="0" rIns="0" bIns="0" rtlCol="0" anchor="t">
            <a:spAutoFit/>
          </a:bodyPr>
          <a:lstStyle/>
          <a:p>
            <a:pPr algn="ctr">
              <a:lnSpc>
                <a:spcPts val="7450"/>
              </a:lnSpc>
              <a:spcBef>
                <a:spcPct val="0"/>
              </a:spcBef>
            </a:pPr>
            <a:r>
              <a:rPr lang="en-US" sz="5321" b="1" spc="212">
                <a:solidFill>
                  <a:srgbClr val="000000"/>
                </a:solidFill>
                <a:latin typeface="Sauna Pro 5 Bold"/>
                <a:ea typeface="Sauna Pro 5 Bold"/>
                <a:cs typeface="Sauna Pro 5 Bold"/>
                <a:sym typeface="Sauna Pro 5 Bold"/>
              </a:rPr>
              <a:t>Courageous</a:t>
            </a:r>
          </a:p>
        </p:txBody>
      </p:sp>
      <p:sp>
        <p:nvSpPr>
          <p:cNvPr id="7" name="TextBox 7"/>
          <p:cNvSpPr txBox="1"/>
          <p:nvPr/>
        </p:nvSpPr>
        <p:spPr>
          <a:xfrm>
            <a:off x="3241585" y="8142745"/>
            <a:ext cx="5682343" cy="931626"/>
          </a:xfrm>
          <a:prstGeom prst="rect">
            <a:avLst/>
          </a:prstGeom>
        </p:spPr>
        <p:txBody>
          <a:bodyPr lIns="0" tIns="0" rIns="0" bIns="0" rtlCol="0" anchor="t">
            <a:spAutoFit/>
          </a:bodyPr>
          <a:lstStyle/>
          <a:p>
            <a:pPr algn="ctr">
              <a:lnSpc>
                <a:spcPts val="7450"/>
              </a:lnSpc>
              <a:spcBef>
                <a:spcPct val="0"/>
              </a:spcBef>
            </a:pPr>
            <a:r>
              <a:rPr lang="en-US" sz="5321" b="1" spc="212">
                <a:solidFill>
                  <a:srgbClr val="000000"/>
                </a:solidFill>
                <a:latin typeface="Sauna Pro 5 Bold"/>
                <a:ea typeface="Sauna Pro 5 Bold"/>
                <a:cs typeface="Sauna Pro 5 Bold"/>
                <a:sym typeface="Sauna Pro 5 Bold"/>
              </a:rPr>
              <a:t>Protector</a:t>
            </a:r>
          </a:p>
        </p:txBody>
      </p:sp>
      <p:sp>
        <p:nvSpPr>
          <p:cNvPr id="8" name="TextBox 8"/>
          <p:cNvSpPr txBox="1"/>
          <p:nvPr/>
        </p:nvSpPr>
        <p:spPr>
          <a:xfrm>
            <a:off x="13009984" y="5917938"/>
            <a:ext cx="5682343" cy="1874601"/>
          </a:xfrm>
          <a:prstGeom prst="rect">
            <a:avLst/>
          </a:prstGeom>
        </p:spPr>
        <p:txBody>
          <a:bodyPr lIns="0" tIns="0" rIns="0" bIns="0" rtlCol="0" anchor="t">
            <a:spAutoFit/>
          </a:bodyPr>
          <a:lstStyle/>
          <a:p>
            <a:pPr algn="ctr">
              <a:lnSpc>
                <a:spcPts val="7450"/>
              </a:lnSpc>
            </a:pPr>
            <a:r>
              <a:rPr lang="en-US" sz="5321" b="1" spc="212">
                <a:solidFill>
                  <a:srgbClr val="000000"/>
                </a:solidFill>
                <a:latin typeface="Sauna Pro 5 Bold"/>
                <a:ea typeface="Sauna Pro 5 Bold"/>
                <a:cs typeface="Sauna Pro 5 Bold"/>
                <a:sym typeface="Sauna Pro 5 Bold"/>
              </a:rPr>
              <a:t>Supporter</a:t>
            </a:r>
          </a:p>
          <a:p>
            <a:pPr algn="ctr">
              <a:lnSpc>
                <a:spcPts val="7450"/>
              </a:lnSpc>
              <a:spcBef>
                <a:spcPct val="0"/>
              </a:spcBef>
            </a:pPr>
            <a:endParaRPr lang="en-US" sz="5321" b="1" spc="212">
              <a:solidFill>
                <a:srgbClr val="000000"/>
              </a:solidFill>
              <a:latin typeface="Sauna Pro 5 Bold"/>
              <a:ea typeface="Sauna Pro 5 Bold"/>
              <a:cs typeface="Sauna Pro 5 Bold"/>
              <a:sym typeface="Sauna Pro 5 Bold"/>
            </a:endParaRPr>
          </a:p>
        </p:txBody>
      </p:sp>
      <p:sp>
        <p:nvSpPr>
          <p:cNvPr id="9" name="TextBox 9"/>
          <p:cNvSpPr txBox="1"/>
          <p:nvPr/>
        </p:nvSpPr>
        <p:spPr>
          <a:xfrm>
            <a:off x="6899185" y="8730575"/>
            <a:ext cx="5682343" cy="931626"/>
          </a:xfrm>
          <a:prstGeom prst="rect">
            <a:avLst/>
          </a:prstGeom>
        </p:spPr>
        <p:txBody>
          <a:bodyPr lIns="0" tIns="0" rIns="0" bIns="0" rtlCol="0" anchor="t">
            <a:spAutoFit/>
          </a:bodyPr>
          <a:lstStyle/>
          <a:p>
            <a:pPr algn="ctr">
              <a:lnSpc>
                <a:spcPts val="7450"/>
              </a:lnSpc>
              <a:spcBef>
                <a:spcPct val="0"/>
              </a:spcBef>
            </a:pPr>
            <a:r>
              <a:rPr lang="en-US" sz="5321" b="1" spc="212">
                <a:solidFill>
                  <a:srgbClr val="000000"/>
                </a:solidFill>
                <a:latin typeface="Sauna Pro 5 Bold"/>
                <a:ea typeface="Sauna Pro 5 Bold"/>
                <a:cs typeface="Sauna Pro 5 Bold"/>
                <a:sym typeface="Sauna Pro 5 Bold"/>
              </a:rPr>
              <a:t>Upstander</a:t>
            </a:r>
          </a:p>
        </p:txBody>
      </p:sp>
      <p:sp>
        <p:nvSpPr>
          <p:cNvPr id="10" name="TextBox 10"/>
          <p:cNvSpPr txBox="1"/>
          <p:nvPr/>
        </p:nvSpPr>
        <p:spPr>
          <a:xfrm>
            <a:off x="11295390" y="7745416"/>
            <a:ext cx="5682343" cy="931614"/>
          </a:xfrm>
          <a:prstGeom prst="rect">
            <a:avLst/>
          </a:prstGeom>
        </p:spPr>
        <p:txBody>
          <a:bodyPr lIns="0" tIns="0" rIns="0" bIns="0" rtlCol="0" anchor="t">
            <a:spAutoFit/>
          </a:bodyPr>
          <a:lstStyle/>
          <a:p>
            <a:pPr algn="ctr">
              <a:lnSpc>
                <a:spcPts val="7450"/>
              </a:lnSpc>
              <a:spcBef>
                <a:spcPct val="0"/>
              </a:spcBef>
            </a:pPr>
            <a:r>
              <a:rPr lang="en-US" sz="5321" b="1" spc="212">
                <a:solidFill>
                  <a:srgbClr val="000000"/>
                </a:solidFill>
                <a:latin typeface="Sauna Pro 5 Bold"/>
                <a:ea typeface="Sauna Pro 5 Bold"/>
                <a:cs typeface="Sauna Pro 5 Bold"/>
                <a:sym typeface="Sauna Pro 5 Bold"/>
              </a:rPr>
              <a:t>Problem solver</a:t>
            </a:r>
          </a:p>
        </p:txBody>
      </p:sp>
      <p:sp>
        <p:nvSpPr>
          <p:cNvPr id="11" name="TextBox 11"/>
          <p:cNvSpPr txBox="1"/>
          <p:nvPr/>
        </p:nvSpPr>
        <p:spPr>
          <a:xfrm>
            <a:off x="-1828651" y="3927322"/>
            <a:ext cx="7315200" cy="931626"/>
          </a:xfrm>
          <a:prstGeom prst="rect">
            <a:avLst/>
          </a:prstGeom>
        </p:spPr>
        <p:txBody>
          <a:bodyPr lIns="0" tIns="0" rIns="0" bIns="0" rtlCol="0" anchor="t">
            <a:spAutoFit/>
          </a:bodyPr>
          <a:lstStyle/>
          <a:p>
            <a:pPr algn="ctr">
              <a:lnSpc>
                <a:spcPts val="7450"/>
              </a:lnSpc>
              <a:spcBef>
                <a:spcPct val="0"/>
              </a:spcBef>
            </a:pPr>
            <a:r>
              <a:rPr lang="en-US" sz="5321" b="1" spc="212">
                <a:solidFill>
                  <a:srgbClr val="000000"/>
                </a:solidFill>
                <a:latin typeface="Sauna Pro 5 Bold"/>
                <a:ea typeface="Sauna Pro 5 Bold"/>
                <a:cs typeface="Sauna Pro 5 Bold"/>
                <a:sym typeface="Sauna Pro 5 Bold"/>
              </a:rPr>
              <a:t>Helper</a:t>
            </a:r>
          </a:p>
        </p:txBody>
      </p:sp>
      <p:sp>
        <p:nvSpPr>
          <p:cNvPr id="12" name="TextBox 12"/>
          <p:cNvSpPr txBox="1"/>
          <p:nvPr/>
        </p:nvSpPr>
        <p:spPr>
          <a:xfrm>
            <a:off x="4397763" y="2038457"/>
            <a:ext cx="8612220" cy="1767436"/>
          </a:xfrm>
          <a:prstGeom prst="rect">
            <a:avLst/>
          </a:prstGeom>
        </p:spPr>
        <p:txBody>
          <a:bodyPr lIns="0" tIns="0" rIns="0" bIns="0" rtlCol="0" anchor="t">
            <a:spAutoFit/>
          </a:bodyPr>
          <a:lstStyle/>
          <a:p>
            <a:pPr algn="ctr">
              <a:lnSpc>
                <a:spcPts val="12333"/>
              </a:lnSpc>
            </a:pPr>
            <a:r>
              <a:rPr lang="en-US" sz="15417">
                <a:solidFill>
                  <a:srgbClr val="84E52E"/>
                </a:solidFill>
                <a:latin typeface="Gagalin"/>
                <a:ea typeface="Gagalin"/>
                <a:cs typeface="Gagalin"/>
                <a:sym typeface="Gagalin"/>
              </a:rPr>
              <a:t>grass</a:t>
            </a:r>
          </a:p>
        </p:txBody>
      </p:sp>
      <p:sp>
        <p:nvSpPr>
          <p:cNvPr id="13" name="Freeform 13"/>
          <p:cNvSpPr/>
          <p:nvPr/>
        </p:nvSpPr>
        <p:spPr>
          <a:xfrm>
            <a:off x="6082757" y="9514332"/>
            <a:ext cx="7315200" cy="1545336"/>
          </a:xfrm>
          <a:custGeom>
            <a:avLst/>
            <a:gdLst/>
            <a:ahLst/>
            <a:cxnLst/>
            <a:rect l="l" t="t" r="r" b="b"/>
            <a:pathLst>
              <a:path w="7315200" h="1545336">
                <a:moveTo>
                  <a:pt x="0" y="0"/>
                </a:moveTo>
                <a:lnTo>
                  <a:pt x="7315200" y="0"/>
                </a:lnTo>
                <a:lnTo>
                  <a:pt x="7315200" y="1545336"/>
                </a:lnTo>
                <a:lnTo>
                  <a:pt x="0" y="154533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14" name="Freeform 14"/>
          <p:cNvSpPr/>
          <p:nvPr/>
        </p:nvSpPr>
        <p:spPr>
          <a:xfrm>
            <a:off x="12609294" y="9258300"/>
            <a:ext cx="7315200" cy="1545336"/>
          </a:xfrm>
          <a:custGeom>
            <a:avLst/>
            <a:gdLst/>
            <a:ahLst/>
            <a:cxnLst/>
            <a:rect l="l" t="t" r="r" b="b"/>
            <a:pathLst>
              <a:path w="7315200" h="1545336">
                <a:moveTo>
                  <a:pt x="0" y="0"/>
                </a:moveTo>
                <a:lnTo>
                  <a:pt x="7315200" y="0"/>
                </a:lnTo>
                <a:lnTo>
                  <a:pt x="7315200" y="1545336"/>
                </a:lnTo>
                <a:lnTo>
                  <a:pt x="0" y="154533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4735476" y="269558"/>
            <a:ext cx="8225280" cy="9481591"/>
          </a:xfrm>
          <a:custGeom>
            <a:avLst/>
            <a:gdLst/>
            <a:ahLst/>
            <a:cxnLst/>
            <a:rect l="l" t="t" r="r" b="b"/>
            <a:pathLst>
              <a:path w="8225280" h="9481591">
                <a:moveTo>
                  <a:pt x="0" y="0"/>
                </a:moveTo>
                <a:lnTo>
                  <a:pt x="8225280" y="0"/>
                </a:lnTo>
                <a:lnTo>
                  <a:pt x="8225280" y="9481591"/>
                </a:lnTo>
                <a:lnTo>
                  <a:pt x="0" y="9481591"/>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6133182" y="1009650"/>
            <a:ext cx="6067525" cy="8404652"/>
          </a:xfrm>
          <a:prstGeom prst="rect">
            <a:avLst/>
          </a:prstGeom>
        </p:spPr>
        <p:txBody>
          <a:bodyPr lIns="0" tIns="0" rIns="0" bIns="0" rtlCol="0" anchor="t">
            <a:spAutoFit/>
          </a:bodyPr>
          <a:lstStyle/>
          <a:p>
            <a:pPr algn="l">
              <a:lnSpc>
                <a:spcPts val="4795"/>
              </a:lnSpc>
            </a:pPr>
            <a:r>
              <a:rPr lang="en-US" sz="3899" b="1" spc="155">
                <a:solidFill>
                  <a:srgbClr val="000000"/>
                </a:solidFill>
                <a:latin typeface="Sauna Pro 5 Bold"/>
                <a:ea typeface="Sauna Pro 5 Bold"/>
                <a:cs typeface="Sauna Pro 5 Bold"/>
                <a:sym typeface="Sauna Pro 5 Bold"/>
              </a:rPr>
              <a:t>Ava can see her friend is hurting in this episode. She wants to help but is afraid.</a:t>
            </a:r>
          </a:p>
          <a:p>
            <a:pPr algn="l">
              <a:lnSpc>
                <a:spcPts val="4795"/>
              </a:lnSpc>
            </a:pPr>
            <a:endParaRPr lang="en-US" sz="3899" b="1" spc="155">
              <a:solidFill>
                <a:srgbClr val="000000"/>
              </a:solidFill>
              <a:latin typeface="Sauna Pro 5 Bold"/>
              <a:ea typeface="Sauna Pro 5 Bold"/>
              <a:cs typeface="Sauna Pro 5 Bold"/>
              <a:sym typeface="Sauna Pro 5 Bold"/>
            </a:endParaRPr>
          </a:p>
          <a:p>
            <a:pPr algn="l">
              <a:lnSpc>
                <a:spcPts val="4795"/>
              </a:lnSpc>
            </a:pPr>
            <a:r>
              <a:rPr lang="en-US" sz="3899" b="1" spc="155">
                <a:solidFill>
                  <a:srgbClr val="000000"/>
                </a:solidFill>
                <a:latin typeface="Sauna Pro 5 Bold"/>
                <a:ea typeface="Sauna Pro 5 Bold"/>
                <a:cs typeface="Sauna Pro 5 Bold"/>
                <a:sym typeface="Sauna Pro 5 Bold"/>
              </a:rPr>
              <a:t>Imagine you are Ava and write her diary extract for this episode?</a:t>
            </a:r>
          </a:p>
          <a:p>
            <a:pPr algn="l">
              <a:lnSpc>
                <a:spcPts val="4795"/>
              </a:lnSpc>
            </a:pPr>
            <a:endParaRPr lang="en-US" sz="3899" b="1" spc="155">
              <a:solidFill>
                <a:srgbClr val="000000"/>
              </a:solidFill>
              <a:latin typeface="Sauna Pro 5 Bold"/>
              <a:ea typeface="Sauna Pro 5 Bold"/>
              <a:cs typeface="Sauna Pro 5 Bold"/>
              <a:sym typeface="Sauna Pro 5 Bold"/>
            </a:endParaRPr>
          </a:p>
          <a:p>
            <a:pPr algn="l">
              <a:lnSpc>
                <a:spcPts val="4795"/>
              </a:lnSpc>
            </a:pPr>
            <a:r>
              <a:rPr lang="en-US" sz="3899" b="1" spc="155">
                <a:solidFill>
                  <a:srgbClr val="000000"/>
                </a:solidFill>
                <a:latin typeface="Sauna Pro 5 Bold"/>
                <a:ea typeface="Sauna Pro 5 Bold"/>
                <a:cs typeface="Sauna Pro 5 Bold"/>
                <a:sym typeface="Sauna Pro 5 Bold"/>
              </a:rPr>
              <a:t>How is she feeling? What is she dealing with? </a:t>
            </a:r>
          </a:p>
          <a:p>
            <a:pPr algn="l">
              <a:lnSpc>
                <a:spcPts val="4795"/>
              </a:lnSpc>
            </a:pPr>
            <a:endParaRPr lang="en-US" sz="3899" b="1" spc="155">
              <a:solidFill>
                <a:srgbClr val="000000"/>
              </a:solidFill>
              <a:latin typeface="Sauna Pro 5 Bold"/>
              <a:ea typeface="Sauna Pro 5 Bold"/>
              <a:cs typeface="Sauna Pro 5 Bold"/>
              <a:sym typeface="Sauna Pro 5 Bold"/>
            </a:endParaRPr>
          </a:p>
          <a:p>
            <a:pPr algn="l">
              <a:lnSpc>
                <a:spcPts val="4795"/>
              </a:lnSpc>
            </a:pPr>
            <a:r>
              <a:rPr lang="en-US" sz="3899" b="1" spc="155">
                <a:solidFill>
                  <a:srgbClr val="000000"/>
                </a:solidFill>
                <a:latin typeface="Sauna Pro 5 Bold"/>
                <a:ea typeface="Sauna Pro 5 Bold"/>
                <a:cs typeface="Sauna Pro 5 Bold"/>
                <a:sym typeface="Sauna Pro 5 Bold"/>
              </a:rPr>
              <a:t>What does she think her options are?</a:t>
            </a:r>
          </a:p>
        </p:txBody>
      </p:sp>
      <p:sp>
        <p:nvSpPr>
          <p:cNvPr id="4" name="Freeform 4"/>
          <p:cNvSpPr/>
          <p:nvPr/>
        </p:nvSpPr>
        <p:spPr>
          <a:xfrm>
            <a:off x="13581579" y="4286257"/>
            <a:ext cx="2898290" cy="2995648"/>
          </a:xfrm>
          <a:custGeom>
            <a:avLst/>
            <a:gdLst/>
            <a:ahLst/>
            <a:cxnLst/>
            <a:rect l="l" t="t" r="r" b="b"/>
            <a:pathLst>
              <a:path w="2898290" h="2995648">
                <a:moveTo>
                  <a:pt x="0" y="0"/>
                </a:moveTo>
                <a:lnTo>
                  <a:pt x="2898290" y="0"/>
                </a:lnTo>
                <a:lnTo>
                  <a:pt x="2898290" y="2995648"/>
                </a:lnTo>
                <a:lnTo>
                  <a:pt x="0" y="2995648"/>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Freeform 5"/>
          <p:cNvSpPr/>
          <p:nvPr/>
        </p:nvSpPr>
        <p:spPr>
          <a:xfrm>
            <a:off x="921101" y="702713"/>
            <a:ext cx="1963337" cy="2085883"/>
          </a:xfrm>
          <a:custGeom>
            <a:avLst/>
            <a:gdLst/>
            <a:ahLst/>
            <a:cxnLst/>
            <a:rect l="l" t="t" r="r" b="b"/>
            <a:pathLst>
              <a:path w="1963337" h="2085883">
                <a:moveTo>
                  <a:pt x="0" y="0"/>
                </a:moveTo>
                <a:lnTo>
                  <a:pt x="1963337" y="0"/>
                </a:lnTo>
                <a:lnTo>
                  <a:pt x="1963337" y="2085882"/>
                </a:lnTo>
                <a:lnTo>
                  <a:pt x="0" y="2085882"/>
                </a:lnTo>
                <a:lnTo>
                  <a:pt x="0" y="0"/>
                </a:lnTo>
                <a:close/>
              </a:path>
            </a:pathLst>
          </a:custGeom>
          <a:blipFill>
            <a:blip r:embed="rId6"/>
            <a:stretch>
              <a:fillRect/>
            </a:stretch>
          </a:blipFill>
        </p:spPr>
      </p:sp>
      <p:sp>
        <p:nvSpPr>
          <p:cNvPr id="6" name="Freeform 6"/>
          <p:cNvSpPr/>
          <p:nvPr/>
        </p:nvSpPr>
        <p:spPr>
          <a:xfrm>
            <a:off x="370594" y="4852923"/>
            <a:ext cx="3299127" cy="2428982"/>
          </a:xfrm>
          <a:custGeom>
            <a:avLst/>
            <a:gdLst/>
            <a:ahLst/>
            <a:cxnLst/>
            <a:rect l="l" t="t" r="r" b="b"/>
            <a:pathLst>
              <a:path w="3299127" h="2428982">
                <a:moveTo>
                  <a:pt x="0" y="0"/>
                </a:moveTo>
                <a:lnTo>
                  <a:pt x="3299127" y="0"/>
                </a:lnTo>
                <a:lnTo>
                  <a:pt x="3299127" y="2428982"/>
                </a:lnTo>
                <a:lnTo>
                  <a:pt x="0" y="2428982"/>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7" name="Freeform 7"/>
          <p:cNvSpPr/>
          <p:nvPr/>
        </p:nvSpPr>
        <p:spPr>
          <a:xfrm>
            <a:off x="1028700" y="8552481"/>
            <a:ext cx="1039844" cy="1198668"/>
          </a:xfrm>
          <a:custGeom>
            <a:avLst/>
            <a:gdLst/>
            <a:ahLst/>
            <a:cxnLst/>
            <a:rect l="l" t="t" r="r" b="b"/>
            <a:pathLst>
              <a:path w="1039844" h="1198668">
                <a:moveTo>
                  <a:pt x="0" y="0"/>
                </a:moveTo>
                <a:lnTo>
                  <a:pt x="1039844" y="0"/>
                </a:lnTo>
                <a:lnTo>
                  <a:pt x="1039844" y="1198668"/>
                </a:lnTo>
                <a:lnTo>
                  <a:pt x="0" y="1198668"/>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6238622" y="1160423"/>
            <a:ext cx="5810757" cy="2736695"/>
          </a:xfrm>
          <a:custGeom>
            <a:avLst/>
            <a:gdLst/>
            <a:ahLst/>
            <a:cxnLst/>
            <a:rect l="l" t="t" r="r" b="b"/>
            <a:pathLst>
              <a:path w="5810757" h="2736695">
                <a:moveTo>
                  <a:pt x="0" y="0"/>
                </a:moveTo>
                <a:lnTo>
                  <a:pt x="5810756" y="0"/>
                </a:lnTo>
                <a:lnTo>
                  <a:pt x="5810756" y="2736695"/>
                </a:lnTo>
                <a:lnTo>
                  <a:pt x="0" y="2736695"/>
                </a:lnTo>
                <a:lnTo>
                  <a:pt x="0" y="0"/>
                </a:lnTo>
                <a:close/>
              </a:path>
            </a:pathLst>
          </a:custGeom>
          <a:blipFill>
            <a:blip r:embed="rId2"/>
            <a:stretch>
              <a:fillRect t="-295" b="-295"/>
            </a:stretch>
          </a:blipFill>
        </p:spPr>
      </p:sp>
      <p:grpSp>
        <p:nvGrpSpPr>
          <p:cNvPr id="3" name="Group 3"/>
          <p:cNvGrpSpPr/>
          <p:nvPr/>
        </p:nvGrpSpPr>
        <p:grpSpPr>
          <a:xfrm>
            <a:off x="3179937" y="4090310"/>
            <a:ext cx="12235416" cy="3086100"/>
            <a:chOff x="0" y="0"/>
            <a:chExt cx="3222496" cy="812800"/>
          </a:xfrm>
        </p:grpSpPr>
        <p:sp>
          <p:nvSpPr>
            <p:cNvPr id="4" name="Freeform 4"/>
            <p:cNvSpPr/>
            <p:nvPr/>
          </p:nvSpPr>
          <p:spPr>
            <a:xfrm>
              <a:off x="0" y="0"/>
              <a:ext cx="3222497" cy="812800"/>
            </a:xfrm>
            <a:custGeom>
              <a:avLst/>
              <a:gdLst/>
              <a:ahLst/>
              <a:cxnLst/>
              <a:rect l="l" t="t" r="r" b="b"/>
              <a:pathLst>
                <a:path w="3222497" h="812800">
                  <a:moveTo>
                    <a:pt x="32270" y="0"/>
                  </a:moveTo>
                  <a:lnTo>
                    <a:pt x="3190226" y="0"/>
                  </a:lnTo>
                  <a:cubicBezTo>
                    <a:pt x="3198785" y="0"/>
                    <a:pt x="3206993" y="3400"/>
                    <a:pt x="3213045" y="9452"/>
                  </a:cubicBezTo>
                  <a:cubicBezTo>
                    <a:pt x="3219097" y="15504"/>
                    <a:pt x="3222497" y="23712"/>
                    <a:pt x="3222497" y="32270"/>
                  </a:cubicBezTo>
                  <a:lnTo>
                    <a:pt x="3222497" y="780530"/>
                  </a:lnTo>
                  <a:cubicBezTo>
                    <a:pt x="3222497" y="789088"/>
                    <a:pt x="3219097" y="797296"/>
                    <a:pt x="3213045" y="803348"/>
                  </a:cubicBezTo>
                  <a:cubicBezTo>
                    <a:pt x="3206993" y="809400"/>
                    <a:pt x="3198785" y="812800"/>
                    <a:pt x="3190226" y="812800"/>
                  </a:cubicBezTo>
                  <a:lnTo>
                    <a:pt x="32270" y="812800"/>
                  </a:lnTo>
                  <a:cubicBezTo>
                    <a:pt x="23712" y="812800"/>
                    <a:pt x="15504" y="809400"/>
                    <a:pt x="9452" y="803348"/>
                  </a:cubicBezTo>
                  <a:cubicBezTo>
                    <a:pt x="3400" y="797296"/>
                    <a:pt x="0" y="789088"/>
                    <a:pt x="0" y="780530"/>
                  </a:cubicBezTo>
                  <a:lnTo>
                    <a:pt x="0" y="32270"/>
                  </a:lnTo>
                  <a:cubicBezTo>
                    <a:pt x="0" y="23712"/>
                    <a:pt x="3400" y="15504"/>
                    <a:pt x="9452" y="9452"/>
                  </a:cubicBezTo>
                  <a:cubicBezTo>
                    <a:pt x="15504" y="3400"/>
                    <a:pt x="23712" y="0"/>
                    <a:pt x="32270" y="0"/>
                  </a:cubicBezTo>
                  <a:close/>
                </a:path>
              </a:pathLst>
            </a:custGeom>
            <a:solidFill>
              <a:srgbClr val="FFFFFF"/>
            </a:solidFill>
          </p:spPr>
        </p:sp>
        <p:sp>
          <p:nvSpPr>
            <p:cNvPr id="5" name="TextBox 5"/>
            <p:cNvSpPr txBox="1"/>
            <p:nvPr/>
          </p:nvSpPr>
          <p:spPr>
            <a:xfrm>
              <a:off x="0" y="-38100"/>
              <a:ext cx="3222496" cy="850900"/>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13167573" y="4351099"/>
            <a:ext cx="1679137" cy="2283627"/>
          </a:xfrm>
          <a:custGeom>
            <a:avLst/>
            <a:gdLst/>
            <a:ahLst/>
            <a:cxnLst/>
            <a:rect l="l" t="t" r="r" b="b"/>
            <a:pathLst>
              <a:path w="1679137" h="2283627">
                <a:moveTo>
                  <a:pt x="0" y="0"/>
                </a:moveTo>
                <a:lnTo>
                  <a:pt x="1679137" y="0"/>
                </a:lnTo>
                <a:lnTo>
                  <a:pt x="1679137" y="2283627"/>
                </a:lnTo>
                <a:lnTo>
                  <a:pt x="0" y="2283627"/>
                </a:lnTo>
                <a:lnTo>
                  <a:pt x="0" y="0"/>
                </a:lnTo>
                <a:close/>
              </a:path>
            </a:pathLst>
          </a:custGeom>
          <a:blipFill>
            <a:blip r:embed="rId3"/>
            <a:stretch>
              <a:fillRect/>
            </a:stretch>
          </a:blipFill>
        </p:spPr>
      </p:sp>
      <p:sp>
        <p:nvSpPr>
          <p:cNvPr id="7" name="TextBox 7"/>
          <p:cNvSpPr txBox="1"/>
          <p:nvPr/>
        </p:nvSpPr>
        <p:spPr>
          <a:xfrm>
            <a:off x="3179937" y="4634158"/>
            <a:ext cx="12646728" cy="1874578"/>
          </a:xfrm>
          <a:prstGeom prst="rect">
            <a:avLst/>
          </a:prstGeom>
        </p:spPr>
        <p:txBody>
          <a:bodyPr lIns="0" tIns="0" rIns="0" bIns="0" rtlCol="0" anchor="t">
            <a:spAutoFit/>
          </a:bodyPr>
          <a:lstStyle/>
          <a:p>
            <a:pPr marL="1148983" lvl="1" indent="-574491" algn="just">
              <a:lnSpc>
                <a:spcPts val="7450"/>
              </a:lnSpc>
              <a:buFont typeface="Arial"/>
              <a:buChar char="•"/>
            </a:pPr>
            <a:r>
              <a:rPr lang="en-US" sz="5321" b="1" spc="212">
                <a:solidFill>
                  <a:srgbClr val="000000"/>
                </a:solidFill>
                <a:latin typeface="Sauna Pro 5 Bold"/>
                <a:ea typeface="Sauna Pro 5 Bold"/>
                <a:cs typeface="Sauna Pro 5 Bold"/>
                <a:sym typeface="Sauna Pro 5 Bold"/>
              </a:rPr>
              <a:t>Power Tracker Worksheet</a:t>
            </a:r>
          </a:p>
          <a:p>
            <a:pPr marL="1148983" lvl="1" indent="-574491" algn="just">
              <a:lnSpc>
                <a:spcPts val="7450"/>
              </a:lnSpc>
              <a:buFont typeface="Arial"/>
              <a:buChar char="•"/>
            </a:pPr>
            <a:r>
              <a:rPr lang="en-US" sz="5321" b="1" spc="212">
                <a:solidFill>
                  <a:srgbClr val="000000"/>
                </a:solidFill>
                <a:latin typeface="Sauna Pro 5 Bold"/>
                <a:ea typeface="Sauna Pro 5 Bold"/>
                <a:cs typeface="Sauna Pro 5 Bold"/>
                <a:sym typeface="Sauna Pro 5 Bold"/>
              </a:rPr>
              <a:t>Character Profile Worksheet</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759869" y="618708"/>
            <a:ext cx="9399561" cy="2974885"/>
          </a:xfrm>
          <a:custGeom>
            <a:avLst/>
            <a:gdLst/>
            <a:ahLst/>
            <a:cxnLst/>
            <a:rect l="l" t="t" r="r" b="b"/>
            <a:pathLst>
              <a:path w="9399561" h="2974885">
                <a:moveTo>
                  <a:pt x="0" y="0"/>
                </a:moveTo>
                <a:lnTo>
                  <a:pt x="9399561" y="0"/>
                </a:lnTo>
                <a:lnTo>
                  <a:pt x="9399561" y="2974885"/>
                </a:lnTo>
                <a:lnTo>
                  <a:pt x="0" y="2974885"/>
                </a:lnTo>
                <a:lnTo>
                  <a:pt x="0" y="0"/>
                </a:lnTo>
                <a:close/>
              </a:path>
            </a:pathLst>
          </a:custGeom>
          <a:blipFill>
            <a:blip r:embed="rId2"/>
            <a:stretch>
              <a:fillRect/>
            </a:stretch>
          </a:blipFill>
        </p:spPr>
      </p:sp>
      <p:sp>
        <p:nvSpPr>
          <p:cNvPr id="3" name="Freeform 3"/>
          <p:cNvSpPr/>
          <p:nvPr/>
        </p:nvSpPr>
        <p:spPr>
          <a:xfrm>
            <a:off x="4759869" y="3933751"/>
            <a:ext cx="8730860" cy="5947898"/>
          </a:xfrm>
          <a:custGeom>
            <a:avLst/>
            <a:gdLst/>
            <a:ahLst/>
            <a:cxnLst/>
            <a:rect l="l" t="t" r="r" b="b"/>
            <a:pathLst>
              <a:path w="8730860" h="5947898">
                <a:moveTo>
                  <a:pt x="0" y="0"/>
                </a:moveTo>
                <a:lnTo>
                  <a:pt x="8730860" y="0"/>
                </a:lnTo>
                <a:lnTo>
                  <a:pt x="8730860" y="5947898"/>
                </a:lnTo>
                <a:lnTo>
                  <a:pt x="0" y="5947898"/>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5208372" y="4600961"/>
            <a:ext cx="7833855" cy="4278268"/>
          </a:xfrm>
          <a:custGeom>
            <a:avLst/>
            <a:gdLst/>
            <a:ahLst/>
            <a:cxnLst/>
            <a:rect l="l" t="t" r="r" b="b"/>
            <a:pathLst>
              <a:path w="7833855" h="4278268">
                <a:moveTo>
                  <a:pt x="0" y="0"/>
                </a:moveTo>
                <a:lnTo>
                  <a:pt x="7833855" y="0"/>
                </a:lnTo>
                <a:lnTo>
                  <a:pt x="7833855" y="4278268"/>
                </a:lnTo>
                <a:lnTo>
                  <a:pt x="0" y="4278268"/>
                </a:lnTo>
                <a:lnTo>
                  <a:pt x="0" y="0"/>
                </a:lnTo>
                <a:close/>
              </a:path>
            </a:pathLst>
          </a:custGeom>
          <a:blipFill>
            <a:blip r:embed="rId5"/>
            <a:stretch>
              <a:fillRect/>
            </a:stretch>
          </a:blipFill>
        </p:spPr>
      </p:sp>
      <p:sp>
        <p:nvSpPr>
          <p:cNvPr id="5" name="Freeform 5"/>
          <p:cNvSpPr/>
          <p:nvPr/>
        </p:nvSpPr>
        <p:spPr>
          <a:xfrm rot="-1269005">
            <a:off x="376439" y="5093665"/>
            <a:ext cx="3340743" cy="3265576"/>
          </a:xfrm>
          <a:custGeom>
            <a:avLst/>
            <a:gdLst/>
            <a:ahLst/>
            <a:cxnLst/>
            <a:rect l="l" t="t" r="r" b="b"/>
            <a:pathLst>
              <a:path w="3340743" h="3265576">
                <a:moveTo>
                  <a:pt x="0" y="0"/>
                </a:moveTo>
                <a:lnTo>
                  <a:pt x="3340743" y="0"/>
                </a:lnTo>
                <a:lnTo>
                  <a:pt x="3340743" y="3265576"/>
                </a:lnTo>
                <a:lnTo>
                  <a:pt x="0" y="3265576"/>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6"/>
          <p:cNvSpPr/>
          <p:nvPr/>
        </p:nvSpPr>
        <p:spPr>
          <a:xfrm rot="-1390444">
            <a:off x="1144074" y="6813093"/>
            <a:ext cx="2241165" cy="1045877"/>
          </a:xfrm>
          <a:custGeom>
            <a:avLst/>
            <a:gdLst/>
            <a:ahLst/>
            <a:cxnLst/>
            <a:rect l="l" t="t" r="r" b="b"/>
            <a:pathLst>
              <a:path w="2241165" h="1045877">
                <a:moveTo>
                  <a:pt x="0" y="0"/>
                </a:moveTo>
                <a:lnTo>
                  <a:pt x="2241165" y="0"/>
                </a:lnTo>
                <a:lnTo>
                  <a:pt x="2241165" y="1045877"/>
                </a:lnTo>
                <a:lnTo>
                  <a:pt x="0" y="1045877"/>
                </a:lnTo>
                <a:lnTo>
                  <a:pt x="0" y="0"/>
                </a:lnTo>
                <a:close/>
              </a:path>
            </a:pathLst>
          </a:custGeom>
          <a:blipFill>
            <a:blip r:embed="rId8"/>
            <a:stretch>
              <a:fillRect/>
            </a:stretch>
          </a:blipFill>
        </p:spPr>
      </p:sp>
      <p:sp>
        <p:nvSpPr>
          <p:cNvPr id="7" name="Freeform 7"/>
          <p:cNvSpPr/>
          <p:nvPr/>
        </p:nvSpPr>
        <p:spPr>
          <a:xfrm>
            <a:off x="15076184" y="5100420"/>
            <a:ext cx="1777905" cy="1777905"/>
          </a:xfrm>
          <a:custGeom>
            <a:avLst/>
            <a:gdLst/>
            <a:ahLst/>
            <a:cxnLst/>
            <a:rect l="l" t="t" r="r" b="b"/>
            <a:pathLst>
              <a:path w="1777905" h="1777905">
                <a:moveTo>
                  <a:pt x="0" y="0"/>
                </a:moveTo>
                <a:lnTo>
                  <a:pt x="1777905" y="0"/>
                </a:lnTo>
                <a:lnTo>
                  <a:pt x="1777905" y="1777905"/>
                </a:lnTo>
                <a:lnTo>
                  <a:pt x="0" y="1777905"/>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grpSp>
        <p:nvGrpSpPr>
          <p:cNvPr id="8" name="Group 8"/>
          <p:cNvGrpSpPr/>
          <p:nvPr/>
        </p:nvGrpSpPr>
        <p:grpSpPr>
          <a:xfrm>
            <a:off x="4819149" y="9348672"/>
            <a:ext cx="8508408" cy="532977"/>
            <a:chOff x="0" y="0"/>
            <a:chExt cx="2240898" cy="140373"/>
          </a:xfrm>
        </p:grpSpPr>
        <p:sp>
          <p:nvSpPr>
            <p:cNvPr id="9" name="Freeform 9"/>
            <p:cNvSpPr/>
            <p:nvPr/>
          </p:nvSpPr>
          <p:spPr>
            <a:xfrm>
              <a:off x="0" y="0"/>
              <a:ext cx="2240898" cy="140373"/>
            </a:xfrm>
            <a:custGeom>
              <a:avLst/>
              <a:gdLst/>
              <a:ahLst/>
              <a:cxnLst/>
              <a:rect l="l" t="t" r="r" b="b"/>
              <a:pathLst>
                <a:path w="2240898" h="140373">
                  <a:moveTo>
                    <a:pt x="0" y="0"/>
                  </a:moveTo>
                  <a:lnTo>
                    <a:pt x="2240898" y="0"/>
                  </a:lnTo>
                  <a:lnTo>
                    <a:pt x="2240898" y="140373"/>
                  </a:lnTo>
                  <a:lnTo>
                    <a:pt x="0" y="140373"/>
                  </a:lnTo>
                  <a:close/>
                </a:path>
              </a:pathLst>
            </a:custGeom>
            <a:solidFill>
              <a:srgbClr val="000000"/>
            </a:solidFill>
          </p:spPr>
        </p:sp>
        <p:sp>
          <p:nvSpPr>
            <p:cNvPr id="10" name="TextBox 10"/>
            <p:cNvSpPr txBox="1"/>
            <p:nvPr/>
          </p:nvSpPr>
          <p:spPr>
            <a:xfrm>
              <a:off x="0" y="-38100"/>
              <a:ext cx="2240898" cy="178473"/>
            </a:xfrm>
            <a:prstGeom prst="rect">
              <a:avLst/>
            </a:prstGeom>
          </p:spPr>
          <p:txBody>
            <a:bodyPr lIns="50800" tIns="50800" rIns="50800" bIns="50800" rtlCol="0" anchor="ctr"/>
            <a:lstStyle/>
            <a:p>
              <a:pPr algn="ctr">
                <a:lnSpc>
                  <a:spcPts val="2659"/>
                </a:lnSpc>
              </a:pPr>
              <a:endParaRPr/>
            </a:p>
          </p:txBody>
        </p:sp>
      </p:grpSp>
      <p:sp>
        <p:nvSpPr>
          <p:cNvPr id="11" name="TextBox 11"/>
          <p:cNvSpPr txBox="1"/>
          <p:nvPr/>
        </p:nvSpPr>
        <p:spPr>
          <a:xfrm>
            <a:off x="-533227" y="265005"/>
            <a:ext cx="9234433" cy="631206"/>
          </a:xfrm>
          <a:prstGeom prst="rect">
            <a:avLst/>
          </a:prstGeom>
        </p:spPr>
        <p:txBody>
          <a:bodyPr lIns="0" tIns="0" rIns="0" bIns="0" rtlCol="0" anchor="t">
            <a:spAutoFit/>
          </a:bodyPr>
          <a:lstStyle/>
          <a:p>
            <a:pPr algn="ctr">
              <a:lnSpc>
                <a:spcPts val="5109"/>
              </a:lnSpc>
            </a:pPr>
            <a:r>
              <a:rPr lang="en-US" sz="3649">
                <a:solidFill>
                  <a:srgbClr val="000000"/>
                </a:solidFill>
                <a:latin typeface="Sauna Pro 1"/>
                <a:ea typeface="Sauna Pro 1"/>
                <a:cs typeface="Sauna Pro 1"/>
                <a:sym typeface="Sauna Pro 1"/>
              </a:rPr>
              <a:t>Primary Age Learning Slides (P4-P7)</a:t>
            </a:r>
          </a:p>
        </p:txBody>
      </p:sp>
      <p:sp>
        <p:nvSpPr>
          <p:cNvPr id="12" name="TextBox 12"/>
          <p:cNvSpPr txBox="1"/>
          <p:nvPr/>
        </p:nvSpPr>
        <p:spPr>
          <a:xfrm>
            <a:off x="13945024" y="7046594"/>
            <a:ext cx="4040224" cy="862331"/>
          </a:xfrm>
          <a:prstGeom prst="rect">
            <a:avLst/>
          </a:prstGeom>
        </p:spPr>
        <p:txBody>
          <a:bodyPr lIns="0" tIns="0" rIns="0" bIns="0" rtlCol="0" anchor="t">
            <a:spAutoFit/>
          </a:bodyPr>
          <a:lstStyle/>
          <a:p>
            <a:pPr algn="ctr">
              <a:lnSpc>
                <a:spcPts val="7069"/>
              </a:lnSpc>
            </a:pPr>
            <a:r>
              <a:rPr lang="en-US" sz="5049">
                <a:solidFill>
                  <a:srgbClr val="000000"/>
                </a:solidFill>
                <a:latin typeface="Sauna Pro 2"/>
                <a:ea typeface="Sauna Pro 2"/>
                <a:cs typeface="Sauna Pro 2"/>
                <a:sym typeface="Sauna Pro 2"/>
              </a:rPr>
              <a:t>Mum and Dad</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7366878" y="1028700"/>
            <a:ext cx="3554245" cy="1704536"/>
          </a:xfrm>
          <a:custGeom>
            <a:avLst/>
            <a:gdLst/>
            <a:ahLst/>
            <a:cxnLst/>
            <a:rect l="l" t="t" r="r" b="b"/>
            <a:pathLst>
              <a:path w="3554245" h="1704536">
                <a:moveTo>
                  <a:pt x="0" y="0"/>
                </a:moveTo>
                <a:lnTo>
                  <a:pt x="3554244" y="0"/>
                </a:lnTo>
                <a:lnTo>
                  <a:pt x="3554244" y="1704536"/>
                </a:lnTo>
                <a:lnTo>
                  <a:pt x="0" y="1704536"/>
                </a:lnTo>
                <a:lnTo>
                  <a:pt x="0" y="0"/>
                </a:lnTo>
                <a:close/>
              </a:path>
            </a:pathLst>
          </a:custGeom>
          <a:blipFill>
            <a:blip r:embed="rId2"/>
            <a:stretch>
              <a:fillRect b="-6604"/>
            </a:stretch>
          </a:blipFill>
        </p:spPr>
      </p:sp>
      <p:sp>
        <p:nvSpPr>
          <p:cNvPr id="3" name="Freeform 3"/>
          <p:cNvSpPr/>
          <p:nvPr/>
        </p:nvSpPr>
        <p:spPr>
          <a:xfrm>
            <a:off x="666077" y="3460527"/>
            <a:ext cx="16593223" cy="4604619"/>
          </a:xfrm>
          <a:custGeom>
            <a:avLst/>
            <a:gdLst/>
            <a:ahLst/>
            <a:cxnLst/>
            <a:rect l="l" t="t" r="r" b="b"/>
            <a:pathLst>
              <a:path w="16593223" h="4604619">
                <a:moveTo>
                  <a:pt x="0" y="0"/>
                </a:moveTo>
                <a:lnTo>
                  <a:pt x="16593223" y="0"/>
                </a:lnTo>
                <a:lnTo>
                  <a:pt x="16593223" y="4604619"/>
                </a:lnTo>
                <a:lnTo>
                  <a:pt x="0" y="4604619"/>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7311342" y="8247820"/>
            <a:ext cx="7315200" cy="2029968"/>
          </a:xfrm>
          <a:custGeom>
            <a:avLst/>
            <a:gdLst/>
            <a:ahLst/>
            <a:cxnLst/>
            <a:rect l="l" t="t" r="r" b="b"/>
            <a:pathLst>
              <a:path w="7315200" h="2029968">
                <a:moveTo>
                  <a:pt x="0" y="0"/>
                </a:moveTo>
                <a:lnTo>
                  <a:pt x="7315200" y="0"/>
                </a:lnTo>
                <a:lnTo>
                  <a:pt x="7315200" y="2029968"/>
                </a:lnTo>
                <a:lnTo>
                  <a:pt x="0" y="2029968"/>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5" name="Freeform 5"/>
          <p:cNvSpPr/>
          <p:nvPr/>
        </p:nvSpPr>
        <p:spPr>
          <a:xfrm>
            <a:off x="3665286" y="1352595"/>
            <a:ext cx="2989347" cy="1767452"/>
          </a:xfrm>
          <a:custGeom>
            <a:avLst/>
            <a:gdLst/>
            <a:ahLst/>
            <a:cxnLst/>
            <a:rect l="l" t="t" r="r" b="b"/>
            <a:pathLst>
              <a:path w="2989347" h="1767452">
                <a:moveTo>
                  <a:pt x="0" y="0"/>
                </a:moveTo>
                <a:lnTo>
                  <a:pt x="2989348" y="0"/>
                </a:lnTo>
                <a:lnTo>
                  <a:pt x="2989348" y="1767451"/>
                </a:lnTo>
                <a:lnTo>
                  <a:pt x="0" y="1767451"/>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6" name="Freeform 6"/>
          <p:cNvSpPr/>
          <p:nvPr/>
        </p:nvSpPr>
        <p:spPr>
          <a:xfrm>
            <a:off x="11330857" y="1352595"/>
            <a:ext cx="3657600" cy="1568196"/>
          </a:xfrm>
          <a:custGeom>
            <a:avLst/>
            <a:gdLst/>
            <a:ahLst/>
            <a:cxnLst/>
            <a:rect l="l" t="t" r="r" b="b"/>
            <a:pathLst>
              <a:path w="3657600" h="1568196">
                <a:moveTo>
                  <a:pt x="0" y="0"/>
                </a:moveTo>
                <a:lnTo>
                  <a:pt x="3657600" y="0"/>
                </a:lnTo>
                <a:lnTo>
                  <a:pt x="3657600" y="1568196"/>
                </a:lnTo>
                <a:lnTo>
                  <a:pt x="0" y="1568196"/>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7" name="TextBox 7"/>
          <p:cNvSpPr txBox="1"/>
          <p:nvPr/>
        </p:nvSpPr>
        <p:spPr>
          <a:xfrm>
            <a:off x="4376044" y="4066906"/>
            <a:ext cx="10612412" cy="2793955"/>
          </a:xfrm>
          <a:prstGeom prst="rect">
            <a:avLst/>
          </a:prstGeom>
        </p:spPr>
        <p:txBody>
          <a:bodyPr lIns="0" tIns="0" rIns="0" bIns="0" rtlCol="0" anchor="t">
            <a:spAutoFit/>
          </a:bodyPr>
          <a:lstStyle/>
          <a:p>
            <a:pPr algn="ctr">
              <a:lnSpc>
                <a:spcPts val="5599"/>
              </a:lnSpc>
            </a:pPr>
            <a:r>
              <a:rPr lang="en-US" sz="3999" spc="159">
                <a:solidFill>
                  <a:srgbClr val="000000"/>
                </a:solidFill>
                <a:latin typeface="Sauna Pro 1"/>
                <a:ea typeface="Sauna Pro 1"/>
                <a:cs typeface="Sauna Pro 1"/>
                <a:sym typeface="Sauna Pro 1"/>
              </a:rPr>
              <a:t>Think back to the last film...</a:t>
            </a:r>
          </a:p>
          <a:p>
            <a:pPr algn="ctr">
              <a:lnSpc>
                <a:spcPts val="5599"/>
              </a:lnSpc>
            </a:pPr>
            <a:r>
              <a:rPr lang="en-US" sz="3999" spc="159">
                <a:solidFill>
                  <a:srgbClr val="000000"/>
                </a:solidFill>
                <a:latin typeface="Sauna Pro 1"/>
                <a:ea typeface="Sauna Pro 1"/>
                <a:cs typeface="Sauna Pro 1"/>
                <a:sym typeface="Sauna Pro 1"/>
              </a:rPr>
              <a:t>A lot happened!</a:t>
            </a:r>
          </a:p>
          <a:p>
            <a:pPr algn="ctr">
              <a:lnSpc>
                <a:spcPts val="5599"/>
              </a:lnSpc>
              <a:spcBef>
                <a:spcPct val="0"/>
              </a:spcBef>
            </a:pPr>
            <a:r>
              <a:rPr lang="en-US" sz="3999" spc="159">
                <a:solidFill>
                  <a:srgbClr val="000000"/>
                </a:solidFill>
                <a:latin typeface="Sauna Pro 1"/>
                <a:ea typeface="Sauna Pro 1"/>
                <a:cs typeface="Sauna Pro 1"/>
                <a:sym typeface="Sauna Pro 1"/>
              </a:rPr>
              <a:t>We have some statements that we need you to review and decide if they are true or false.</a:t>
            </a:r>
          </a:p>
        </p:txBody>
      </p:sp>
      <p:sp>
        <p:nvSpPr>
          <p:cNvPr id="8" name="Freeform 8"/>
          <p:cNvSpPr/>
          <p:nvPr/>
        </p:nvSpPr>
        <p:spPr>
          <a:xfrm>
            <a:off x="238845" y="8959651"/>
            <a:ext cx="1769731" cy="1022020"/>
          </a:xfrm>
          <a:custGeom>
            <a:avLst/>
            <a:gdLst/>
            <a:ahLst/>
            <a:cxnLst/>
            <a:rect l="l" t="t" r="r" b="b"/>
            <a:pathLst>
              <a:path w="1769731" h="1022020">
                <a:moveTo>
                  <a:pt x="0" y="0"/>
                </a:moveTo>
                <a:lnTo>
                  <a:pt x="1769732" y="0"/>
                </a:lnTo>
                <a:lnTo>
                  <a:pt x="1769732" y="1022020"/>
                </a:lnTo>
                <a:lnTo>
                  <a:pt x="0" y="1022020"/>
                </a:lnTo>
                <a:lnTo>
                  <a:pt x="0" y="0"/>
                </a:lnTo>
                <a:close/>
              </a:path>
            </a:pathLst>
          </a:custGeom>
          <a:blipFill>
            <a:blip r:embed="rId11">
              <a:extLst>
                <a:ext uri="{96DAC541-7B7A-43D3-8B79-37D633B846F1}">
                  <asvg:svgBlip xmlns:asvg="http://schemas.microsoft.com/office/drawing/2016/SVG/main" xmlns="" r:embed="rId12"/>
                </a:ext>
              </a:extLst>
            </a:blip>
            <a:stretch>
              <a:fillRect/>
            </a:stretch>
          </a:blipFill>
        </p:spPr>
      </p:sp>
      <p:sp>
        <p:nvSpPr>
          <p:cNvPr id="9" name="Freeform 9"/>
          <p:cNvSpPr/>
          <p:nvPr/>
        </p:nvSpPr>
        <p:spPr>
          <a:xfrm>
            <a:off x="16532311" y="8543936"/>
            <a:ext cx="1290367" cy="1437735"/>
          </a:xfrm>
          <a:custGeom>
            <a:avLst/>
            <a:gdLst/>
            <a:ahLst/>
            <a:cxnLst/>
            <a:rect l="l" t="t" r="r" b="b"/>
            <a:pathLst>
              <a:path w="1290367" h="1437735">
                <a:moveTo>
                  <a:pt x="0" y="0"/>
                </a:moveTo>
                <a:lnTo>
                  <a:pt x="1290367" y="0"/>
                </a:lnTo>
                <a:lnTo>
                  <a:pt x="1290367" y="1437735"/>
                </a:lnTo>
                <a:lnTo>
                  <a:pt x="0" y="1437735"/>
                </a:lnTo>
                <a:lnTo>
                  <a:pt x="0" y="0"/>
                </a:lnTo>
                <a:close/>
              </a:path>
            </a:pathLst>
          </a:custGeom>
          <a:blipFill>
            <a:blip r:embed="rId13">
              <a:extLst>
                <a:ext uri="{96DAC541-7B7A-43D3-8B79-37D633B846F1}">
                  <asvg:svgBlip xmlns:asvg="http://schemas.microsoft.com/office/drawing/2016/SVG/main" xmlns="" r:embed="rId14"/>
                </a:ext>
              </a:extLst>
            </a:blip>
            <a:stretch>
              <a:fillRect/>
            </a:stretch>
          </a:blipFill>
        </p:spPr>
      </p:sp>
      <p:sp>
        <p:nvSpPr>
          <p:cNvPr id="10" name="Freeform 10"/>
          <p:cNvSpPr/>
          <p:nvPr/>
        </p:nvSpPr>
        <p:spPr>
          <a:xfrm>
            <a:off x="2246702" y="8959651"/>
            <a:ext cx="1135263" cy="1135263"/>
          </a:xfrm>
          <a:custGeom>
            <a:avLst/>
            <a:gdLst/>
            <a:ahLst/>
            <a:cxnLst/>
            <a:rect l="l" t="t" r="r" b="b"/>
            <a:pathLst>
              <a:path w="1135263" h="1135263">
                <a:moveTo>
                  <a:pt x="0" y="0"/>
                </a:moveTo>
                <a:lnTo>
                  <a:pt x="1135263" y="0"/>
                </a:lnTo>
                <a:lnTo>
                  <a:pt x="1135263" y="1135263"/>
                </a:lnTo>
                <a:lnTo>
                  <a:pt x="0" y="1135263"/>
                </a:lnTo>
                <a:lnTo>
                  <a:pt x="0" y="0"/>
                </a:lnTo>
                <a:close/>
              </a:path>
            </a:pathLst>
          </a:custGeom>
          <a:blipFill>
            <a:blip r:embed="rId15">
              <a:extLst>
                <a:ext uri="{96DAC541-7B7A-43D3-8B79-37D633B846F1}">
                  <asvg:svgBlip xmlns:asvg="http://schemas.microsoft.com/office/drawing/2016/SVG/main" xmlns="" r:embed="rId16"/>
                </a:ext>
              </a:extLst>
            </a:blip>
            <a:stretch>
              <a:fillRect/>
            </a:stretch>
          </a:blipFill>
        </p:spPr>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A1E4"/>
        </a:solidFill>
        <a:effectLst/>
      </p:bgPr>
    </p:bg>
    <p:spTree>
      <p:nvGrpSpPr>
        <p:cNvPr id="1" name=""/>
        <p:cNvGrpSpPr/>
        <p:nvPr/>
      </p:nvGrpSpPr>
      <p:grpSpPr>
        <a:xfrm>
          <a:off x="0" y="0"/>
          <a:ext cx="0" cy="0"/>
          <a:chOff x="0" y="0"/>
          <a:chExt cx="0" cy="0"/>
        </a:xfrm>
      </p:grpSpPr>
      <p:sp>
        <p:nvSpPr>
          <p:cNvPr id="2" name="Freeform 2"/>
          <p:cNvSpPr/>
          <p:nvPr/>
        </p:nvSpPr>
        <p:spPr>
          <a:xfrm>
            <a:off x="4869929" y="690601"/>
            <a:ext cx="2436531" cy="2662876"/>
          </a:xfrm>
          <a:custGeom>
            <a:avLst/>
            <a:gdLst/>
            <a:ahLst/>
            <a:cxnLst/>
            <a:rect l="l" t="t" r="r" b="b"/>
            <a:pathLst>
              <a:path w="2436531" h="2662876">
                <a:moveTo>
                  <a:pt x="0" y="0"/>
                </a:moveTo>
                <a:lnTo>
                  <a:pt x="2436531" y="0"/>
                </a:lnTo>
                <a:lnTo>
                  <a:pt x="2436531" y="2662876"/>
                </a:lnTo>
                <a:lnTo>
                  <a:pt x="0" y="2662876"/>
                </a:lnTo>
                <a:lnTo>
                  <a:pt x="0" y="0"/>
                </a:lnTo>
                <a:close/>
              </a:path>
            </a:pathLst>
          </a:custGeom>
          <a:blipFill>
            <a:blip r:embed="rId2"/>
            <a:stretch>
              <a:fillRect/>
            </a:stretch>
          </a:blipFill>
        </p:spPr>
      </p:sp>
      <p:sp>
        <p:nvSpPr>
          <p:cNvPr id="3" name="Freeform 3"/>
          <p:cNvSpPr/>
          <p:nvPr/>
        </p:nvSpPr>
        <p:spPr>
          <a:xfrm>
            <a:off x="409257" y="5859288"/>
            <a:ext cx="3763539" cy="3241348"/>
          </a:xfrm>
          <a:custGeom>
            <a:avLst/>
            <a:gdLst/>
            <a:ahLst/>
            <a:cxnLst/>
            <a:rect l="l" t="t" r="r" b="b"/>
            <a:pathLst>
              <a:path w="3763539" h="3241348">
                <a:moveTo>
                  <a:pt x="0" y="0"/>
                </a:moveTo>
                <a:lnTo>
                  <a:pt x="3763538" y="0"/>
                </a:lnTo>
                <a:lnTo>
                  <a:pt x="3763538" y="3241348"/>
                </a:lnTo>
                <a:lnTo>
                  <a:pt x="0" y="3241348"/>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13323820" y="836723"/>
            <a:ext cx="2297822" cy="2131230"/>
          </a:xfrm>
          <a:custGeom>
            <a:avLst/>
            <a:gdLst/>
            <a:ahLst/>
            <a:cxnLst/>
            <a:rect l="l" t="t" r="r" b="b"/>
            <a:pathLst>
              <a:path w="2297822" h="2131230">
                <a:moveTo>
                  <a:pt x="0" y="0"/>
                </a:moveTo>
                <a:lnTo>
                  <a:pt x="2297821" y="0"/>
                </a:lnTo>
                <a:lnTo>
                  <a:pt x="2297821" y="2131230"/>
                </a:lnTo>
                <a:lnTo>
                  <a:pt x="0" y="2131230"/>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5" name="Freeform 5"/>
          <p:cNvSpPr/>
          <p:nvPr/>
        </p:nvSpPr>
        <p:spPr>
          <a:xfrm>
            <a:off x="13215824" y="5859288"/>
            <a:ext cx="3765295" cy="3275807"/>
          </a:xfrm>
          <a:custGeom>
            <a:avLst/>
            <a:gdLst/>
            <a:ahLst/>
            <a:cxnLst/>
            <a:rect l="l" t="t" r="r" b="b"/>
            <a:pathLst>
              <a:path w="3765295" h="3275807">
                <a:moveTo>
                  <a:pt x="0" y="0"/>
                </a:moveTo>
                <a:lnTo>
                  <a:pt x="3765296" y="0"/>
                </a:lnTo>
                <a:lnTo>
                  <a:pt x="3765296" y="3275807"/>
                </a:lnTo>
                <a:lnTo>
                  <a:pt x="0" y="3275807"/>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6" name="Freeform 6"/>
          <p:cNvSpPr/>
          <p:nvPr/>
        </p:nvSpPr>
        <p:spPr>
          <a:xfrm>
            <a:off x="7841858" y="6895671"/>
            <a:ext cx="1951147" cy="1677986"/>
          </a:xfrm>
          <a:custGeom>
            <a:avLst/>
            <a:gdLst/>
            <a:ahLst/>
            <a:cxnLst/>
            <a:rect l="l" t="t" r="r" b="b"/>
            <a:pathLst>
              <a:path w="1951147" h="1677986">
                <a:moveTo>
                  <a:pt x="0" y="0"/>
                </a:moveTo>
                <a:lnTo>
                  <a:pt x="1951147" y="0"/>
                </a:lnTo>
                <a:lnTo>
                  <a:pt x="1951147" y="1677986"/>
                </a:lnTo>
                <a:lnTo>
                  <a:pt x="0" y="1677986"/>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7" name="Freeform 7"/>
          <p:cNvSpPr/>
          <p:nvPr/>
        </p:nvSpPr>
        <p:spPr>
          <a:xfrm>
            <a:off x="-127369" y="-247653"/>
            <a:ext cx="4182770" cy="4114800"/>
          </a:xfrm>
          <a:custGeom>
            <a:avLst/>
            <a:gdLst/>
            <a:ahLst/>
            <a:cxnLst/>
            <a:rect l="l" t="t" r="r" b="b"/>
            <a:pathLst>
              <a:path w="4182770" h="4114800">
                <a:moveTo>
                  <a:pt x="0" y="0"/>
                </a:moveTo>
                <a:lnTo>
                  <a:pt x="4182770" y="0"/>
                </a:lnTo>
                <a:lnTo>
                  <a:pt x="4182770" y="4114800"/>
                </a:lnTo>
                <a:lnTo>
                  <a:pt x="0" y="4114800"/>
                </a:lnTo>
                <a:lnTo>
                  <a:pt x="0" y="0"/>
                </a:lnTo>
                <a:close/>
              </a:path>
            </a:pathLst>
          </a:custGeom>
          <a:blipFill>
            <a:blip r:embed="rId11">
              <a:extLst>
                <a:ext uri="{96DAC541-7B7A-43D3-8B79-37D633B846F1}">
                  <asvg:svgBlip xmlns:asvg="http://schemas.microsoft.com/office/drawing/2016/SVG/main" xmlns="" r:embed="rId12"/>
                </a:ext>
              </a:extLst>
            </a:blip>
            <a:stretch>
              <a:fillRect/>
            </a:stretch>
          </a:blipFill>
        </p:spPr>
      </p:sp>
      <p:sp>
        <p:nvSpPr>
          <p:cNvPr id="8" name="Freeform 8"/>
          <p:cNvSpPr/>
          <p:nvPr/>
        </p:nvSpPr>
        <p:spPr>
          <a:xfrm>
            <a:off x="7586518" y="836723"/>
            <a:ext cx="1230914" cy="2051523"/>
          </a:xfrm>
          <a:custGeom>
            <a:avLst/>
            <a:gdLst/>
            <a:ahLst/>
            <a:cxnLst/>
            <a:rect l="l" t="t" r="r" b="b"/>
            <a:pathLst>
              <a:path w="1230914" h="2051523">
                <a:moveTo>
                  <a:pt x="0" y="0"/>
                </a:moveTo>
                <a:lnTo>
                  <a:pt x="1230914" y="0"/>
                </a:lnTo>
                <a:lnTo>
                  <a:pt x="1230914" y="2051523"/>
                </a:lnTo>
                <a:lnTo>
                  <a:pt x="0" y="2051523"/>
                </a:lnTo>
                <a:lnTo>
                  <a:pt x="0" y="0"/>
                </a:lnTo>
                <a:close/>
              </a:path>
            </a:pathLst>
          </a:custGeom>
          <a:blipFill>
            <a:blip r:embed="rId13">
              <a:extLst>
                <a:ext uri="{96DAC541-7B7A-43D3-8B79-37D633B846F1}">
                  <asvg:svgBlip xmlns:asvg="http://schemas.microsoft.com/office/drawing/2016/SVG/main" xmlns="" r:embed="rId14"/>
                </a:ext>
              </a:extLst>
            </a:blip>
            <a:stretch>
              <a:fillRect/>
            </a:stretch>
          </a:blipFill>
        </p:spPr>
      </p:sp>
      <p:sp>
        <p:nvSpPr>
          <p:cNvPr id="9" name="TextBox 9"/>
          <p:cNvSpPr txBox="1"/>
          <p:nvPr/>
        </p:nvSpPr>
        <p:spPr>
          <a:xfrm>
            <a:off x="1233591" y="4665157"/>
            <a:ext cx="2048337" cy="863666"/>
          </a:xfrm>
          <a:prstGeom prst="rect">
            <a:avLst/>
          </a:prstGeom>
        </p:spPr>
        <p:txBody>
          <a:bodyPr lIns="0" tIns="0" rIns="0" bIns="0" rtlCol="0" anchor="t">
            <a:spAutoFit/>
          </a:bodyPr>
          <a:lstStyle/>
          <a:p>
            <a:pPr algn="ctr">
              <a:lnSpc>
                <a:spcPts val="6999"/>
              </a:lnSpc>
              <a:spcBef>
                <a:spcPct val="0"/>
              </a:spcBef>
            </a:pPr>
            <a:r>
              <a:rPr lang="en-US" sz="4999" b="1">
                <a:solidFill>
                  <a:srgbClr val="000000"/>
                </a:solidFill>
                <a:latin typeface="Sauna Pro 3 Bold"/>
                <a:ea typeface="Sauna Pro 3 Bold"/>
                <a:cs typeface="Sauna Pro 3 Bold"/>
                <a:sym typeface="Sauna Pro 3 Bold"/>
              </a:rPr>
              <a:t>VERBAL</a:t>
            </a:r>
          </a:p>
        </p:txBody>
      </p:sp>
      <p:sp>
        <p:nvSpPr>
          <p:cNvPr id="10" name="TextBox 10"/>
          <p:cNvSpPr txBox="1"/>
          <p:nvPr/>
        </p:nvSpPr>
        <p:spPr>
          <a:xfrm>
            <a:off x="6585468" y="3122223"/>
            <a:ext cx="2002100" cy="863666"/>
          </a:xfrm>
          <a:prstGeom prst="rect">
            <a:avLst/>
          </a:prstGeom>
        </p:spPr>
        <p:txBody>
          <a:bodyPr lIns="0" tIns="0" rIns="0" bIns="0" rtlCol="0" anchor="t">
            <a:spAutoFit/>
          </a:bodyPr>
          <a:lstStyle/>
          <a:p>
            <a:pPr algn="ctr">
              <a:lnSpc>
                <a:spcPts val="6999"/>
              </a:lnSpc>
              <a:spcBef>
                <a:spcPct val="0"/>
              </a:spcBef>
            </a:pPr>
            <a:r>
              <a:rPr lang="en-US" sz="4999" b="1">
                <a:solidFill>
                  <a:srgbClr val="000000"/>
                </a:solidFill>
                <a:latin typeface="Sauna Pro 3 Bold"/>
                <a:ea typeface="Sauna Pro 3 Bold"/>
                <a:cs typeface="Sauna Pro 3 Bold"/>
                <a:sym typeface="Sauna Pro 3 Bold"/>
              </a:rPr>
              <a:t>ONLINE</a:t>
            </a:r>
          </a:p>
        </p:txBody>
      </p:sp>
      <p:sp>
        <p:nvSpPr>
          <p:cNvPr id="11" name="TextBox 11"/>
          <p:cNvSpPr txBox="1"/>
          <p:nvPr/>
        </p:nvSpPr>
        <p:spPr>
          <a:xfrm>
            <a:off x="13215824" y="3122287"/>
            <a:ext cx="4811634" cy="863602"/>
          </a:xfrm>
          <a:prstGeom prst="rect">
            <a:avLst/>
          </a:prstGeom>
        </p:spPr>
        <p:txBody>
          <a:bodyPr lIns="0" tIns="0" rIns="0" bIns="0" rtlCol="0" anchor="t">
            <a:spAutoFit/>
          </a:bodyPr>
          <a:lstStyle/>
          <a:p>
            <a:pPr algn="ctr">
              <a:lnSpc>
                <a:spcPts val="6999"/>
              </a:lnSpc>
              <a:spcBef>
                <a:spcPct val="0"/>
              </a:spcBef>
            </a:pPr>
            <a:r>
              <a:rPr lang="en-US" sz="4999" b="1">
                <a:solidFill>
                  <a:srgbClr val="000000"/>
                </a:solidFill>
                <a:latin typeface="Sauna Pro 3 Bold"/>
                <a:ea typeface="Sauna Pro 3 Bold"/>
                <a:cs typeface="Sauna Pro 3 Bold"/>
                <a:sym typeface="Sauna Pro 3 Bold"/>
              </a:rPr>
              <a:t> PHYSICAL</a:t>
            </a:r>
          </a:p>
        </p:txBody>
      </p:sp>
      <p:sp>
        <p:nvSpPr>
          <p:cNvPr id="12" name="TextBox 12"/>
          <p:cNvSpPr txBox="1"/>
          <p:nvPr/>
        </p:nvSpPr>
        <p:spPr>
          <a:xfrm>
            <a:off x="15175924" y="8616447"/>
            <a:ext cx="1864370" cy="863602"/>
          </a:xfrm>
          <a:prstGeom prst="rect">
            <a:avLst/>
          </a:prstGeom>
        </p:spPr>
        <p:txBody>
          <a:bodyPr lIns="0" tIns="0" rIns="0" bIns="0" rtlCol="0" anchor="t">
            <a:spAutoFit/>
          </a:bodyPr>
          <a:lstStyle/>
          <a:p>
            <a:pPr algn="ctr">
              <a:lnSpc>
                <a:spcPts val="6999"/>
              </a:lnSpc>
              <a:spcBef>
                <a:spcPct val="0"/>
              </a:spcBef>
            </a:pPr>
            <a:r>
              <a:rPr lang="en-US" sz="4999" b="1">
                <a:solidFill>
                  <a:srgbClr val="000000"/>
                </a:solidFill>
                <a:latin typeface="Sauna Pro 3 Bold"/>
                <a:ea typeface="Sauna Pro 3 Bold"/>
                <a:cs typeface="Sauna Pro 3 Bold"/>
                <a:sym typeface="Sauna Pro 3 Bold"/>
              </a:rPr>
              <a:t>SOCIAL</a:t>
            </a:r>
          </a:p>
        </p:txBody>
      </p:sp>
      <p:sp>
        <p:nvSpPr>
          <p:cNvPr id="13" name="TextBox 13"/>
          <p:cNvSpPr txBox="1"/>
          <p:nvPr/>
        </p:nvSpPr>
        <p:spPr>
          <a:xfrm>
            <a:off x="7200181" y="5849325"/>
            <a:ext cx="3527227" cy="863666"/>
          </a:xfrm>
          <a:prstGeom prst="rect">
            <a:avLst/>
          </a:prstGeom>
        </p:spPr>
        <p:txBody>
          <a:bodyPr lIns="0" tIns="0" rIns="0" bIns="0" rtlCol="0" anchor="t">
            <a:spAutoFit/>
          </a:bodyPr>
          <a:lstStyle/>
          <a:p>
            <a:pPr algn="ctr">
              <a:lnSpc>
                <a:spcPts val="6999"/>
              </a:lnSpc>
              <a:spcBef>
                <a:spcPct val="0"/>
              </a:spcBef>
            </a:pPr>
            <a:r>
              <a:rPr lang="en-US" sz="4999" b="1">
                <a:solidFill>
                  <a:srgbClr val="000000"/>
                </a:solidFill>
                <a:latin typeface="Sauna Pro 3 Bold"/>
                <a:ea typeface="Sauna Pro 3 Bold"/>
                <a:cs typeface="Sauna Pro 3 Bold"/>
                <a:sym typeface="Sauna Pro 3 Bold"/>
              </a:rPr>
              <a:t>FACE TO FACE</a:t>
            </a:r>
          </a:p>
        </p:txBody>
      </p:sp>
      <p:sp>
        <p:nvSpPr>
          <p:cNvPr id="14" name="TextBox 14"/>
          <p:cNvSpPr txBox="1"/>
          <p:nvPr/>
        </p:nvSpPr>
        <p:spPr>
          <a:xfrm rot="-2700000">
            <a:off x="-427114" y="1180519"/>
            <a:ext cx="4122465" cy="690019"/>
          </a:xfrm>
          <a:prstGeom prst="rect">
            <a:avLst/>
          </a:prstGeom>
        </p:spPr>
        <p:txBody>
          <a:bodyPr lIns="0" tIns="0" rIns="0" bIns="0" rtlCol="0" anchor="t">
            <a:spAutoFit/>
          </a:bodyPr>
          <a:lstStyle/>
          <a:p>
            <a:pPr algn="ctr">
              <a:lnSpc>
                <a:spcPts val="5541"/>
              </a:lnSpc>
              <a:spcBef>
                <a:spcPct val="0"/>
              </a:spcBef>
            </a:pPr>
            <a:r>
              <a:rPr lang="en-US" sz="3957" b="1">
                <a:solidFill>
                  <a:srgbClr val="000000"/>
                </a:solidFill>
                <a:latin typeface="Sauna Pro 3 Bold"/>
                <a:ea typeface="Sauna Pro 3 Bold"/>
                <a:cs typeface="Sauna Pro 3 Bold"/>
                <a:sym typeface="Sauna Pro 3 Bold"/>
              </a:rPr>
              <a:t>Forms of bullying</a:t>
            </a: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7061470" y="479582"/>
            <a:ext cx="4380000" cy="2100550"/>
          </a:xfrm>
          <a:custGeom>
            <a:avLst/>
            <a:gdLst/>
            <a:ahLst/>
            <a:cxnLst/>
            <a:rect l="l" t="t" r="r" b="b"/>
            <a:pathLst>
              <a:path w="4380000" h="2100550">
                <a:moveTo>
                  <a:pt x="0" y="0"/>
                </a:moveTo>
                <a:lnTo>
                  <a:pt x="4380000" y="0"/>
                </a:lnTo>
                <a:lnTo>
                  <a:pt x="4380000" y="2100550"/>
                </a:lnTo>
                <a:lnTo>
                  <a:pt x="0" y="2100550"/>
                </a:lnTo>
                <a:lnTo>
                  <a:pt x="0" y="0"/>
                </a:lnTo>
                <a:close/>
              </a:path>
            </a:pathLst>
          </a:custGeom>
          <a:blipFill>
            <a:blip r:embed="rId2"/>
            <a:stretch>
              <a:fillRect b="-6604"/>
            </a:stretch>
          </a:blipFill>
        </p:spPr>
      </p:sp>
      <p:sp>
        <p:nvSpPr>
          <p:cNvPr id="3" name="Freeform 3"/>
          <p:cNvSpPr/>
          <p:nvPr/>
        </p:nvSpPr>
        <p:spPr>
          <a:xfrm>
            <a:off x="1028700" y="3288758"/>
            <a:ext cx="7315200" cy="2029968"/>
          </a:xfrm>
          <a:custGeom>
            <a:avLst/>
            <a:gdLst/>
            <a:ahLst/>
            <a:cxnLst/>
            <a:rect l="l" t="t" r="r" b="b"/>
            <a:pathLst>
              <a:path w="7315200" h="2029968">
                <a:moveTo>
                  <a:pt x="0" y="0"/>
                </a:moveTo>
                <a:lnTo>
                  <a:pt x="7315200" y="0"/>
                </a:lnTo>
                <a:lnTo>
                  <a:pt x="7315200" y="2029968"/>
                </a:lnTo>
                <a:lnTo>
                  <a:pt x="0" y="2029968"/>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9368742" y="3113532"/>
            <a:ext cx="7315200" cy="2029968"/>
          </a:xfrm>
          <a:custGeom>
            <a:avLst/>
            <a:gdLst/>
            <a:ahLst/>
            <a:cxnLst/>
            <a:rect l="l" t="t" r="r" b="b"/>
            <a:pathLst>
              <a:path w="7315200" h="2029968">
                <a:moveTo>
                  <a:pt x="0" y="0"/>
                </a:moveTo>
                <a:lnTo>
                  <a:pt x="7315200" y="0"/>
                </a:lnTo>
                <a:lnTo>
                  <a:pt x="7315200" y="2029968"/>
                </a:lnTo>
                <a:lnTo>
                  <a:pt x="0" y="2029968"/>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5" name="Freeform 5"/>
          <p:cNvSpPr/>
          <p:nvPr/>
        </p:nvSpPr>
        <p:spPr>
          <a:xfrm>
            <a:off x="1028700" y="5680676"/>
            <a:ext cx="7315200" cy="2029968"/>
          </a:xfrm>
          <a:custGeom>
            <a:avLst/>
            <a:gdLst/>
            <a:ahLst/>
            <a:cxnLst/>
            <a:rect l="l" t="t" r="r" b="b"/>
            <a:pathLst>
              <a:path w="7315200" h="2029968">
                <a:moveTo>
                  <a:pt x="0" y="0"/>
                </a:moveTo>
                <a:lnTo>
                  <a:pt x="7315200" y="0"/>
                </a:lnTo>
                <a:lnTo>
                  <a:pt x="7315200" y="2029968"/>
                </a:lnTo>
                <a:lnTo>
                  <a:pt x="0" y="2029968"/>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6" name="Freeform 6"/>
          <p:cNvSpPr/>
          <p:nvPr/>
        </p:nvSpPr>
        <p:spPr>
          <a:xfrm>
            <a:off x="-7311342" y="8247820"/>
            <a:ext cx="7315200" cy="2029968"/>
          </a:xfrm>
          <a:custGeom>
            <a:avLst/>
            <a:gdLst/>
            <a:ahLst/>
            <a:cxnLst/>
            <a:rect l="l" t="t" r="r" b="b"/>
            <a:pathLst>
              <a:path w="7315200" h="2029968">
                <a:moveTo>
                  <a:pt x="0" y="0"/>
                </a:moveTo>
                <a:lnTo>
                  <a:pt x="7315200" y="0"/>
                </a:lnTo>
                <a:lnTo>
                  <a:pt x="7315200" y="2029968"/>
                </a:lnTo>
                <a:lnTo>
                  <a:pt x="0" y="2029968"/>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7" name="Freeform 7"/>
          <p:cNvSpPr/>
          <p:nvPr/>
        </p:nvSpPr>
        <p:spPr>
          <a:xfrm>
            <a:off x="9502057" y="5680676"/>
            <a:ext cx="7315200" cy="2029968"/>
          </a:xfrm>
          <a:custGeom>
            <a:avLst/>
            <a:gdLst/>
            <a:ahLst/>
            <a:cxnLst/>
            <a:rect l="l" t="t" r="r" b="b"/>
            <a:pathLst>
              <a:path w="7315200" h="2029968">
                <a:moveTo>
                  <a:pt x="0" y="0"/>
                </a:moveTo>
                <a:lnTo>
                  <a:pt x="7315200" y="0"/>
                </a:lnTo>
                <a:lnTo>
                  <a:pt x="7315200" y="2029968"/>
                </a:lnTo>
                <a:lnTo>
                  <a:pt x="0" y="2029968"/>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8" name="Freeform 8"/>
          <p:cNvSpPr/>
          <p:nvPr/>
        </p:nvSpPr>
        <p:spPr>
          <a:xfrm>
            <a:off x="1028700" y="8072594"/>
            <a:ext cx="7315200" cy="2029968"/>
          </a:xfrm>
          <a:custGeom>
            <a:avLst/>
            <a:gdLst/>
            <a:ahLst/>
            <a:cxnLst/>
            <a:rect l="l" t="t" r="r" b="b"/>
            <a:pathLst>
              <a:path w="7315200" h="2029968">
                <a:moveTo>
                  <a:pt x="0" y="0"/>
                </a:moveTo>
                <a:lnTo>
                  <a:pt x="7315200" y="0"/>
                </a:lnTo>
                <a:lnTo>
                  <a:pt x="7315200" y="2029968"/>
                </a:lnTo>
                <a:lnTo>
                  <a:pt x="0" y="2029968"/>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9" name="Freeform 9"/>
          <p:cNvSpPr/>
          <p:nvPr/>
        </p:nvSpPr>
        <p:spPr>
          <a:xfrm>
            <a:off x="9502057" y="8072594"/>
            <a:ext cx="7315200" cy="2029968"/>
          </a:xfrm>
          <a:custGeom>
            <a:avLst/>
            <a:gdLst/>
            <a:ahLst/>
            <a:cxnLst/>
            <a:rect l="l" t="t" r="r" b="b"/>
            <a:pathLst>
              <a:path w="7315200" h="2029968">
                <a:moveTo>
                  <a:pt x="0" y="0"/>
                </a:moveTo>
                <a:lnTo>
                  <a:pt x="7315200" y="0"/>
                </a:lnTo>
                <a:lnTo>
                  <a:pt x="7315200" y="2029968"/>
                </a:lnTo>
                <a:lnTo>
                  <a:pt x="0" y="2029968"/>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10" name="Freeform 10"/>
          <p:cNvSpPr/>
          <p:nvPr/>
        </p:nvSpPr>
        <p:spPr>
          <a:xfrm>
            <a:off x="3033209" y="1153339"/>
            <a:ext cx="2989347" cy="1767452"/>
          </a:xfrm>
          <a:custGeom>
            <a:avLst/>
            <a:gdLst/>
            <a:ahLst/>
            <a:cxnLst/>
            <a:rect l="l" t="t" r="r" b="b"/>
            <a:pathLst>
              <a:path w="2989347" h="1767452">
                <a:moveTo>
                  <a:pt x="0" y="0"/>
                </a:moveTo>
                <a:lnTo>
                  <a:pt x="2989348" y="0"/>
                </a:lnTo>
                <a:lnTo>
                  <a:pt x="2989348" y="1767452"/>
                </a:lnTo>
                <a:lnTo>
                  <a:pt x="0" y="1767452"/>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11" name="Freeform 11"/>
          <p:cNvSpPr/>
          <p:nvPr/>
        </p:nvSpPr>
        <p:spPr>
          <a:xfrm>
            <a:off x="12479695" y="1165747"/>
            <a:ext cx="3298858" cy="1414385"/>
          </a:xfrm>
          <a:custGeom>
            <a:avLst/>
            <a:gdLst/>
            <a:ahLst/>
            <a:cxnLst/>
            <a:rect l="l" t="t" r="r" b="b"/>
            <a:pathLst>
              <a:path w="3298858" h="1414385">
                <a:moveTo>
                  <a:pt x="0" y="0"/>
                </a:moveTo>
                <a:lnTo>
                  <a:pt x="3298858" y="0"/>
                </a:lnTo>
                <a:lnTo>
                  <a:pt x="3298858" y="1414385"/>
                </a:lnTo>
                <a:lnTo>
                  <a:pt x="0" y="1414385"/>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12" name="TextBox 12"/>
          <p:cNvSpPr txBox="1"/>
          <p:nvPr/>
        </p:nvSpPr>
        <p:spPr>
          <a:xfrm>
            <a:off x="2249600" y="3555180"/>
            <a:ext cx="5140930" cy="1173009"/>
          </a:xfrm>
          <a:prstGeom prst="rect">
            <a:avLst/>
          </a:prstGeom>
        </p:spPr>
        <p:txBody>
          <a:bodyPr lIns="0" tIns="0" rIns="0" bIns="0" rtlCol="0" anchor="t">
            <a:spAutoFit/>
          </a:bodyPr>
          <a:lstStyle/>
          <a:p>
            <a:pPr algn="ctr">
              <a:lnSpc>
                <a:spcPts val="4650"/>
              </a:lnSpc>
            </a:pPr>
            <a:r>
              <a:rPr lang="en-US" sz="3321" spc="132">
                <a:solidFill>
                  <a:srgbClr val="000000"/>
                </a:solidFill>
                <a:latin typeface="Sauna Pro 5"/>
                <a:ea typeface="Sauna Pro 5"/>
                <a:cs typeface="Sauna Pro 5"/>
                <a:sym typeface="Sauna Pro 5"/>
              </a:rPr>
              <a:t>Bullying is always just </a:t>
            </a:r>
          </a:p>
          <a:p>
            <a:pPr algn="ctr">
              <a:lnSpc>
                <a:spcPts val="4650"/>
              </a:lnSpc>
              <a:spcBef>
                <a:spcPct val="0"/>
              </a:spcBef>
            </a:pPr>
            <a:r>
              <a:rPr lang="en-US" sz="3321" spc="132">
                <a:solidFill>
                  <a:srgbClr val="000000"/>
                </a:solidFill>
                <a:latin typeface="Sauna Pro 5"/>
                <a:ea typeface="Sauna Pro 5"/>
                <a:cs typeface="Sauna Pro 5"/>
                <a:sym typeface="Sauna Pro 5"/>
              </a:rPr>
              <a:t>face-to-face.</a:t>
            </a:r>
          </a:p>
        </p:txBody>
      </p:sp>
      <p:sp>
        <p:nvSpPr>
          <p:cNvPr id="13" name="TextBox 13"/>
          <p:cNvSpPr txBox="1"/>
          <p:nvPr/>
        </p:nvSpPr>
        <p:spPr>
          <a:xfrm>
            <a:off x="10637623" y="3531021"/>
            <a:ext cx="5140930" cy="1118885"/>
          </a:xfrm>
          <a:prstGeom prst="rect">
            <a:avLst/>
          </a:prstGeom>
        </p:spPr>
        <p:txBody>
          <a:bodyPr lIns="0" tIns="0" rIns="0" bIns="0" rtlCol="0" anchor="t">
            <a:spAutoFit/>
          </a:bodyPr>
          <a:lstStyle/>
          <a:p>
            <a:pPr algn="ctr">
              <a:lnSpc>
                <a:spcPts val="4480"/>
              </a:lnSpc>
              <a:spcBef>
                <a:spcPct val="0"/>
              </a:spcBef>
            </a:pPr>
            <a:r>
              <a:rPr lang="en-US" sz="3200" spc="128">
                <a:solidFill>
                  <a:srgbClr val="000000"/>
                </a:solidFill>
                <a:latin typeface="Sauna Pro 5"/>
                <a:ea typeface="Sauna Pro 5"/>
                <a:cs typeface="Sauna Pro 5"/>
                <a:sym typeface="Sauna Pro 5"/>
              </a:rPr>
              <a:t>Noah is overreacting and needs to deal with this.</a:t>
            </a:r>
          </a:p>
        </p:txBody>
      </p:sp>
      <p:sp>
        <p:nvSpPr>
          <p:cNvPr id="14" name="TextBox 14"/>
          <p:cNvSpPr txBox="1"/>
          <p:nvPr/>
        </p:nvSpPr>
        <p:spPr>
          <a:xfrm>
            <a:off x="2377171" y="6079353"/>
            <a:ext cx="5140930" cy="1146928"/>
          </a:xfrm>
          <a:prstGeom prst="rect">
            <a:avLst/>
          </a:prstGeom>
        </p:spPr>
        <p:txBody>
          <a:bodyPr lIns="0" tIns="0" rIns="0" bIns="0" rtlCol="0" anchor="t">
            <a:spAutoFit/>
          </a:bodyPr>
          <a:lstStyle/>
          <a:p>
            <a:pPr algn="ctr">
              <a:lnSpc>
                <a:spcPts val="4510"/>
              </a:lnSpc>
              <a:spcBef>
                <a:spcPct val="0"/>
              </a:spcBef>
            </a:pPr>
            <a:r>
              <a:rPr lang="en-US" sz="3221" spc="128">
                <a:solidFill>
                  <a:srgbClr val="000000"/>
                </a:solidFill>
                <a:latin typeface="Sauna Pro 5"/>
                <a:ea typeface="Sauna Pro 5"/>
                <a:cs typeface="Sauna Pro 5"/>
                <a:sym typeface="Sauna Pro 5"/>
              </a:rPr>
              <a:t>Ava telling Noah’s mum and dad is a bad idea.</a:t>
            </a:r>
          </a:p>
        </p:txBody>
      </p:sp>
      <p:sp>
        <p:nvSpPr>
          <p:cNvPr id="15" name="TextBox 15"/>
          <p:cNvSpPr txBox="1"/>
          <p:nvPr/>
        </p:nvSpPr>
        <p:spPr>
          <a:xfrm>
            <a:off x="11006729" y="6162675"/>
            <a:ext cx="5140930" cy="1146928"/>
          </a:xfrm>
          <a:prstGeom prst="rect">
            <a:avLst/>
          </a:prstGeom>
        </p:spPr>
        <p:txBody>
          <a:bodyPr lIns="0" tIns="0" rIns="0" bIns="0" rtlCol="0" anchor="t">
            <a:spAutoFit/>
          </a:bodyPr>
          <a:lstStyle/>
          <a:p>
            <a:pPr algn="ctr">
              <a:lnSpc>
                <a:spcPts val="4510"/>
              </a:lnSpc>
              <a:spcBef>
                <a:spcPct val="0"/>
              </a:spcBef>
            </a:pPr>
            <a:r>
              <a:rPr lang="en-US" sz="3221" spc="128">
                <a:solidFill>
                  <a:srgbClr val="000000"/>
                </a:solidFill>
                <a:latin typeface="Sauna Pro 5"/>
                <a:ea typeface="Sauna Pro 5"/>
                <a:cs typeface="Sauna Pro 5"/>
                <a:sym typeface="Sauna Pro 5"/>
              </a:rPr>
              <a:t>Grace has always been kind to Noah.</a:t>
            </a:r>
          </a:p>
        </p:txBody>
      </p:sp>
      <p:sp>
        <p:nvSpPr>
          <p:cNvPr id="16" name="TextBox 16"/>
          <p:cNvSpPr txBox="1"/>
          <p:nvPr/>
        </p:nvSpPr>
        <p:spPr>
          <a:xfrm>
            <a:off x="2249600" y="8675387"/>
            <a:ext cx="5140930" cy="582961"/>
          </a:xfrm>
          <a:prstGeom prst="rect">
            <a:avLst/>
          </a:prstGeom>
        </p:spPr>
        <p:txBody>
          <a:bodyPr lIns="0" tIns="0" rIns="0" bIns="0" rtlCol="0" anchor="t">
            <a:spAutoFit/>
          </a:bodyPr>
          <a:lstStyle/>
          <a:p>
            <a:pPr algn="ctr">
              <a:lnSpc>
                <a:spcPts val="4620"/>
              </a:lnSpc>
              <a:spcBef>
                <a:spcPct val="0"/>
              </a:spcBef>
            </a:pPr>
            <a:r>
              <a:rPr lang="en-US" sz="3300" spc="132">
                <a:solidFill>
                  <a:srgbClr val="000000"/>
                </a:solidFill>
                <a:latin typeface="Sauna Pro 5"/>
                <a:ea typeface="Sauna Pro 5"/>
                <a:cs typeface="Sauna Pro 5"/>
                <a:sym typeface="Sauna Pro 5"/>
              </a:rPr>
              <a:t>Noah is struggling.</a:t>
            </a:r>
          </a:p>
        </p:txBody>
      </p:sp>
      <p:sp>
        <p:nvSpPr>
          <p:cNvPr id="17" name="TextBox 17"/>
          <p:cNvSpPr txBox="1"/>
          <p:nvPr/>
        </p:nvSpPr>
        <p:spPr>
          <a:xfrm>
            <a:off x="11006729" y="8490083"/>
            <a:ext cx="5140930" cy="1118885"/>
          </a:xfrm>
          <a:prstGeom prst="rect">
            <a:avLst/>
          </a:prstGeom>
        </p:spPr>
        <p:txBody>
          <a:bodyPr lIns="0" tIns="0" rIns="0" bIns="0" rtlCol="0" anchor="t">
            <a:spAutoFit/>
          </a:bodyPr>
          <a:lstStyle/>
          <a:p>
            <a:pPr algn="ctr">
              <a:lnSpc>
                <a:spcPts val="4480"/>
              </a:lnSpc>
              <a:spcBef>
                <a:spcPct val="0"/>
              </a:spcBef>
            </a:pPr>
            <a:r>
              <a:rPr lang="en-US" sz="3200" spc="128">
                <a:solidFill>
                  <a:srgbClr val="000000"/>
                </a:solidFill>
                <a:latin typeface="Sauna Pro 5"/>
                <a:ea typeface="Sauna Pro 5"/>
                <a:cs typeface="Sauna Pro 5"/>
                <a:sym typeface="Sauna Pro 5"/>
              </a:rPr>
              <a:t>This is just what it is like being a child.</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7488122" y="426652"/>
            <a:ext cx="4380000" cy="2100550"/>
          </a:xfrm>
          <a:custGeom>
            <a:avLst/>
            <a:gdLst/>
            <a:ahLst/>
            <a:cxnLst/>
            <a:rect l="l" t="t" r="r" b="b"/>
            <a:pathLst>
              <a:path w="4380000" h="2100550">
                <a:moveTo>
                  <a:pt x="0" y="0"/>
                </a:moveTo>
                <a:lnTo>
                  <a:pt x="4380000" y="0"/>
                </a:lnTo>
                <a:lnTo>
                  <a:pt x="4380000" y="2100550"/>
                </a:lnTo>
                <a:lnTo>
                  <a:pt x="0" y="2100550"/>
                </a:lnTo>
                <a:lnTo>
                  <a:pt x="0" y="0"/>
                </a:lnTo>
                <a:close/>
              </a:path>
            </a:pathLst>
          </a:custGeom>
          <a:blipFill>
            <a:blip r:embed="rId2"/>
            <a:stretch>
              <a:fillRect b="-6604"/>
            </a:stretch>
          </a:blipFill>
        </p:spPr>
      </p:sp>
      <p:sp>
        <p:nvSpPr>
          <p:cNvPr id="3" name="Freeform 3"/>
          <p:cNvSpPr/>
          <p:nvPr/>
        </p:nvSpPr>
        <p:spPr>
          <a:xfrm>
            <a:off x="1028700" y="3288758"/>
            <a:ext cx="11207042" cy="3109954"/>
          </a:xfrm>
          <a:custGeom>
            <a:avLst/>
            <a:gdLst/>
            <a:ahLst/>
            <a:cxnLst/>
            <a:rect l="l" t="t" r="r" b="b"/>
            <a:pathLst>
              <a:path w="11207042" h="3109954">
                <a:moveTo>
                  <a:pt x="0" y="0"/>
                </a:moveTo>
                <a:lnTo>
                  <a:pt x="11207042" y="0"/>
                </a:lnTo>
                <a:lnTo>
                  <a:pt x="11207042" y="3109954"/>
                </a:lnTo>
                <a:lnTo>
                  <a:pt x="0" y="3109954"/>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7311342" y="8247820"/>
            <a:ext cx="7315200" cy="2029968"/>
          </a:xfrm>
          <a:custGeom>
            <a:avLst/>
            <a:gdLst/>
            <a:ahLst/>
            <a:cxnLst/>
            <a:rect l="l" t="t" r="r" b="b"/>
            <a:pathLst>
              <a:path w="7315200" h="2029968">
                <a:moveTo>
                  <a:pt x="0" y="0"/>
                </a:moveTo>
                <a:lnTo>
                  <a:pt x="7315200" y="0"/>
                </a:lnTo>
                <a:lnTo>
                  <a:pt x="7315200" y="2029968"/>
                </a:lnTo>
                <a:lnTo>
                  <a:pt x="0" y="2029968"/>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5" name="Freeform 5"/>
          <p:cNvSpPr/>
          <p:nvPr/>
        </p:nvSpPr>
        <p:spPr>
          <a:xfrm>
            <a:off x="2851274" y="1028700"/>
            <a:ext cx="2989347" cy="1767452"/>
          </a:xfrm>
          <a:custGeom>
            <a:avLst/>
            <a:gdLst/>
            <a:ahLst/>
            <a:cxnLst/>
            <a:rect l="l" t="t" r="r" b="b"/>
            <a:pathLst>
              <a:path w="2989347" h="1767452">
                <a:moveTo>
                  <a:pt x="0" y="0"/>
                </a:moveTo>
                <a:lnTo>
                  <a:pt x="2989348" y="0"/>
                </a:lnTo>
                <a:lnTo>
                  <a:pt x="2989348" y="1767452"/>
                </a:lnTo>
                <a:lnTo>
                  <a:pt x="0" y="1767452"/>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6" name="TextBox 6"/>
          <p:cNvSpPr txBox="1"/>
          <p:nvPr/>
        </p:nvSpPr>
        <p:spPr>
          <a:xfrm>
            <a:off x="2567277" y="4248598"/>
            <a:ext cx="8767159" cy="790020"/>
          </a:xfrm>
          <a:prstGeom prst="rect">
            <a:avLst/>
          </a:prstGeom>
        </p:spPr>
        <p:txBody>
          <a:bodyPr lIns="0" tIns="0" rIns="0" bIns="0" rtlCol="0" anchor="t">
            <a:spAutoFit/>
          </a:bodyPr>
          <a:lstStyle/>
          <a:p>
            <a:pPr algn="ctr">
              <a:lnSpc>
                <a:spcPts val="6330"/>
              </a:lnSpc>
              <a:spcBef>
                <a:spcPct val="0"/>
              </a:spcBef>
            </a:pPr>
            <a:r>
              <a:rPr lang="en-US" sz="4521" b="1" spc="180">
                <a:solidFill>
                  <a:srgbClr val="000000"/>
                </a:solidFill>
                <a:latin typeface="Sauna Pro 5 Bold"/>
                <a:ea typeface="Sauna Pro 5 Bold"/>
                <a:cs typeface="Sauna Pro 5 Bold"/>
                <a:sym typeface="Sauna Pro 5 Bold"/>
              </a:rPr>
              <a:t>Noah is struggling</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6840243" y="629271"/>
            <a:ext cx="3907048" cy="1873733"/>
          </a:xfrm>
          <a:custGeom>
            <a:avLst/>
            <a:gdLst/>
            <a:ahLst/>
            <a:cxnLst/>
            <a:rect l="l" t="t" r="r" b="b"/>
            <a:pathLst>
              <a:path w="3907048" h="1873733">
                <a:moveTo>
                  <a:pt x="0" y="0"/>
                </a:moveTo>
                <a:lnTo>
                  <a:pt x="3907048" y="0"/>
                </a:lnTo>
                <a:lnTo>
                  <a:pt x="3907048" y="1873733"/>
                </a:lnTo>
                <a:lnTo>
                  <a:pt x="0" y="1873733"/>
                </a:lnTo>
                <a:lnTo>
                  <a:pt x="0" y="0"/>
                </a:lnTo>
                <a:close/>
              </a:path>
            </a:pathLst>
          </a:custGeom>
          <a:blipFill>
            <a:blip r:embed="rId2"/>
            <a:stretch>
              <a:fillRect b="-6604"/>
            </a:stretch>
          </a:blipFill>
        </p:spPr>
      </p:sp>
      <p:sp>
        <p:nvSpPr>
          <p:cNvPr id="3" name="Freeform 3"/>
          <p:cNvSpPr/>
          <p:nvPr/>
        </p:nvSpPr>
        <p:spPr>
          <a:xfrm>
            <a:off x="3858" y="1681494"/>
            <a:ext cx="6120198" cy="1698355"/>
          </a:xfrm>
          <a:custGeom>
            <a:avLst/>
            <a:gdLst/>
            <a:ahLst/>
            <a:cxnLst/>
            <a:rect l="l" t="t" r="r" b="b"/>
            <a:pathLst>
              <a:path w="6120198" h="1698355">
                <a:moveTo>
                  <a:pt x="0" y="0"/>
                </a:moveTo>
                <a:lnTo>
                  <a:pt x="6120198" y="0"/>
                </a:lnTo>
                <a:lnTo>
                  <a:pt x="6120198" y="1698355"/>
                </a:lnTo>
                <a:lnTo>
                  <a:pt x="0" y="1698355"/>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10972800" y="2559308"/>
            <a:ext cx="7315200" cy="2029968"/>
          </a:xfrm>
          <a:custGeom>
            <a:avLst/>
            <a:gdLst/>
            <a:ahLst/>
            <a:cxnLst/>
            <a:rect l="l" t="t" r="r" b="b"/>
            <a:pathLst>
              <a:path w="7315200" h="2029968">
                <a:moveTo>
                  <a:pt x="0" y="0"/>
                </a:moveTo>
                <a:lnTo>
                  <a:pt x="7315200" y="0"/>
                </a:lnTo>
                <a:lnTo>
                  <a:pt x="7315200" y="2029968"/>
                </a:lnTo>
                <a:lnTo>
                  <a:pt x="0" y="2029968"/>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5" name="Freeform 5"/>
          <p:cNvSpPr/>
          <p:nvPr/>
        </p:nvSpPr>
        <p:spPr>
          <a:xfrm>
            <a:off x="11031235" y="6351227"/>
            <a:ext cx="7315200" cy="2029968"/>
          </a:xfrm>
          <a:custGeom>
            <a:avLst/>
            <a:gdLst/>
            <a:ahLst/>
            <a:cxnLst/>
            <a:rect l="l" t="t" r="r" b="b"/>
            <a:pathLst>
              <a:path w="7315200" h="2029968">
                <a:moveTo>
                  <a:pt x="0" y="0"/>
                </a:moveTo>
                <a:lnTo>
                  <a:pt x="7315200" y="0"/>
                </a:lnTo>
                <a:lnTo>
                  <a:pt x="7315200" y="2029968"/>
                </a:lnTo>
                <a:lnTo>
                  <a:pt x="0" y="2029968"/>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6" name="Freeform 6"/>
          <p:cNvSpPr/>
          <p:nvPr/>
        </p:nvSpPr>
        <p:spPr>
          <a:xfrm>
            <a:off x="-7311342" y="8247820"/>
            <a:ext cx="7315200" cy="2029968"/>
          </a:xfrm>
          <a:custGeom>
            <a:avLst/>
            <a:gdLst/>
            <a:ahLst/>
            <a:cxnLst/>
            <a:rect l="l" t="t" r="r" b="b"/>
            <a:pathLst>
              <a:path w="7315200" h="2029968">
                <a:moveTo>
                  <a:pt x="0" y="0"/>
                </a:moveTo>
                <a:lnTo>
                  <a:pt x="7315200" y="0"/>
                </a:lnTo>
                <a:lnTo>
                  <a:pt x="7315200" y="2029968"/>
                </a:lnTo>
                <a:lnTo>
                  <a:pt x="0" y="2029968"/>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7" name="Freeform 7"/>
          <p:cNvSpPr/>
          <p:nvPr/>
        </p:nvSpPr>
        <p:spPr>
          <a:xfrm>
            <a:off x="10972800" y="4451846"/>
            <a:ext cx="7315200" cy="2029968"/>
          </a:xfrm>
          <a:custGeom>
            <a:avLst/>
            <a:gdLst/>
            <a:ahLst/>
            <a:cxnLst/>
            <a:rect l="l" t="t" r="r" b="b"/>
            <a:pathLst>
              <a:path w="7315200" h="2029968">
                <a:moveTo>
                  <a:pt x="0" y="0"/>
                </a:moveTo>
                <a:lnTo>
                  <a:pt x="7315200" y="0"/>
                </a:lnTo>
                <a:lnTo>
                  <a:pt x="7315200" y="2029968"/>
                </a:lnTo>
                <a:lnTo>
                  <a:pt x="0" y="2029968"/>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8" name="Freeform 8"/>
          <p:cNvSpPr/>
          <p:nvPr/>
        </p:nvSpPr>
        <p:spPr>
          <a:xfrm>
            <a:off x="11460398" y="8163693"/>
            <a:ext cx="6564929" cy="1821768"/>
          </a:xfrm>
          <a:custGeom>
            <a:avLst/>
            <a:gdLst/>
            <a:ahLst/>
            <a:cxnLst/>
            <a:rect l="l" t="t" r="r" b="b"/>
            <a:pathLst>
              <a:path w="6564929" h="1821768">
                <a:moveTo>
                  <a:pt x="0" y="0"/>
                </a:moveTo>
                <a:lnTo>
                  <a:pt x="6564929" y="0"/>
                </a:lnTo>
                <a:lnTo>
                  <a:pt x="6564929" y="1821768"/>
                </a:lnTo>
                <a:lnTo>
                  <a:pt x="0" y="1821768"/>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9" name="Freeform 9"/>
          <p:cNvSpPr/>
          <p:nvPr/>
        </p:nvSpPr>
        <p:spPr>
          <a:xfrm>
            <a:off x="2154972" y="491263"/>
            <a:ext cx="1817970" cy="1074875"/>
          </a:xfrm>
          <a:custGeom>
            <a:avLst/>
            <a:gdLst/>
            <a:ahLst/>
            <a:cxnLst/>
            <a:rect l="l" t="t" r="r" b="b"/>
            <a:pathLst>
              <a:path w="1817970" h="1074875">
                <a:moveTo>
                  <a:pt x="0" y="0"/>
                </a:moveTo>
                <a:lnTo>
                  <a:pt x="1817970" y="0"/>
                </a:lnTo>
                <a:lnTo>
                  <a:pt x="1817970" y="1074874"/>
                </a:lnTo>
                <a:lnTo>
                  <a:pt x="0" y="1074874"/>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10" name="Freeform 10"/>
          <p:cNvSpPr/>
          <p:nvPr/>
        </p:nvSpPr>
        <p:spPr>
          <a:xfrm>
            <a:off x="8176956" y="5367638"/>
            <a:ext cx="2294085" cy="983589"/>
          </a:xfrm>
          <a:custGeom>
            <a:avLst/>
            <a:gdLst/>
            <a:ahLst/>
            <a:cxnLst/>
            <a:rect l="l" t="t" r="r" b="b"/>
            <a:pathLst>
              <a:path w="2294085" h="983589">
                <a:moveTo>
                  <a:pt x="0" y="0"/>
                </a:moveTo>
                <a:lnTo>
                  <a:pt x="2294085" y="0"/>
                </a:lnTo>
                <a:lnTo>
                  <a:pt x="2294085" y="983589"/>
                </a:lnTo>
                <a:lnTo>
                  <a:pt x="0" y="983589"/>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11" name="Freeform 11"/>
          <p:cNvSpPr/>
          <p:nvPr/>
        </p:nvSpPr>
        <p:spPr>
          <a:xfrm>
            <a:off x="10857905" y="789432"/>
            <a:ext cx="7315200" cy="2029968"/>
          </a:xfrm>
          <a:custGeom>
            <a:avLst/>
            <a:gdLst/>
            <a:ahLst/>
            <a:cxnLst/>
            <a:rect l="l" t="t" r="r" b="b"/>
            <a:pathLst>
              <a:path w="7315200" h="2029968">
                <a:moveTo>
                  <a:pt x="0" y="0"/>
                </a:moveTo>
                <a:lnTo>
                  <a:pt x="7315200" y="0"/>
                </a:lnTo>
                <a:lnTo>
                  <a:pt x="7315200" y="2029968"/>
                </a:lnTo>
                <a:lnTo>
                  <a:pt x="0" y="2029968"/>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12" name="TextBox 12"/>
          <p:cNvSpPr txBox="1"/>
          <p:nvPr/>
        </p:nvSpPr>
        <p:spPr>
          <a:xfrm>
            <a:off x="12501383" y="1206862"/>
            <a:ext cx="5140930" cy="1304860"/>
          </a:xfrm>
          <a:prstGeom prst="rect">
            <a:avLst/>
          </a:prstGeom>
        </p:spPr>
        <p:txBody>
          <a:bodyPr lIns="0" tIns="0" rIns="0" bIns="0" rtlCol="0" anchor="t">
            <a:spAutoFit/>
          </a:bodyPr>
          <a:lstStyle/>
          <a:p>
            <a:pPr algn="ctr">
              <a:lnSpc>
                <a:spcPts val="3626"/>
              </a:lnSpc>
            </a:pPr>
            <a:r>
              <a:rPr lang="en-US" sz="3021" b="1" spc="120">
                <a:solidFill>
                  <a:srgbClr val="231F20"/>
                </a:solidFill>
                <a:latin typeface="Sauna Pro 5 Bold"/>
                <a:ea typeface="Sauna Pro 5 Bold"/>
                <a:cs typeface="Sauna Pro 5 Bold"/>
                <a:sym typeface="Sauna Pro 5 Bold"/>
              </a:rPr>
              <a:t>Bullying is always just </a:t>
            </a:r>
          </a:p>
          <a:p>
            <a:pPr algn="ctr">
              <a:lnSpc>
                <a:spcPts val="3626"/>
              </a:lnSpc>
            </a:pPr>
            <a:r>
              <a:rPr lang="en-US" sz="3021" b="1" spc="120">
                <a:solidFill>
                  <a:srgbClr val="231F20"/>
                </a:solidFill>
                <a:latin typeface="Sauna Pro 5 Bold"/>
                <a:ea typeface="Sauna Pro 5 Bold"/>
                <a:cs typeface="Sauna Pro 5 Bold"/>
                <a:sym typeface="Sauna Pro 5 Bold"/>
              </a:rPr>
              <a:t>face-to-face</a:t>
            </a:r>
          </a:p>
          <a:p>
            <a:pPr algn="ctr">
              <a:lnSpc>
                <a:spcPts val="3026"/>
              </a:lnSpc>
            </a:pPr>
            <a:r>
              <a:rPr lang="en-US" sz="2521" b="1" spc="100">
                <a:solidFill>
                  <a:srgbClr val="00A1DE"/>
                </a:solidFill>
                <a:latin typeface="Sauna Pro 5 Bold"/>
                <a:ea typeface="Sauna Pro 5 Bold"/>
                <a:cs typeface="Sauna Pro 5 Bold"/>
                <a:sym typeface="Sauna Pro 5 Bold"/>
              </a:rPr>
              <a:t>( it can also happen online)</a:t>
            </a:r>
          </a:p>
        </p:txBody>
      </p:sp>
      <p:sp>
        <p:nvSpPr>
          <p:cNvPr id="13" name="TextBox 13"/>
          <p:cNvSpPr txBox="1"/>
          <p:nvPr/>
        </p:nvSpPr>
        <p:spPr>
          <a:xfrm>
            <a:off x="11954838" y="3218592"/>
            <a:ext cx="5906957" cy="1204680"/>
          </a:xfrm>
          <a:prstGeom prst="rect">
            <a:avLst/>
          </a:prstGeom>
        </p:spPr>
        <p:txBody>
          <a:bodyPr lIns="0" tIns="0" rIns="0" bIns="0" rtlCol="0" anchor="t">
            <a:spAutoFit/>
          </a:bodyPr>
          <a:lstStyle/>
          <a:p>
            <a:pPr algn="ctr">
              <a:lnSpc>
                <a:spcPts val="2580"/>
              </a:lnSpc>
            </a:pPr>
            <a:r>
              <a:rPr lang="en-US" sz="3000" b="1" spc="120">
                <a:solidFill>
                  <a:srgbClr val="000000"/>
                </a:solidFill>
                <a:latin typeface="Sauna Pro 5 Bold"/>
                <a:ea typeface="Sauna Pro 5 Bold"/>
                <a:cs typeface="Sauna Pro 5 Bold"/>
                <a:sym typeface="Sauna Pro 5 Bold"/>
              </a:rPr>
              <a:t>Noah is overreacting and needs to deal with this</a:t>
            </a:r>
          </a:p>
          <a:p>
            <a:pPr algn="ctr">
              <a:lnSpc>
                <a:spcPts val="2149"/>
              </a:lnSpc>
            </a:pPr>
            <a:r>
              <a:rPr lang="en-US" sz="2499" b="1" spc="99">
                <a:solidFill>
                  <a:srgbClr val="00A1DE"/>
                </a:solidFill>
                <a:latin typeface="Sauna Pro 5 Bold"/>
                <a:ea typeface="Sauna Pro 5 Bold"/>
                <a:cs typeface="Sauna Pro 5 Bold"/>
                <a:sym typeface="Sauna Pro 5 Bold"/>
              </a:rPr>
              <a:t>(Noah is upset and is right to feel this</a:t>
            </a:r>
            <a:r>
              <a:rPr lang="en-US" sz="2499" b="1" spc="99">
                <a:solidFill>
                  <a:srgbClr val="0293B9"/>
                </a:solidFill>
                <a:latin typeface="Sauna Pro 5 Bold"/>
                <a:ea typeface="Sauna Pro 5 Bold"/>
                <a:cs typeface="Sauna Pro 5 Bold"/>
                <a:sym typeface="Sauna Pro 5 Bold"/>
              </a:rPr>
              <a:t> way)</a:t>
            </a:r>
          </a:p>
        </p:txBody>
      </p:sp>
      <p:sp>
        <p:nvSpPr>
          <p:cNvPr id="14" name="TextBox 14"/>
          <p:cNvSpPr txBox="1"/>
          <p:nvPr/>
        </p:nvSpPr>
        <p:spPr>
          <a:xfrm>
            <a:off x="12118370" y="4796011"/>
            <a:ext cx="5579895" cy="1270231"/>
          </a:xfrm>
          <a:prstGeom prst="rect">
            <a:avLst/>
          </a:prstGeom>
        </p:spPr>
        <p:txBody>
          <a:bodyPr lIns="0" tIns="0" rIns="0" bIns="0" rtlCol="0" anchor="t">
            <a:spAutoFit/>
          </a:bodyPr>
          <a:lstStyle/>
          <a:p>
            <a:pPr algn="ctr">
              <a:lnSpc>
                <a:spcPts val="3596"/>
              </a:lnSpc>
            </a:pPr>
            <a:r>
              <a:rPr lang="en-US" sz="3021" b="1" spc="120">
                <a:solidFill>
                  <a:srgbClr val="000000"/>
                </a:solidFill>
                <a:latin typeface="Sauna Pro 5 Bold"/>
                <a:ea typeface="Sauna Pro 5 Bold"/>
                <a:cs typeface="Sauna Pro 5 Bold"/>
                <a:sym typeface="Sauna Pro 5 Bold"/>
              </a:rPr>
              <a:t>Ava telling Noah’s mum and dad is a bad idea</a:t>
            </a:r>
          </a:p>
          <a:p>
            <a:pPr algn="ctr">
              <a:lnSpc>
                <a:spcPts val="2974"/>
              </a:lnSpc>
            </a:pPr>
            <a:r>
              <a:rPr lang="en-US" sz="2499" b="1" spc="99">
                <a:solidFill>
                  <a:srgbClr val="00A1DE"/>
                </a:solidFill>
                <a:latin typeface="Sauna Pro 5 Bold"/>
                <a:ea typeface="Sauna Pro 5 Bold"/>
                <a:cs typeface="Sauna Pro 5 Bold"/>
                <a:sym typeface="Sauna Pro 5 Bold"/>
              </a:rPr>
              <a:t>(It is a good idea. Tell a trusted adult)</a:t>
            </a:r>
          </a:p>
        </p:txBody>
      </p:sp>
      <p:sp>
        <p:nvSpPr>
          <p:cNvPr id="15" name="TextBox 15"/>
          <p:cNvSpPr txBox="1"/>
          <p:nvPr/>
        </p:nvSpPr>
        <p:spPr>
          <a:xfrm>
            <a:off x="12557334" y="6699831"/>
            <a:ext cx="5467993" cy="1485094"/>
          </a:xfrm>
          <a:prstGeom prst="rect">
            <a:avLst/>
          </a:prstGeom>
        </p:spPr>
        <p:txBody>
          <a:bodyPr lIns="0" tIns="0" rIns="0" bIns="0" rtlCol="0" anchor="t">
            <a:spAutoFit/>
          </a:bodyPr>
          <a:lstStyle/>
          <a:p>
            <a:pPr algn="ctr">
              <a:lnSpc>
                <a:spcPts val="3558"/>
              </a:lnSpc>
            </a:pPr>
            <a:r>
              <a:rPr lang="en-US" sz="3121" b="1" spc="124">
                <a:solidFill>
                  <a:srgbClr val="000000"/>
                </a:solidFill>
                <a:latin typeface="Sauna Pro 5 Bold"/>
                <a:ea typeface="Sauna Pro 5 Bold"/>
                <a:cs typeface="Sauna Pro 5 Bold"/>
                <a:sym typeface="Sauna Pro 5 Bold"/>
              </a:rPr>
              <a:t>Grace has always been kind to Noah</a:t>
            </a:r>
          </a:p>
          <a:p>
            <a:pPr algn="ctr">
              <a:lnSpc>
                <a:spcPts val="2149"/>
              </a:lnSpc>
            </a:pPr>
            <a:r>
              <a:rPr lang="en-US" sz="2499" b="1" spc="99">
                <a:solidFill>
                  <a:srgbClr val="00A1DE"/>
                </a:solidFill>
                <a:latin typeface="Sauna Pro 5 Bold"/>
                <a:ea typeface="Sauna Pro 5 Bold"/>
                <a:cs typeface="Sauna Pro 5 Bold"/>
                <a:sym typeface="Sauna Pro 5 Bold"/>
              </a:rPr>
              <a:t>(Grace sadly has not always been kind)</a:t>
            </a:r>
          </a:p>
        </p:txBody>
      </p:sp>
      <p:sp>
        <p:nvSpPr>
          <p:cNvPr id="16" name="TextBox 16"/>
          <p:cNvSpPr txBox="1"/>
          <p:nvPr/>
        </p:nvSpPr>
        <p:spPr>
          <a:xfrm>
            <a:off x="891177" y="2014825"/>
            <a:ext cx="5140930" cy="615394"/>
          </a:xfrm>
          <a:prstGeom prst="rect">
            <a:avLst/>
          </a:prstGeom>
        </p:spPr>
        <p:txBody>
          <a:bodyPr lIns="0" tIns="0" rIns="0" bIns="0" rtlCol="0" anchor="t">
            <a:spAutoFit/>
          </a:bodyPr>
          <a:lstStyle/>
          <a:p>
            <a:pPr algn="ctr">
              <a:lnSpc>
                <a:spcPts val="4930"/>
              </a:lnSpc>
              <a:spcBef>
                <a:spcPct val="0"/>
              </a:spcBef>
            </a:pPr>
            <a:r>
              <a:rPr lang="en-US" sz="3521" b="1" spc="140">
                <a:solidFill>
                  <a:srgbClr val="000000"/>
                </a:solidFill>
                <a:latin typeface="Sauna Pro 5 Bold"/>
                <a:ea typeface="Sauna Pro 5 Bold"/>
                <a:cs typeface="Sauna Pro 5 Bold"/>
                <a:sym typeface="Sauna Pro 5 Bold"/>
              </a:rPr>
              <a:t>Noah is struggling</a:t>
            </a:r>
          </a:p>
        </p:txBody>
      </p:sp>
      <p:sp>
        <p:nvSpPr>
          <p:cNvPr id="17" name="TextBox 17"/>
          <p:cNvSpPr txBox="1"/>
          <p:nvPr/>
        </p:nvSpPr>
        <p:spPr>
          <a:xfrm>
            <a:off x="12677519" y="8544341"/>
            <a:ext cx="4788660" cy="1127148"/>
          </a:xfrm>
          <a:prstGeom prst="rect">
            <a:avLst/>
          </a:prstGeom>
        </p:spPr>
        <p:txBody>
          <a:bodyPr lIns="0" tIns="0" rIns="0" bIns="0" rtlCol="0" anchor="t">
            <a:spAutoFit/>
          </a:bodyPr>
          <a:lstStyle/>
          <a:p>
            <a:pPr algn="ctr">
              <a:lnSpc>
                <a:spcPts val="2879"/>
              </a:lnSpc>
            </a:pPr>
            <a:r>
              <a:rPr lang="en-US" sz="3000" b="1" spc="120">
                <a:solidFill>
                  <a:srgbClr val="000000"/>
                </a:solidFill>
                <a:latin typeface="Sauna Pro 5 Bold"/>
                <a:ea typeface="Sauna Pro 5 Bold"/>
                <a:cs typeface="Sauna Pro 5 Bold"/>
                <a:sym typeface="Sauna Pro 5 Bold"/>
              </a:rPr>
              <a:t>This is just what it is like being a child</a:t>
            </a:r>
          </a:p>
          <a:p>
            <a:pPr algn="ctr">
              <a:lnSpc>
                <a:spcPts val="3625"/>
              </a:lnSpc>
              <a:spcBef>
                <a:spcPct val="0"/>
              </a:spcBef>
            </a:pPr>
            <a:r>
              <a:rPr lang="en-US" sz="2589" b="1" spc="103">
                <a:solidFill>
                  <a:srgbClr val="00A1DE"/>
                </a:solidFill>
                <a:latin typeface="Sauna Pro 5 Bold"/>
                <a:ea typeface="Sauna Pro 5 Bold"/>
                <a:cs typeface="Sauna Pro 5 Bold"/>
                <a:sym typeface="Sauna Pro 5 Bold"/>
              </a:rPr>
              <a:t>(Bullying is never acceptable)</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b="-18444"/>
            </a:stretch>
          </a:blipFill>
        </p:spPr>
      </p:sp>
      <p:sp>
        <p:nvSpPr>
          <p:cNvPr id="3" name="Freeform 3"/>
          <p:cNvSpPr/>
          <p:nvPr/>
        </p:nvSpPr>
        <p:spPr>
          <a:xfrm>
            <a:off x="167282" y="8986734"/>
            <a:ext cx="1722835" cy="994937"/>
          </a:xfrm>
          <a:custGeom>
            <a:avLst/>
            <a:gdLst/>
            <a:ahLst/>
            <a:cxnLst/>
            <a:rect l="l" t="t" r="r" b="b"/>
            <a:pathLst>
              <a:path w="1722835" h="994937">
                <a:moveTo>
                  <a:pt x="0" y="0"/>
                </a:moveTo>
                <a:lnTo>
                  <a:pt x="1722836" y="0"/>
                </a:lnTo>
                <a:lnTo>
                  <a:pt x="1722836" y="994937"/>
                </a:lnTo>
                <a:lnTo>
                  <a:pt x="0" y="994937"/>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2106884" y="8986734"/>
            <a:ext cx="1079695" cy="1079695"/>
          </a:xfrm>
          <a:custGeom>
            <a:avLst/>
            <a:gdLst/>
            <a:ahLst/>
            <a:cxnLst/>
            <a:rect l="l" t="t" r="r" b="b"/>
            <a:pathLst>
              <a:path w="1079695" h="1079695">
                <a:moveTo>
                  <a:pt x="0" y="0"/>
                </a:moveTo>
                <a:lnTo>
                  <a:pt x="1079695" y="0"/>
                </a:lnTo>
                <a:lnTo>
                  <a:pt x="1079695" y="1079695"/>
                </a:lnTo>
                <a:lnTo>
                  <a:pt x="0" y="1079695"/>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5" name="Freeform 5"/>
          <p:cNvSpPr/>
          <p:nvPr/>
        </p:nvSpPr>
        <p:spPr>
          <a:xfrm>
            <a:off x="3405654" y="9150683"/>
            <a:ext cx="872291" cy="835219"/>
          </a:xfrm>
          <a:custGeom>
            <a:avLst/>
            <a:gdLst/>
            <a:ahLst/>
            <a:cxnLst/>
            <a:rect l="l" t="t" r="r" b="b"/>
            <a:pathLst>
              <a:path w="872291" h="835219">
                <a:moveTo>
                  <a:pt x="0" y="0"/>
                </a:moveTo>
                <a:lnTo>
                  <a:pt x="872292" y="0"/>
                </a:lnTo>
                <a:lnTo>
                  <a:pt x="872292" y="835219"/>
                </a:lnTo>
                <a:lnTo>
                  <a:pt x="0" y="835219"/>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6" name="TextBox 6"/>
          <p:cNvSpPr txBox="1"/>
          <p:nvPr/>
        </p:nvSpPr>
        <p:spPr>
          <a:xfrm>
            <a:off x="5713446" y="1780908"/>
            <a:ext cx="6411577" cy="622523"/>
          </a:xfrm>
          <a:prstGeom prst="rect">
            <a:avLst/>
          </a:prstGeom>
        </p:spPr>
        <p:txBody>
          <a:bodyPr lIns="0" tIns="0" rIns="0" bIns="0" rtlCol="0" anchor="t">
            <a:spAutoFit/>
          </a:bodyPr>
          <a:lstStyle/>
          <a:p>
            <a:pPr algn="ctr">
              <a:lnSpc>
                <a:spcPts val="5065"/>
              </a:lnSpc>
            </a:pPr>
            <a:r>
              <a:rPr lang="en-US" sz="3618">
                <a:solidFill>
                  <a:srgbClr val="FFFFFF"/>
                </a:solidFill>
                <a:latin typeface="Sauna Pro 2"/>
                <a:ea typeface="Sauna Pro 2"/>
                <a:cs typeface="Sauna Pro 2"/>
                <a:sym typeface="Sauna Pro 2"/>
              </a:rPr>
              <a:t>TIME TO WATCH FILM  3</a:t>
            </a:r>
          </a:p>
        </p:txBody>
      </p:sp>
      <p:sp>
        <p:nvSpPr>
          <p:cNvPr id="7" name="TextBox 7"/>
          <p:cNvSpPr txBox="1"/>
          <p:nvPr/>
        </p:nvSpPr>
        <p:spPr>
          <a:xfrm>
            <a:off x="703054" y="6455144"/>
            <a:ext cx="16432360" cy="539063"/>
          </a:xfrm>
          <a:prstGeom prst="rect">
            <a:avLst/>
          </a:prstGeom>
        </p:spPr>
        <p:txBody>
          <a:bodyPr lIns="0" tIns="0" rIns="0" bIns="0" rtlCol="0" anchor="t">
            <a:spAutoFit/>
          </a:bodyPr>
          <a:lstStyle/>
          <a:p>
            <a:pPr algn="ctr">
              <a:lnSpc>
                <a:spcPts val="4409"/>
              </a:lnSpc>
            </a:pPr>
            <a:r>
              <a:rPr lang="en-US" sz="3150">
                <a:solidFill>
                  <a:srgbClr val="FFFFFF"/>
                </a:solidFill>
                <a:latin typeface="Open Sans"/>
                <a:ea typeface="Open Sans"/>
                <a:cs typeface="Open Sans"/>
                <a:sym typeface="Open Sans"/>
              </a:rPr>
              <a:t>Alternatively, watch Film 3: Mum and Dad at </a:t>
            </a:r>
            <a:r>
              <a:rPr lang="en-US" sz="3150" u="sng">
                <a:solidFill>
                  <a:srgbClr val="FFFFFF"/>
                </a:solidFill>
                <a:latin typeface="Open Sans"/>
                <a:ea typeface="Open Sans"/>
                <a:cs typeface="Open Sans"/>
                <a:sym typeface="Open Sans"/>
                <a:hlinkClick r:id="rId9" tooltip="https://www.respectme.org.uk/resources-abw-25/"/>
              </a:rPr>
              <a:t>www.respectme.org.uk/resources-abw-25/ </a:t>
            </a:r>
            <a:r>
              <a:rPr lang="en-US" sz="3150">
                <a:solidFill>
                  <a:srgbClr val="FFFFFF"/>
                </a:solidFill>
                <a:latin typeface="Open Sans"/>
                <a:ea typeface="Open Sans"/>
                <a:cs typeface="Open Sans"/>
                <a:sym typeface="Open Sans"/>
              </a:rPr>
              <a:t> </a:t>
            </a:r>
          </a:p>
        </p:txBody>
      </p:sp>
      <p:sp>
        <p:nvSpPr>
          <p:cNvPr id="8" name="Freeform 8">
            <a:hlinkClick r:id="rId10" tooltip="https://vimeo.com/1125911616?share=copy"/>
          </p:cNvPr>
          <p:cNvSpPr/>
          <p:nvPr/>
        </p:nvSpPr>
        <p:spPr>
          <a:xfrm>
            <a:off x="7177644" y="2748449"/>
            <a:ext cx="3022453" cy="2943114"/>
          </a:xfrm>
          <a:custGeom>
            <a:avLst/>
            <a:gdLst/>
            <a:ahLst/>
            <a:cxnLst/>
            <a:rect l="l" t="t" r="r" b="b"/>
            <a:pathLst>
              <a:path w="3022453" h="2943114">
                <a:moveTo>
                  <a:pt x="0" y="0"/>
                </a:moveTo>
                <a:lnTo>
                  <a:pt x="3022453" y="0"/>
                </a:lnTo>
                <a:lnTo>
                  <a:pt x="3022453" y="2943113"/>
                </a:lnTo>
                <a:lnTo>
                  <a:pt x="0" y="2943113"/>
                </a:lnTo>
                <a:lnTo>
                  <a:pt x="0" y="0"/>
                </a:lnTo>
                <a:close/>
              </a:path>
            </a:pathLst>
          </a:custGeom>
          <a:blipFill>
            <a:blip r:embed="rId11">
              <a:extLst>
                <a:ext uri="{96DAC541-7B7A-43D3-8B79-37D633B846F1}">
                  <asvg:svgBlip xmlns:asvg="http://schemas.microsoft.com/office/drawing/2016/SVG/main" xmlns="" r:embed="rId12"/>
                </a:ext>
              </a:extLst>
            </a:blip>
            <a:stretch>
              <a:fillRect/>
            </a:stretch>
          </a:blipFill>
        </p:spPr>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TextBox 2"/>
          <p:cNvSpPr txBox="1"/>
          <p:nvPr/>
        </p:nvSpPr>
        <p:spPr>
          <a:xfrm>
            <a:off x="1818796" y="3021446"/>
            <a:ext cx="14519716" cy="7029198"/>
          </a:xfrm>
          <a:prstGeom prst="rect">
            <a:avLst/>
          </a:prstGeom>
        </p:spPr>
        <p:txBody>
          <a:bodyPr lIns="0" tIns="0" rIns="0" bIns="0" rtlCol="0" anchor="t">
            <a:spAutoFit/>
          </a:bodyPr>
          <a:lstStyle/>
          <a:p>
            <a:pPr marL="906767" lvl="1" indent="-453384" algn="just">
              <a:lnSpc>
                <a:spcPts val="4577"/>
              </a:lnSpc>
              <a:buAutoNum type="arabicPeriod"/>
            </a:pPr>
            <a:r>
              <a:rPr lang="en-US" sz="4199" b="1" spc="167">
                <a:solidFill>
                  <a:srgbClr val="FFFFFF"/>
                </a:solidFill>
                <a:latin typeface="Sauna Pro 5 Bold"/>
                <a:ea typeface="Sauna Pro 5 Bold"/>
                <a:cs typeface="Sauna Pro 5 Bold"/>
                <a:sym typeface="Sauna Pro 5 Bold"/>
              </a:rPr>
              <a:t>What do Noah’s parents notice about him in this episode?</a:t>
            </a:r>
          </a:p>
          <a:p>
            <a:pPr marL="906767" lvl="1" indent="-453384" algn="just">
              <a:lnSpc>
                <a:spcPts val="4577"/>
              </a:lnSpc>
              <a:buAutoNum type="arabicPeriod"/>
            </a:pPr>
            <a:r>
              <a:rPr lang="en-US" sz="4199" b="1" spc="167">
                <a:solidFill>
                  <a:srgbClr val="FFFFFF"/>
                </a:solidFill>
                <a:latin typeface="Sauna Pro 5 Bold"/>
                <a:ea typeface="Sauna Pro 5 Bold"/>
                <a:cs typeface="Sauna Pro 5 Bold"/>
                <a:sym typeface="Sauna Pro 5 Bold"/>
              </a:rPr>
              <a:t>What impact does bullying behaviour have on Noah’s family members?</a:t>
            </a:r>
          </a:p>
          <a:p>
            <a:pPr marL="906767" lvl="1" indent="-453384" algn="just">
              <a:lnSpc>
                <a:spcPts val="4577"/>
              </a:lnSpc>
              <a:buAutoNum type="arabicPeriod"/>
            </a:pPr>
            <a:r>
              <a:rPr lang="en-US" sz="4199" b="1" spc="167">
                <a:solidFill>
                  <a:srgbClr val="FFFFFF"/>
                </a:solidFill>
                <a:latin typeface="Sauna Pro 5 Bold"/>
                <a:ea typeface="Sauna Pro 5 Bold"/>
                <a:cs typeface="Sauna Pro 5 Bold"/>
                <a:sym typeface="Sauna Pro 5 Bold"/>
              </a:rPr>
              <a:t>Why do you think Noah tells his parents that they would “not understand” when they ask him to talk about his feelings?</a:t>
            </a:r>
          </a:p>
          <a:p>
            <a:pPr marL="906767" lvl="1" indent="-453384" algn="just">
              <a:lnSpc>
                <a:spcPts val="4577"/>
              </a:lnSpc>
              <a:buAutoNum type="arabicPeriod"/>
            </a:pPr>
            <a:r>
              <a:rPr lang="en-US" sz="4199" b="1" spc="167">
                <a:solidFill>
                  <a:srgbClr val="FFFFFF"/>
                </a:solidFill>
                <a:latin typeface="Sauna Pro 5 Bold"/>
                <a:ea typeface="Sauna Pro 5 Bold"/>
                <a:cs typeface="Sauna Pro 5 Bold"/>
                <a:sym typeface="Sauna Pro 5 Bold"/>
              </a:rPr>
              <a:t>How does Noah feel when his Mum tells him that Ava has told her everything?</a:t>
            </a:r>
          </a:p>
          <a:p>
            <a:pPr algn="just">
              <a:lnSpc>
                <a:spcPts val="6439"/>
              </a:lnSpc>
              <a:spcBef>
                <a:spcPct val="0"/>
              </a:spcBef>
            </a:pPr>
            <a:endParaRPr lang="en-US" sz="4199" b="1" spc="167">
              <a:solidFill>
                <a:srgbClr val="FFFFFF"/>
              </a:solidFill>
              <a:latin typeface="Sauna Pro 5 Bold"/>
              <a:ea typeface="Sauna Pro 5 Bold"/>
              <a:cs typeface="Sauna Pro 5 Bold"/>
              <a:sym typeface="Sauna Pro 5 Bold"/>
            </a:endParaRPr>
          </a:p>
          <a:p>
            <a:pPr algn="just">
              <a:lnSpc>
                <a:spcPts val="8539"/>
              </a:lnSpc>
              <a:spcBef>
                <a:spcPct val="0"/>
              </a:spcBef>
            </a:pPr>
            <a:endParaRPr lang="en-US" sz="4199" b="1" spc="167">
              <a:solidFill>
                <a:srgbClr val="FFFFFF"/>
              </a:solidFill>
              <a:latin typeface="Sauna Pro 5 Bold"/>
              <a:ea typeface="Sauna Pro 5 Bold"/>
              <a:cs typeface="Sauna Pro 5 Bold"/>
              <a:sym typeface="Sauna Pro 5 Bold"/>
            </a:endParaRPr>
          </a:p>
        </p:txBody>
      </p:sp>
      <p:sp>
        <p:nvSpPr>
          <p:cNvPr id="3" name="Freeform 3"/>
          <p:cNvSpPr/>
          <p:nvPr/>
        </p:nvSpPr>
        <p:spPr>
          <a:xfrm>
            <a:off x="16338513" y="8497300"/>
            <a:ext cx="1365994" cy="1521999"/>
          </a:xfrm>
          <a:custGeom>
            <a:avLst/>
            <a:gdLst/>
            <a:ahLst/>
            <a:cxnLst/>
            <a:rect l="l" t="t" r="r" b="b"/>
            <a:pathLst>
              <a:path w="1365994" h="1521999">
                <a:moveTo>
                  <a:pt x="0" y="0"/>
                </a:moveTo>
                <a:lnTo>
                  <a:pt x="1365994" y="0"/>
                </a:lnTo>
                <a:lnTo>
                  <a:pt x="1365994" y="1522000"/>
                </a:lnTo>
                <a:lnTo>
                  <a:pt x="0" y="1522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TextBox 4"/>
          <p:cNvSpPr txBox="1"/>
          <p:nvPr/>
        </p:nvSpPr>
        <p:spPr>
          <a:xfrm>
            <a:off x="7219020" y="1122971"/>
            <a:ext cx="2570536" cy="1284589"/>
          </a:xfrm>
          <a:prstGeom prst="rect">
            <a:avLst/>
          </a:prstGeom>
        </p:spPr>
        <p:txBody>
          <a:bodyPr lIns="0" tIns="0" rIns="0" bIns="0" rtlCol="0" anchor="t">
            <a:spAutoFit/>
          </a:bodyPr>
          <a:lstStyle/>
          <a:p>
            <a:pPr algn="ctr">
              <a:lnSpc>
                <a:spcPts val="10569"/>
              </a:lnSpc>
            </a:pPr>
            <a:r>
              <a:rPr lang="en-US" sz="7549">
                <a:solidFill>
                  <a:srgbClr val="000000"/>
                </a:solidFill>
                <a:latin typeface="Sauna Pro 2"/>
                <a:ea typeface="Sauna Pro 2"/>
                <a:cs typeface="Sauna Pro 2"/>
                <a:sym typeface="Sauna Pro 2"/>
              </a:rPr>
              <a:t>Film 3</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3543601" y="1028700"/>
            <a:ext cx="11905389" cy="1636060"/>
          </a:xfrm>
          <a:custGeom>
            <a:avLst/>
            <a:gdLst/>
            <a:ahLst/>
            <a:cxnLst/>
            <a:rect l="l" t="t" r="r" b="b"/>
            <a:pathLst>
              <a:path w="11905389" h="1636060">
                <a:moveTo>
                  <a:pt x="0" y="0"/>
                </a:moveTo>
                <a:lnTo>
                  <a:pt x="11905389" y="0"/>
                </a:lnTo>
                <a:lnTo>
                  <a:pt x="11905389" y="1636060"/>
                </a:lnTo>
                <a:lnTo>
                  <a:pt x="0" y="1636060"/>
                </a:lnTo>
                <a:lnTo>
                  <a:pt x="0" y="0"/>
                </a:lnTo>
                <a:close/>
              </a:path>
            </a:pathLst>
          </a:custGeom>
          <a:blipFill>
            <a:blip r:embed="rId2"/>
            <a:stretch>
              <a:fillRect b="-403013"/>
            </a:stretch>
          </a:blipFill>
        </p:spPr>
      </p:sp>
      <p:sp>
        <p:nvSpPr>
          <p:cNvPr id="3" name="TextBox 3"/>
          <p:cNvSpPr txBox="1"/>
          <p:nvPr/>
        </p:nvSpPr>
        <p:spPr>
          <a:xfrm>
            <a:off x="806267" y="3264711"/>
            <a:ext cx="16969487" cy="2271455"/>
          </a:xfrm>
          <a:prstGeom prst="rect">
            <a:avLst/>
          </a:prstGeom>
        </p:spPr>
        <p:txBody>
          <a:bodyPr lIns="0" tIns="0" rIns="0" bIns="0" rtlCol="0" anchor="t">
            <a:spAutoFit/>
          </a:bodyPr>
          <a:lstStyle/>
          <a:p>
            <a:pPr algn="ctr">
              <a:lnSpc>
                <a:spcPts val="6051"/>
              </a:lnSpc>
            </a:pPr>
            <a:r>
              <a:rPr lang="en-US" sz="4322" b="1" spc="172">
                <a:solidFill>
                  <a:srgbClr val="000000"/>
                </a:solidFill>
                <a:latin typeface="Sauna Pro 3 Bold"/>
                <a:ea typeface="Sauna Pro 3 Bold"/>
                <a:cs typeface="Sauna Pro 3 Bold"/>
                <a:sym typeface="Sauna Pro 3 Bold"/>
              </a:rPr>
              <a:t>Explore Noah’s mum’s dialogue in more detail</a:t>
            </a:r>
          </a:p>
          <a:p>
            <a:pPr algn="ctr">
              <a:lnSpc>
                <a:spcPts val="6051"/>
              </a:lnSpc>
            </a:pPr>
            <a:endParaRPr lang="en-US" sz="4322" b="1" spc="172">
              <a:solidFill>
                <a:srgbClr val="000000"/>
              </a:solidFill>
              <a:latin typeface="Sauna Pro 3 Bold"/>
              <a:ea typeface="Sauna Pro 3 Bold"/>
              <a:cs typeface="Sauna Pro 3 Bold"/>
              <a:sym typeface="Sauna Pro 3 Bold"/>
            </a:endParaRPr>
          </a:p>
          <a:p>
            <a:pPr algn="ctr">
              <a:lnSpc>
                <a:spcPts val="6051"/>
              </a:lnSpc>
              <a:spcBef>
                <a:spcPct val="0"/>
              </a:spcBef>
            </a:pPr>
            <a:endParaRPr lang="en-US" sz="4322" b="1" spc="172">
              <a:solidFill>
                <a:srgbClr val="000000"/>
              </a:solidFill>
              <a:latin typeface="Sauna Pro 3 Bold"/>
              <a:ea typeface="Sauna Pro 3 Bold"/>
              <a:cs typeface="Sauna Pro 3 Bold"/>
              <a:sym typeface="Sauna Pro 3 Bold"/>
            </a:endParaRPr>
          </a:p>
        </p:txBody>
      </p:sp>
      <p:sp>
        <p:nvSpPr>
          <p:cNvPr id="4" name="Freeform 4"/>
          <p:cNvSpPr/>
          <p:nvPr/>
        </p:nvSpPr>
        <p:spPr>
          <a:xfrm>
            <a:off x="1028700" y="4339242"/>
            <a:ext cx="7315200" cy="2029968"/>
          </a:xfrm>
          <a:custGeom>
            <a:avLst/>
            <a:gdLst/>
            <a:ahLst/>
            <a:cxnLst/>
            <a:rect l="l" t="t" r="r" b="b"/>
            <a:pathLst>
              <a:path w="7315200" h="2029968">
                <a:moveTo>
                  <a:pt x="0" y="0"/>
                </a:moveTo>
                <a:lnTo>
                  <a:pt x="7315200" y="0"/>
                </a:lnTo>
                <a:lnTo>
                  <a:pt x="7315200" y="2029968"/>
                </a:lnTo>
                <a:lnTo>
                  <a:pt x="0" y="2029968"/>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5" name="Freeform 5"/>
          <p:cNvSpPr/>
          <p:nvPr/>
        </p:nvSpPr>
        <p:spPr>
          <a:xfrm>
            <a:off x="9944100" y="4339242"/>
            <a:ext cx="7315200" cy="2029968"/>
          </a:xfrm>
          <a:custGeom>
            <a:avLst/>
            <a:gdLst/>
            <a:ahLst/>
            <a:cxnLst/>
            <a:rect l="l" t="t" r="r" b="b"/>
            <a:pathLst>
              <a:path w="7315200" h="2029968">
                <a:moveTo>
                  <a:pt x="0" y="0"/>
                </a:moveTo>
                <a:lnTo>
                  <a:pt x="7315200" y="0"/>
                </a:lnTo>
                <a:lnTo>
                  <a:pt x="7315200" y="2029968"/>
                </a:lnTo>
                <a:lnTo>
                  <a:pt x="0" y="2029968"/>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6" name="Freeform 6"/>
          <p:cNvSpPr/>
          <p:nvPr/>
        </p:nvSpPr>
        <p:spPr>
          <a:xfrm>
            <a:off x="5104343" y="6848920"/>
            <a:ext cx="7315200" cy="2029968"/>
          </a:xfrm>
          <a:custGeom>
            <a:avLst/>
            <a:gdLst/>
            <a:ahLst/>
            <a:cxnLst/>
            <a:rect l="l" t="t" r="r" b="b"/>
            <a:pathLst>
              <a:path w="7315200" h="2029968">
                <a:moveTo>
                  <a:pt x="0" y="0"/>
                </a:moveTo>
                <a:lnTo>
                  <a:pt x="7315200" y="0"/>
                </a:lnTo>
                <a:lnTo>
                  <a:pt x="7315200" y="2029968"/>
                </a:lnTo>
                <a:lnTo>
                  <a:pt x="0" y="2029968"/>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7" name="Freeform 7"/>
          <p:cNvSpPr/>
          <p:nvPr/>
        </p:nvSpPr>
        <p:spPr>
          <a:xfrm>
            <a:off x="15151867" y="8568379"/>
            <a:ext cx="2741565" cy="1429041"/>
          </a:xfrm>
          <a:custGeom>
            <a:avLst/>
            <a:gdLst/>
            <a:ahLst/>
            <a:cxnLst/>
            <a:rect l="l" t="t" r="r" b="b"/>
            <a:pathLst>
              <a:path w="2741565" h="1429041">
                <a:moveTo>
                  <a:pt x="0" y="0"/>
                </a:moveTo>
                <a:lnTo>
                  <a:pt x="2741565" y="0"/>
                </a:lnTo>
                <a:lnTo>
                  <a:pt x="2741565" y="1429041"/>
                </a:lnTo>
                <a:lnTo>
                  <a:pt x="0" y="1429041"/>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8" name="Freeform 8"/>
          <p:cNvSpPr/>
          <p:nvPr/>
        </p:nvSpPr>
        <p:spPr>
          <a:xfrm>
            <a:off x="0" y="-55623"/>
            <a:ext cx="4151122" cy="4114800"/>
          </a:xfrm>
          <a:custGeom>
            <a:avLst/>
            <a:gdLst/>
            <a:ahLst/>
            <a:cxnLst/>
            <a:rect l="l" t="t" r="r" b="b"/>
            <a:pathLst>
              <a:path w="4151122" h="4114800">
                <a:moveTo>
                  <a:pt x="0" y="0"/>
                </a:moveTo>
                <a:lnTo>
                  <a:pt x="4151122" y="0"/>
                </a:lnTo>
                <a:lnTo>
                  <a:pt x="4151122" y="4114800"/>
                </a:lnTo>
                <a:lnTo>
                  <a:pt x="0" y="4114800"/>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9" name="Freeform 9"/>
          <p:cNvSpPr/>
          <p:nvPr/>
        </p:nvSpPr>
        <p:spPr>
          <a:xfrm>
            <a:off x="167282" y="8986734"/>
            <a:ext cx="1722835" cy="994937"/>
          </a:xfrm>
          <a:custGeom>
            <a:avLst/>
            <a:gdLst/>
            <a:ahLst/>
            <a:cxnLst/>
            <a:rect l="l" t="t" r="r" b="b"/>
            <a:pathLst>
              <a:path w="1722835" h="994937">
                <a:moveTo>
                  <a:pt x="0" y="0"/>
                </a:moveTo>
                <a:lnTo>
                  <a:pt x="1722836" y="0"/>
                </a:lnTo>
                <a:lnTo>
                  <a:pt x="1722836" y="994937"/>
                </a:lnTo>
                <a:lnTo>
                  <a:pt x="0" y="994937"/>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10" name="Freeform 10"/>
          <p:cNvSpPr/>
          <p:nvPr/>
        </p:nvSpPr>
        <p:spPr>
          <a:xfrm>
            <a:off x="2075561" y="8986734"/>
            <a:ext cx="840722" cy="994937"/>
          </a:xfrm>
          <a:custGeom>
            <a:avLst/>
            <a:gdLst/>
            <a:ahLst/>
            <a:cxnLst/>
            <a:rect l="l" t="t" r="r" b="b"/>
            <a:pathLst>
              <a:path w="840722" h="994937">
                <a:moveTo>
                  <a:pt x="0" y="0"/>
                </a:moveTo>
                <a:lnTo>
                  <a:pt x="840722" y="0"/>
                </a:lnTo>
                <a:lnTo>
                  <a:pt x="840722" y="994937"/>
                </a:lnTo>
                <a:lnTo>
                  <a:pt x="0" y="994937"/>
                </a:lnTo>
                <a:lnTo>
                  <a:pt x="0" y="0"/>
                </a:lnTo>
                <a:close/>
              </a:path>
            </a:pathLst>
          </a:custGeom>
          <a:blipFill>
            <a:blip r:embed="rId11">
              <a:extLst>
                <a:ext uri="{96DAC541-7B7A-43D3-8B79-37D633B846F1}">
                  <asvg:svgBlip xmlns:asvg="http://schemas.microsoft.com/office/drawing/2016/SVG/main" xmlns="" r:embed="rId12"/>
                </a:ext>
              </a:extLst>
            </a:blip>
            <a:stretch>
              <a:fillRect/>
            </a:stretch>
          </a:blipFill>
        </p:spPr>
      </p:sp>
      <p:sp>
        <p:nvSpPr>
          <p:cNvPr id="11" name="Freeform 11"/>
          <p:cNvSpPr/>
          <p:nvPr/>
        </p:nvSpPr>
        <p:spPr>
          <a:xfrm>
            <a:off x="3097258" y="9149981"/>
            <a:ext cx="784907" cy="831690"/>
          </a:xfrm>
          <a:custGeom>
            <a:avLst/>
            <a:gdLst/>
            <a:ahLst/>
            <a:cxnLst/>
            <a:rect l="l" t="t" r="r" b="b"/>
            <a:pathLst>
              <a:path w="784907" h="831690">
                <a:moveTo>
                  <a:pt x="0" y="0"/>
                </a:moveTo>
                <a:lnTo>
                  <a:pt x="784908" y="0"/>
                </a:lnTo>
                <a:lnTo>
                  <a:pt x="784908" y="831690"/>
                </a:lnTo>
                <a:lnTo>
                  <a:pt x="0" y="831690"/>
                </a:lnTo>
                <a:lnTo>
                  <a:pt x="0" y="0"/>
                </a:lnTo>
                <a:close/>
              </a:path>
            </a:pathLst>
          </a:custGeom>
          <a:blipFill>
            <a:blip r:embed="rId13">
              <a:extLst>
                <a:ext uri="{96DAC541-7B7A-43D3-8B79-37D633B846F1}">
                  <asvg:svgBlip xmlns:asvg="http://schemas.microsoft.com/office/drawing/2016/SVG/main" xmlns="" r:embed="rId14"/>
                </a:ext>
              </a:extLst>
            </a:blip>
            <a:stretch>
              <a:fillRect/>
            </a:stretch>
          </a:blipFill>
        </p:spPr>
      </p:sp>
      <p:sp>
        <p:nvSpPr>
          <p:cNvPr id="12" name="TextBox 12"/>
          <p:cNvSpPr txBox="1"/>
          <p:nvPr/>
        </p:nvSpPr>
        <p:spPr>
          <a:xfrm>
            <a:off x="4403849" y="29160"/>
            <a:ext cx="9774323" cy="873189"/>
          </a:xfrm>
          <a:prstGeom prst="rect">
            <a:avLst/>
          </a:prstGeom>
        </p:spPr>
        <p:txBody>
          <a:bodyPr lIns="0" tIns="0" rIns="0" bIns="0" rtlCol="0" anchor="t">
            <a:spAutoFit/>
          </a:bodyPr>
          <a:lstStyle/>
          <a:p>
            <a:pPr algn="ctr">
              <a:lnSpc>
                <a:spcPts val="7000"/>
              </a:lnSpc>
              <a:spcBef>
                <a:spcPct val="0"/>
              </a:spcBef>
            </a:pPr>
            <a:r>
              <a:rPr lang="en-US" sz="5000" b="1" spc="200">
                <a:solidFill>
                  <a:srgbClr val="FFFFFF"/>
                </a:solidFill>
                <a:latin typeface="Sauna Pro 3 Bold"/>
                <a:ea typeface="Sauna Pro 3 Bold"/>
                <a:cs typeface="Sauna Pro 3 Bold"/>
                <a:sym typeface="Sauna Pro 3 Bold"/>
              </a:rPr>
              <a:t>Script under the spotlight</a:t>
            </a:r>
          </a:p>
        </p:txBody>
      </p:sp>
      <p:sp>
        <p:nvSpPr>
          <p:cNvPr id="13" name="TextBox 13"/>
          <p:cNvSpPr txBox="1"/>
          <p:nvPr/>
        </p:nvSpPr>
        <p:spPr>
          <a:xfrm>
            <a:off x="2285711" y="4926907"/>
            <a:ext cx="5637263" cy="509397"/>
          </a:xfrm>
          <a:prstGeom prst="rect">
            <a:avLst/>
          </a:prstGeom>
        </p:spPr>
        <p:txBody>
          <a:bodyPr lIns="0" tIns="0" rIns="0" bIns="0" rtlCol="0" anchor="t">
            <a:spAutoFit/>
          </a:bodyPr>
          <a:lstStyle/>
          <a:p>
            <a:pPr algn="ctr">
              <a:lnSpc>
                <a:spcPts val="3744"/>
              </a:lnSpc>
            </a:pPr>
            <a:r>
              <a:rPr lang="en-US" sz="3900" b="1" spc="156">
                <a:solidFill>
                  <a:srgbClr val="000000"/>
                </a:solidFill>
                <a:latin typeface="Sauna Pro 3 Bold"/>
                <a:ea typeface="Sauna Pro 3 Bold"/>
                <a:cs typeface="Sauna Pro 3 Bold"/>
                <a:sym typeface="Sauna Pro 3 Bold"/>
              </a:rPr>
              <a:t>How is she feeling?</a:t>
            </a:r>
          </a:p>
        </p:txBody>
      </p:sp>
      <p:sp>
        <p:nvSpPr>
          <p:cNvPr id="14" name="TextBox 14"/>
          <p:cNvSpPr txBox="1"/>
          <p:nvPr/>
        </p:nvSpPr>
        <p:spPr>
          <a:xfrm>
            <a:off x="11305254" y="4883108"/>
            <a:ext cx="5337495" cy="1008888"/>
          </a:xfrm>
          <a:prstGeom prst="rect">
            <a:avLst/>
          </a:prstGeom>
        </p:spPr>
        <p:txBody>
          <a:bodyPr lIns="0" tIns="0" rIns="0" bIns="0" rtlCol="0" anchor="t">
            <a:spAutoFit/>
          </a:bodyPr>
          <a:lstStyle/>
          <a:p>
            <a:pPr algn="ctr">
              <a:lnSpc>
                <a:spcPts val="3861"/>
              </a:lnSpc>
            </a:pPr>
            <a:r>
              <a:rPr lang="en-US" sz="3900" b="1" spc="156">
                <a:solidFill>
                  <a:srgbClr val="000000"/>
                </a:solidFill>
                <a:latin typeface="Sauna Pro 3 Bold"/>
                <a:ea typeface="Sauna Pro 3 Bold"/>
                <a:cs typeface="Sauna Pro 3 Bold"/>
                <a:sym typeface="Sauna Pro 3 Bold"/>
              </a:rPr>
              <a:t>What are her inner emotions?</a:t>
            </a:r>
          </a:p>
        </p:txBody>
      </p:sp>
      <p:sp>
        <p:nvSpPr>
          <p:cNvPr id="15" name="TextBox 15"/>
          <p:cNvSpPr txBox="1"/>
          <p:nvPr/>
        </p:nvSpPr>
        <p:spPr>
          <a:xfrm>
            <a:off x="6234479" y="7357508"/>
            <a:ext cx="5819042" cy="1060324"/>
          </a:xfrm>
          <a:prstGeom prst="rect">
            <a:avLst/>
          </a:prstGeom>
        </p:spPr>
        <p:txBody>
          <a:bodyPr lIns="0" tIns="0" rIns="0" bIns="0" rtlCol="0" anchor="t">
            <a:spAutoFit/>
          </a:bodyPr>
          <a:lstStyle/>
          <a:p>
            <a:pPr algn="ctr">
              <a:lnSpc>
                <a:spcPts val="4056"/>
              </a:lnSpc>
            </a:pPr>
            <a:r>
              <a:rPr lang="en-US" sz="3900" b="1" spc="156">
                <a:solidFill>
                  <a:srgbClr val="000000"/>
                </a:solidFill>
                <a:latin typeface="Sauna Pro 3 Bold"/>
                <a:ea typeface="Sauna Pro 3 Bold"/>
                <a:cs typeface="Sauna Pro 3 Bold"/>
                <a:sym typeface="Sauna Pro 3 Bold"/>
              </a:rPr>
              <a:t>How is Noah’s experience impacting on her?</a:t>
            </a:r>
          </a:p>
        </p:txBody>
      </p:sp>
      <p:sp>
        <p:nvSpPr>
          <p:cNvPr id="16" name="TextBox 16"/>
          <p:cNvSpPr txBox="1"/>
          <p:nvPr/>
        </p:nvSpPr>
        <p:spPr>
          <a:xfrm rot="-2700000">
            <a:off x="-614202" y="1219838"/>
            <a:ext cx="4144566" cy="790575"/>
          </a:xfrm>
          <a:prstGeom prst="rect">
            <a:avLst/>
          </a:prstGeom>
        </p:spPr>
        <p:txBody>
          <a:bodyPr lIns="0" tIns="0" rIns="0" bIns="0" rtlCol="0" anchor="t">
            <a:spAutoFit/>
          </a:bodyPr>
          <a:lstStyle/>
          <a:p>
            <a:pPr algn="ctr">
              <a:lnSpc>
                <a:spcPts val="6300"/>
              </a:lnSpc>
              <a:spcBef>
                <a:spcPct val="0"/>
              </a:spcBef>
            </a:pPr>
            <a:r>
              <a:rPr lang="en-US" sz="4500" b="1" spc="180">
                <a:solidFill>
                  <a:srgbClr val="000000"/>
                </a:solidFill>
                <a:latin typeface="Sauna Pro 3 Bold"/>
                <a:ea typeface="Sauna Pro 3 Bold"/>
                <a:cs typeface="Sauna Pro 3 Bold"/>
                <a:sym typeface="Sauna Pro 3 Bold"/>
              </a:rPr>
              <a:t>Analysis task</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3191306" y="1028700"/>
            <a:ext cx="11905389" cy="1307251"/>
          </a:xfrm>
          <a:custGeom>
            <a:avLst/>
            <a:gdLst/>
            <a:ahLst/>
            <a:cxnLst/>
            <a:rect l="l" t="t" r="r" b="b"/>
            <a:pathLst>
              <a:path w="11905389" h="1307251">
                <a:moveTo>
                  <a:pt x="0" y="0"/>
                </a:moveTo>
                <a:lnTo>
                  <a:pt x="11905388" y="0"/>
                </a:lnTo>
                <a:lnTo>
                  <a:pt x="11905388" y="1307251"/>
                </a:lnTo>
                <a:lnTo>
                  <a:pt x="0" y="1307251"/>
                </a:lnTo>
                <a:lnTo>
                  <a:pt x="0" y="0"/>
                </a:lnTo>
                <a:close/>
              </a:path>
            </a:pathLst>
          </a:custGeom>
          <a:blipFill>
            <a:blip r:embed="rId2"/>
            <a:stretch>
              <a:fillRect b="-529534"/>
            </a:stretch>
          </a:blipFill>
        </p:spPr>
      </p:sp>
      <p:sp>
        <p:nvSpPr>
          <p:cNvPr id="3" name="Freeform 3"/>
          <p:cNvSpPr/>
          <p:nvPr/>
        </p:nvSpPr>
        <p:spPr>
          <a:xfrm>
            <a:off x="4640903" y="2807410"/>
            <a:ext cx="8405721" cy="2336090"/>
          </a:xfrm>
          <a:custGeom>
            <a:avLst/>
            <a:gdLst/>
            <a:ahLst/>
            <a:cxnLst/>
            <a:rect l="l" t="t" r="r" b="b"/>
            <a:pathLst>
              <a:path w="8405721" h="2336090">
                <a:moveTo>
                  <a:pt x="0" y="0"/>
                </a:moveTo>
                <a:lnTo>
                  <a:pt x="8405721" y="0"/>
                </a:lnTo>
                <a:lnTo>
                  <a:pt x="8405721" y="2336090"/>
                </a:lnTo>
                <a:lnTo>
                  <a:pt x="0" y="233609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TextBox 4"/>
          <p:cNvSpPr txBox="1"/>
          <p:nvPr/>
        </p:nvSpPr>
        <p:spPr>
          <a:xfrm>
            <a:off x="1637805" y="5664917"/>
            <a:ext cx="15075598" cy="3491545"/>
          </a:xfrm>
          <a:prstGeom prst="rect">
            <a:avLst/>
          </a:prstGeom>
        </p:spPr>
        <p:txBody>
          <a:bodyPr lIns="0" tIns="0" rIns="0" bIns="0" rtlCol="0" anchor="t">
            <a:spAutoFit/>
          </a:bodyPr>
          <a:lstStyle/>
          <a:p>
            <a:pPr algn="ctr">
              <a:lnSpc>
                <a:spcPts val="7258"/>
              </a:lnSpc>
            </a:pPr>
            <a:r>
              <a:rPr lang="en-US" sz="5184" spc="207">
                <a:solidFill>
                  <a:srgbClr val="000000"/>
                </a:solidFill>
                <a:latin typeface="Sauna Pro 1"/>
                <a:ea typeface="Sauna Pro 1"/>
                <a:cs typeface="Sauna Pro 1"/>
                <a:sym typeface="Sauna Pro 1"/>
              </a:rPr>
              <a:t>Mum:</a:t>
            </a:r>
          </a:p>
          <a:p>
            <a:pPr algn="ctr">
              <a:lnSpc>
                <a:spcPts val="6838"/>
              </a:lnSpc>
              <a:spcBef>
                <a:spcPct val="0"/>
              </a:spcBef>
            </a:pPr>
            <a:r>
              <a:rPr lang="en-US" sz="4884" spc="195">
                <a:solidFill>
                  <a:srgbClr val="FFFFFF"/>
                </a:solidFill>
                <a:latin typeface="Sauna Pro 1"/>
                <a:ea typeface="Sauna Pro 1"/>
                <a:cs typeface="Sauna Pro 1"/>
                <a:sym typeface="Sauna Pro 1"/>
              </a:rPr>
              <a:t>"Ava told me everything that had been happening. About the bullying online, and at school and at youth group. How could they do that to him?”</a:t>
            </a:r>
          </a:p>
        </p:txBody>
      </p:sp>
      <p:sp>
        <p:nvSpPr>
          <p:cNvPr id="5" name="TextBox 5"/>
          <p:cNvSpPr txBox="1"/>
          <p:nvPr/>
        </p:nvSpPr>
        <p:spPr>
          <a:xfrm>
            <a:off x="3956602" y="60763"/>
            <a:ext cx="9774323" cy="873189"/>
          </a:xfrm>
          <a:prstGeom prst="rect">
            <a:avLst/>
          </a:prstGeom>
        </p:spPr>
        <p:txBody>
          <a:bodyPr lIns="0" tIns="0" rIns="0" bIns="0" rtlCol="0" anchor="t">
            <a:spAutoFit/>
          </a:bodyPr>
          <a:lstStyle/>
          <a:p>
            <a:pPr algn="ctr">
              <a:lnSpc>
                <a:spcPts val="7000"/>
              </a:lnSpc>
              <a:spcBef>
                <a:spcPct val="0"/>
              </a:spcBef>
            </a:pPr>
            <a:r>
              <a:rPr lang="en-US" sz="5000" b="1" spc="200">
                <a:solidFill>
                  <a:srgbClr val="FFFFFF"/>
                </a:solidFill>
                <a:latin typeface="Sauna Pro 3 Bold"/>
                <a:ea typeface="Sauna Pro 3 Bold"/>
                <a:cs typeface="Sauna Pro 3 Bold"/>
                <a:sym typeface="Sauna Pro 3 Bold"/>
              </a:rPr>
              <a:t>Script under the spotlight</a:t>
            </a:r>
          </a:p>
        </p:txBody>
      </p:sp>
      <p:sp>
        <p:nvSpPr>
          <p:cNvPr id="6" name="TextBox 6"/>
          <p:cNvSpPr txBox="1"/>
          <p:nvPr/>
        </p:nvSpPr>
        <p:spPr>
          <a:xfrm>
            <a:off x="6234464" y="3183007"/>
            <a:ext cx="6192805" cy="1489646"/>
          </a:xfrm>
          <a:prstGeom prst="rect">
            <a:avLst/>
          </a:prstGeom>
        </p:spPr>
        <p:txBody>
          <a:bodyPr lIns="0" tIns="0" rIns="0" bIns="0" rtlCol="0" anchor="t">
            <a:spAutoFit/>
          </a:bodyPr>
          <a:lstStyle/>
          <a:p>
            <a:pPr algn="ctr">
              <a:lnSpc>
                <a:spcPts val="5934"/>
              </a:lnSpc>
              <a:spcBef>
                <a:spcPct val="0"/>
              </a:spcBef>
            </a:pPr>
            <a:r>
              <a:rPr lang="en-US" sz="4239" b="1" spc="169">
                <a:solidFill>
                  <a:srgbClr val="000000"/>
                </a:solidFill>
                <a:latin typeface="Sauna Pro 3 Bold"/>
                <a:ea typeface="Sauna Pro 3 Bold"/>
                <a:cs typeface="Sauna Pro 3 Bold"/>
                <a:sym typeface="Sauna Pro 3 Bold"/>
              </a:rPr>
              <a:t>Ava reveals that Noah is being bullied</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3191306" y="1028700"/>
            <a:ext cx="11905389" cy="1307251"/>
          </a:xfrm>
          <a:custGeom>
            <a:avLst/>
            <a:gdLst/>
            <a:ahLst/>
            <a:cxnLst/>
            <a:rect l="l" t="t" r="r" b="b"/>
            <a:pathLst>
              <a:path w="11905389" h="1307251">
                <a:moveTo>
                  <a:pt x="0" y="0"/>
                </a:moveTo>
                <a:lnTo>
                  <a:pt x="11905388" y="0"/>
                </a:lnTo>
                <a:lnTo>
                  <a:pt x="11905388" y="1307251"/>
                </a:lnTo>
                <a:lnTo>
                  <a:pt x="0" y="1307251"/>
                </a:lnTo>
                <a:lnTo>
                  <a:pt x="0" y="0"/>
                </a:lnTo>
                <a:close/>
              </a:path>
            </a:pathLst>
          </a:custGeom>
          <a:blipFill>
            <a:blip r:embed="rId2"/>
            <a:stretch>
              <a:fillRect b="-529534"/>
            </a:stretch>
          </a:blipFill>
        </p:spPr>
      </p:sp>
      <p:sp>
        <p:nvSpPr>
          <p:cNvPr id="3" name="Freeform 3"/>
          <p:cNvSpPr/>
          <p:nvPr/>
        </p:nvSpPr>
        <p:spPr>
          <a:xfrm rot="2317613">
            <a:off x="5353467" y="4001462"/>
            <a:ext cx="1260748" cy="3955287"/>
          </a:xfrm>
          <a:custGeom>
            <a:avLst/>
            <a:gdLst/>
            <a:ahLst/>
            <a:cxnLst/>
            <a:rect l="l" t="t" r="r" b="b"/>
            <a:pathLst>
              <a:path w="1260748" h="3955287">
                <a:moveTo>
                  <a:pt x="0" y="0"/>
                </a:moveTo>
                <a:lnTo>
                  <a:pt x="1260748" y="0"/>
                </a:lnTo>
                <a:lnTo>
                  <a:pt x="1260748" y="3955287"/>
                </a:lnTo>
                <a:lnTo>
                  <a:pt x="0" y="3955287"/>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629649" y="5286280"/>
            <a:ext cx="5722949" cy="5143500"/>
          </a:xfrm>
          <a:custGeom>
            <a:avLst/>
            <a:gdLst/>
            <a:ahLst/>
            <a:cxnLst/>
            <a:rect l="l" t="t" r="r" b="b"/>
            <a:pathLst>
              <a:path w="5722949" h="5143500">
                <a:moveTo>
                  <a:pt x="0" y="0"/>
                </a:moveTo>
                <a:lnTo>
                  <a:pt x="5722948" y="0"/>
                </a:lnTo>
                <a:lnTo>
                  <a:pt x="5722948" y="5143500"/>
                </a:lnTo>
                <a:lnTo>
                  <a:pt x="0" y="5143500"/>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5" name="TextBox 5"/>
          <p:cNvSpPr txBox="1"/>
          <p:nvPr/>
        </p:nvSpPr>
        <p:spPr>
          <a:xfrm>
            <a:off x="4256838" y="155575"/>
            <a:ext cx="9774323" cy="873189"/>
          </a:xfrm>
          <a:prstGeom prst="rect">
            <a:avLst/>
          </a:prstGeom>
        </p:spPr>
        <p:txBody>
          <a:bodyPr lIns="0" tIns="0" rIns="0" bIns="0" rtlCol="0" anchor="t">
            <a:spAutoFit/>
          </a:bodyPr>
          <a:lstStyle/>
          <a:p>
            <a:pPr algn="ctr">
              <a:lnSpc>
                <a:spcPts val="7000"/>
              </a:lnSpc>
              <a:spcBef>
                <a:spcPct val="0"/>
              </a:spcBef>
            </a:pPr>
            <a:r>
              <a:rPr lang="en-US" sz="5000" b="1" spc="200">
                <a:solidFill>
                  <a:srgbClr val="FFFFFF"/>
                </a:solidFill>
                <a:latin typeface="Sauna Pro 3 Bold"/>
                <a:ea typeface="Sauna Pro 3 Bold"/>
                <a:cs typeface="Sauna Pro 3 Bold"/>
                <a:sym typeface="Sauna Pro 3 Bold"/>
              </a:rPr>
              <a:t>Script under the spotlight</a:t>
            </a:r>
          </a:p>
        </p:txBody>
      </p:sp>
      <p:sp>
        <p:nvSpPr>
          <p:cNvPr id="6" name="Freeform 6"/>
          <p:cNvSpPr/>
          <p:nvPr/>
        </p:nvSpPr>
        <p:spPr>
          <a:xfrm rot="-1012422" flipH="1">
            <a:off x="11276359" y="5251769"/>
            <a:ext cx="1018676" cy="3195847"/>
          </a:xfrm>
          <a:custGeom>
            <a:avLst/>
            <a:gdLst/>
            <a:ahLst/>
            <a:cxnLst/>
            <a:rect l="l" t="t" r="r" b="b"/>
            <a:pathLst>
              <a:path w="1018676" h="3195847">
                <a:moveTo>
                  <a:pt x="1018677" y="0"/>
                </a:moveTo>
                <a:lnTo>
                  <a:pt x="0" y="0"/>
                </a:lnTo>
                <a:lnTo>
                  <a:pt x="0" y="3195848"/>
                </a:lnTo>
                <a:lnTo>
                  <a:pt x="1018677" y="3195848"/>
                </a:lnTo>
                <a:lnTo>
                  <a:pt x="1018677"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7" name="TextBox 7"/>
          <p:cNvSpPr txBox="1"/>
          <p:nvPr/>
        </p:nvSpPr>
        <p:spPr>
          <a:xfrm>
            <a:off x="1897798" y="6481658"/>
            <a:ext cx="3186651" cy="2776549"/>
          </a:xfrm>
          <a:prstGeom prst="rect">
            <a:avLst/>
          </a:prstGeom>
        </p:spPr>
        <p:txBody>
          <a:bodyPr lIns="0" tIns="0" rIns="0" bIns="0" rtlCol="0" anchor="t">
            <a:spAutoFit/>
          </a:bodyPr>
          <a:lstStyle/>
          <a:p>
            <a:pPr algn="ctr">
              <a:lnSpc>
                <a:spcPts val="5506"/>
              </a:lnSpc>
              <a:spcBef>
                <a:spcPct val="0"/>
              </a:spcBef>
            </a:pPr>
            <a:r>
              <a:rPr lang="en-US" sz="3933" b="1" spc="157">
                <a:solidFill>
                  <a:srgbClr val="000000"/>
                </a:solidFill>
                <a:latin typeface="Sauna Pro 3 Bold"/>
                <a:ea typeface="Sauna Pro 3 Bold"/>
                <a:cs typeface="Sauna Pro 3 Bold"/>
                <a:sym typeface="Sauna Pro 3 Bold"/>
              </a:rPr>
              <a:t>What does this list of places in bold show us?</a:t>
            </a:r>
          </a:p>
        </p:txBody>
      </p:sp>
      <p:sp>
        <p:nvSpPr>
          <p:cNvPr id="8" name="Freeform 8"/>
          <p:cNvSpPr/>
          <p:nvPr/>
        </p:nvSpPr>
        <p:spPr>
          <a:xfrm>
            <a:off x="12314653" y="5286280"/>
            <a:ext cx="5564083" cy="5000720"/>
          </a:xfrm>
          <a:custGeom>
            <a:avLst/>
            <a:gdLst/>
            <a:ahLst/>
            <a:cxnLst/>
            <a:rect l="l" t="t" r="r" b="b"/>
            <a:pathLst>
              <a:path w="5564083" h="5000720">
                <a:moveTo>
                  <a:pt x="0" y="0"/>
                </a:moveTo>
                <a:lnTo>
                  <a:pt x="5564083" y="0"/>
                </a:lnTo>
                <a:lnTo>
                  <a:pt x="5564083" y="5000720"/>
                </a:lnTo>
                <a:lnTo>
                  <a:pt x="0" y="5000720"/>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9" name="TextBox 9"/>
          <p:cNvSpPr txBox="1"/>
          <p:nvPr/>
        </p:nvSpPr>
        <p:spPr>
          <a:xfrm>
            <a:off x="13867789" y="6763968"/>
            <a:ext cx="2802271" cy="3197426"/>
          </a:xfrm>
          <a:prstGeom prst="rect">
            <a:avLst/>
          </a:prstGeom>
        </p:spPr>
        <p:txBody>
          <a:bodyPr lIns="0" tIns="0" rIns="0" bIns="0" rtlCol="0" anchor="t">
            <a:spAutoFit/>
          </a:bodyPr>
          <a:lstStyle/>
          <a:p>
            <a:pPr algn="ctr">
              <a:lnSpc>
                <a:spcPts val="5074"/>
              </a:lnSpc>
              <a:spcBef>
                <a:spcPct val="0"/>
              </a:spcBef>
            </a:pPr>
            <a:r>
              <a:rPr lang="en-US" sz="3624" b="1" spc="144">
                <a:solidFill>
                  <a:srgbClr val="000000"/>
                </a:solidFill>
                <a:latin typeface="Sauna Pro 3 Bold"/>
                <a:ea typeface="Sauna Pro 3 Bold"/>
                <a:cs typeface="Sauna Pro 3 Bold"/>
                <a:sym typeface="Sauna Pro 3 Bold"/>
              </a:rPr>
              <a:t>Mum asks this question in yellow -how does she feel?</a:t>
            </a:r>
          </a:p>
        </p:txBody>
      </p:sp>
      <p:sp>
        <p:nvSpPr>
          <p:cNvPr id="10" name="TextBox 10"/>
          <p:cNvSpPr txBox="1"/>
          <p:nvPr/>
        </p:nvSpPr>
        <p:spPr>
          <a:xfrm>
            <a:off x="1276469" y="2109715"/>
            <a:ext cx="15735061" cy="3344412"/>
          </a:xfrm>
          <a:prstGeom prst="rect">
            <a:avLst/>
          </a:prstGeom>
        </p:spPr>
        <p:txBody>
          <a:bodyPr lIns="0" tIns="0" rIns="0" bIns="0" rtlCol="0" anchor="t">
            <a:spAutoFit/>
          </a:bodyPr>
          <a:lstStyle/>
          <a:p>
            <a:pPr algn="ctr">
              <a:lnSpc>
                <a:spcPts val="6980"/>
              </a:lnSpc>
            </a:pPr>
            <a:r>
              <a:rPr lang="en-US" sz="4985" spc="199">
                <a:solidFill>
                  <a:srgbClr val="FFFFFF"/>
                </a:solidFill>
                <a:latin typeface="Sauna Pro 2"/>
                <a:ea typeface="Sauna Pro 2"/>
                <a:cs typeface="Sauna Pro 2"/>
                <a:sym typeface="Sauna Pro 2"/>
              </a:rPr>
              <a:t>Mum:</a:t>
            </a:r>
          </a:p>
          <a:p>
            <a:pPr algn="ctr">
              <a:lnSpc>
                <a:spcPts val="6560"/>
              </a:lnSpc>
              <a:spcBef>
                <a:spcPct val="0"/>
              </a:spcBef>
            </a:pPr>
            <a:r>
              <a:rPr lang="en-US" sz="4685" spc="187">
                <a:solidFill>
                  <a:srgbClr val="000000"/>
                </a:solidFill>
                <a:latin typeface="Sauna Pro 3"/>
                <a:ea typeface="Sauna Pro 3"/>
                <a:cs typeface="Sauna Pro 3"/>
                <a:sym typeface="Sauna Pro 3"/>
              </a:rPr>
              <a:t>" Ava told me everything that had been happening. About the bullying </a:t>
            </a:r>
            <a:r>
              <a:rPr lang="en-US" sz="4685" b="1" spc="187">
                <a:solidFill>
                  <a:srgbClr val="000000"/>
                </a:solidFill>
                <a:latin typeface="Sauna Pro 3 Bold"/>
                <a:ea typeface="Sauna Pro 3 Bold"/>
                <a:cs typeface="Sauna Pro 3 Bold"/>
                <a:sym typeface="Sauna Pro 3 Bold"/>
              </a:rPr>
              <a:t>online</a:t>
            </a:r>
            <a:r>
              <a:rPr lang="en-US" sz="4685" spc="187">
                <a:solidFill>
                  <a:srgbClr val="000000"/>
                </a:solidFill>
                <a:latin typeface="Sauna Pro 3"/>
                <a:ea typeface="Sauna Pro 3"/>
                <a:cs typeface="Sauna Pro 3"/>
                <a:sym typeface="Sauna Pro 3"/>
              </a:rPr>
              <a:t>, and at </a:t>
            </a:r>
            <a:r>
              <a:rPr lang="en-US" sz="4685" b="1" spc="187">
                <a:solidFill>
                  <a:srgbClr val="000000"/>
                </a:solidFill>
                <a:latin typeface="Sauna Pro 3 Bold"/>
                <a:ea typeface="Sauna Pro 3 Bold"/>
                <a:cs typeface="Sauna Pro 3 Bold"/>
                <a:sym typeface="Sauna Pro 3 Bold"/>
              </a:rPr>
              <a:t>school</a:t>
            </a:r>
            <a:r>
              <a:rPr lang="en-US" sz="4685" spc="187">
                <a:solidFill>
                  <a:srgbClr val="000000"/>
                </a:solidFill>
                <a:latin typeface="Sauna Pro 3"/>
                <a:ea typeface="Sauna Pro 3"/>
                <a:cs typeface="Sauna Pro 3"/>
                <a:sym typeface="Sauna Pro 3"/>
              </a:rPr>
              <a:t> and at </a:t>
            </a:r>
            <a:r>
              <a:rPr lang="en-US" sz="4685" b="1" spc="187">
                <a:solidFill>
                  <a:srgbClr val="000000"/>
                </a:solidFill>
                <a:latin typeface="Sauna Pro 3 Bold"/>
                <a:ea typeface="Sauna Pro 3 Bold"/>
                <a:cs typeface="Sauna Pro 3 Bold"/>
                <a:sym typeface="Sauna Pro 3 Bold"/>
              </a:rPr>
              <a:t>youth</a:t>
            </a:r>
            <a:r>
              <a:rPr lang="en-US" sz="4685" spc="187">
                <a:solidFill>
                  <a:srgbClr val="000000"/>
                </a:solidFill>
                <a:latin typeface="Sauna Pro 3"/>
                <a:ea typeface="Sauna Pro 3"/>
                <a:cs typeface="Sauna Pro 3"/>
                <a:sym typeface="Sauna Pro 3"/>
              </a:rPr>
              <a:t> </a:t>
            </a:r>
            <a:r>
              <a:rPr lang="en-US" sz="4685" b="1" spc="187">
                <a:solidFill>
                  <a:srgbClr val="000000"/>
                </a:solidFill>
                <a:latin typeface="Sauna Pro 3 Bold"/>
                <a:ea typeface="Sauna Pro 3 Bold"/>
                <a:cs typeface="Sauna Pro 3 Bold"/>
                <a:sym typeface="Sauna Pro 3 Bold"/>
              </a:rPr>
              <a:t>group</a:t>
            </a:r>
            <a:r>
              <a:rPr lang="en-US" sz="4685" spc="187">
                <a:solidFill>
                  <a:srgbClr val="000000"/>
                </a:solidFill>
                <a:latin typeface="Sauna Pro 3"/>
                <a:ea typeface="Sauna Pro 3"/>
                <a:cs typeface="Sauna Pro 3"/>
                <a:sym typeface="Sauna Pro 3"/>
              </a:rPr>
              <a:t>. </a:t>
            </a:r>
            <a:r>
              <a:rPr lang="en-US" sz="4685" b="1" spc="187">
                <a:solidFill>
                  <a:srgbClr val="FDE51C"/>
                </a:solidFill>
                <a:latin typeface="Sauna Pro 3 Bold"/>
                <a:ea typeface="Sauna Pro 3 Bold"/>
                <a:cs typeface="Sauna Pro 3 Bold"/>
                <a:sym typeface="Sauna Pro 3 Bold"/>
              </a:rPr>
              <a:t>How</a:t>
            </a:r>
            <a:r>
              <a:rPr lang="en-US" sz="4685" spc="187">
                <a:solidFill>
                  <a:srgbClr val="000000"/>
                </a:solidFill>
                <a:latin typeface="Sauna Pro 3"/>
                <a:ea typeface="Sauna Pro 3"/>
                <a:cs typeface="Sauna Pro 3"/>
                <a:sym typeface="Sauna Pro 3"/>
              </a:rPr>
              <a:t> </a:t>
            </a:r>
            <a:r>
              <a:rPr lang="en-US" sz="4685" b="1" spc="187">
                <a:solidFill>
                  <a:srgbClr val="FDE51C"/>
                </a:solidFill>
                <a:latin typeface="Sauna Pro 3 Bold"/>
                <a:ea typeface="Sauna Pro 3 Bold"/>
                <a:cs typeface="Sauna Pro 3 Bold"/>
                <a:sym typeface="Sauna Pro 3 Bold"/>
              </a:rPr>
              <a:t>could</a:t>
            </a:r>
            <a:r>
              <a:rPr lang="en-US" sz="4685" spc="187">
                <a:solidFill>
                  <a:srgbClr val="000000"/>
                </a:solidFill>
                <a:latin typeface="Sauna Pro 3"/>
                <a:ea typeface="Sauna Pro 3"/>
                <a:cs typeface="Sauna Pro 3"/>
                <a:sym typeface="Sauna Pro 3"/>
              </a:rPr>
              <a:t> </a:t>
            </a:r>
            <a:r>
              <a:rPr lang="en-US" sz="4685" b="1" spc="187">
                <a:solidFill>
                  <a:srgbClr val="FDE51C"/>
                </a:solidFill>
                <a:latin typeface="Sauna Pro 3 Bold"/>
                <a:ea typeface="Sauna Pro 3 Bold"/>
                <a:cs typeface="Sauna Pro 3 Bold"/>
                <a:sym typeface="Sauna Pro 3 Bold"/>
              </a:rPr>
              <a:t>they</a:t>
            </a:r>
            <a:r>
              <a:rPr lang="en-US" sz="4685" spc="187">
                <a:solidFill>
                  <a:srgbClr val="000000"/>
                </a:solidFill>
                <a:latin typeface="Sauna Pro 3"/>
                <a:ea typeface="Sauna Pro 3"/>
                <a:cs typeface="Sauna Pro 3"/>
                <a:sym typeface="Sauna Pro 3"/>
              </a:rPr>
              <a:t> </a:t>
            </a:r>
            <a:r>
              <a:rPr lang="en-US" sz="4685" b="1" spc="187">
                <a:solidFill>
                  <a:srgbClr val="FDE51C"/>
                </a:solidFill>
                <a:latin typeface="Sauna Pro 3 Bold"/>
                <a:ea typeface="Sauna Pro 3 Bold"/>
                <a:cs typeface="Sauna Pro 3 Bold"/>
                <a:sym typeface="Sauna Pro 3 Bold"/>
              </a:rPr>
              <a:t>do</a:t>
            </a:r>
            <a:r>
              <a:rPr lang="en-US" sz="4685" spc="187">
                <a:solidFill>
                  <a:srgbClr val="000000"/>
                </a:solidFill>
                <a:latin typeface="Sauna Pro 3"/>
                <a:ea typeface="Sauna Pro 3"/>
                <a:cs typeface="Sauna Pro 3"/>
                <a:sym typeface="Sauna Pro 3"/>
              </a:rPr>
              <a:t> </a:t>
            </a:r>
            <a:r>
              <a:rPr lang="en-US" sz="4685" b="1" spc="187">
                <a:solidFill>
                  <a:srgbClr val="FDE51C"/>
                </a:solidFill>
                <a:latin typeface="Sauna Pro 3 Bold"/>
                <a:ea typeface="Sauna Pro 3 Bold"/>
                <a:cs typeface="Sauna Pro 3 Bold"/>
                <a:sym typeface="Sauna Pro 3 Bold"/>
              </a:rPr>
              <a:t>that</a:t>
            </a:r>
            <a:r>
              <a:rPr lang="en-US" sz="4685" spc="187">
                <a:solidFill>
                  <a:srgbClr val="000000"/>
                </a:solidFill>
                <a:latin typeface="Sauna Pro 3"/>
                <a:ea typeface="Sauna Pro 3"/>
                <a:cs typeface="Sauna Pro 3"/>
                <a:sym typeface="Sauna Pro 3"/>
              </a:rPr>
              <a:t> </a:t>
            </a:r>
            <a:r>
              <a:rPr lang="en-US" sz="4685" b="1" spc="187">
                <a:solidFill>
                  <a:srgbClr val="FDE51C"/>
                </a:solidFill>
                <a:latin typeface="Sauna Pro 3 Bold"/>
                <a:ea typeface="Sauna Pro 3 Bold"/>
                <a:cs typeface="Sauna Pro 3 Bold"/>
                <a:sym typeface="Sauna Pro 3 Bold"/>
              </a:rPr>
              <a:t>to</a:t>
            </a:r>
            <a:r>
              <a:rPr lang="en-US" sz="4685" b="1" spc="187">
                <a:solidFill>
                  <a:srgbClr val="000000"/>
                </a:solidFill>
                <a:latin typeface="Sauna Pro 3 Bold"/>
                <a:ea typeface="Sauna Pro 3 Bold"/>
                <a:cs typeface="Sauna Pro 3 Bold"/>
                <a:sym typeface="Sauna Pro 3 Bold"/>
              </a:rPr>
              <a:t> </a:t>
            </a:r>
            <a:r>
              <a:rPr lang="en-US" sz="4685" b="1" spc="187">
                <a:solidFill>
                  <a:srgbClr val="FDE51C"/>
                </a:solidFill>
                <a:latin typeface="Sauna Pro 3 Bold"/>
                <a:ea typeface="Sauna Pro 3 Bold"/>
                <a:cs typeface="Sauna Pro 3 Bold"/>
                <a:sym typeface="Sauna Pro 3 Bold"/>
              </a:rPr>
              <a:t>him?...”</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3191306" y="883868"/>
            <a:ext cx="11905389" cy="1307251"/>
          </a:xfrm>
          <a:custGeom>
            <a:avLst/>
            <a:gdLst/>
            <a:ahLst/>
            <a:cxnLst/>
            <a:rect l="l" t="t" r="r" b="b"/>
            <a:pathLst>
              <a:path w="11905389" h="1307251">
                <a:moveTo>
                  <a:pt x="0" y="0"/>
                </a:moveTo>
                <a:lnTo>
                  <a:pt x="11905388" y="0"/>
                </a:lnTo>
                <a:lnTo>
                  <a:pt x="11905388" y="1307251"/>
                </a:lnTo>
                <a:lnTo>
                  <a:pt x="0" y="1307251"/>
                </a:lnTo>
                <a:lnTo>
                  <a:pt x="0" y="0"/>
                </a:lnTo>
                <a:close/>
              </a:path>
            </a:pathLst>
          </a:custGeom>
          <a:blipFill>
            <a:blip r:embed="rId2"/>
            <a:stretch>
              <a:fillRect b="-529534"/>
            </a:stretch>
          </a:blipFill>
        </p:spPr>
      </p:sp>
      <p:sp>
        <p:nvSpPr>
          <p:cNvPr id="3" name="Freeform 3"/>
          <p:cNvSpPr/>
          <p:nvPr/>
        </p:nvSpPr>
        <p:spPr>
          <a:xfrm rot="2317613">
            <a:off x="6601701" y="5182702"/>
            <a:ext cx="1180655" cy="3704015"/>
          </a:xfrm>
          <a:custGeom>
            <a:avLst/>
            <a:gdLst/>
            <a:ahLst/>
            <a:cxnLst/>
            <a:rect l="l" t="t" r="r" b="b"/>
            <a:pathLst>
              <a:path w="1180655" h="3704015">
                <a:moveTo>
                  <a:pt x="0" y="0"/>
                </a:moveTo>
                <a:lnTo>
                  <a:pt x="1180655" y="0"/>
                </a:lnTo>
                <a:lnTo>
                  <a:pt x="1180655" y="3704015"/>
                </a:lnTo>
                <a:lnTo>
                  <a:pt x="0" y="3704015"/>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629649" y="5286280"/>
            <a:ext cx="5722949" cy="5143500"/>
          </a:xfrm>
          <a:custGeom>
            <a:avLst/>
            <a:gdLst/>
            <a:ahLst/>
            <a:cxnLst/>
            <a:rect l="l" t="t" r="r" b="b"/>
            <a:pathLst>
              <a:path w="5722949" h="5143500">
                <a:moveTo>
                  <a:pt x="0" y="0"/>
                </a:moveTo>
                <a:lnTo>
                  <a:pt x="5722948" y="0"/>
                </a:lnTo>
                <a:lnTo>
                  <a:pt x="5722948" y="5143500"/>
                </a:lnTo>
                <a:lnTo>
                  <a:pt x="0" y="5143500"/>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5" name="TextBox 5"/>
          <p:cNvSpPr txBox="1"/>
          <p:nvPr/>
        </p:nvSpPr>
        <p:spPr>
          <a:xfrm>
            <a:off x="4256838" y="155575"/>
            <a:ext cx="9774323" cy="873189"/>
          </a:xfrm>
          <a:prstGeom prst="rect">
            <a:avLst/>
          </a:prstGeom>
        </p:spPr>
        <p:txBody>
          <a:bodyPr lIns="0" tIns="0" rIns="0" bIns="0" rtlCol="0" anchor="t">
            <a:spAutoFit/>
          </a:bodyPr>
          <a:lstStyle/>
          <a:p>
            <a:pPr algn="ctr">
              <a:lnSpc>
                <a:spcPts val="7000"/>
              </a:lnSpc>
              <a:spcBef>
                <a:spcPct val="0"/>
              </a:spcBef>
            </a:pPr>
            <a:r>
              <a:rPr lang="en-US" sz="5000" b="1" spc="200">
                <a:solidFill>
                  <a:srgbClr val="FFFFFF"/>
                </a:solidFill>
                <a:latin typeface="Sauna Pro 3 Bold"/>
                <a:ea typeface="Sauna Pro 3 Bold"/>
                <a:cs typeface="Sauna Pro 3 Bold"/>
                <a:sym typeface="Sauna Pro 3 Bold"/>
              </a:rPr>
              <a:t>Script under the spotlight</a:t>
            </a:r>
          </a:p>
        </p:txBody>
      </p:sp>
      <p:sp>
        <p:nvSpPr>
          <p:cNvPr id="6" name="Freeform 6"/>
          <p:cNvSpPr/>
          <p:nvPr/>
        </p:nvSpPr>
        <p:spPr>
          <a:xfrm rot="-585591" flipH="1">
            <a:off x="13712739" y="4406297"/>
            <a:ext cx="455872" cy="1430187"/>
          </a:xfrm>
          <a:custGeom>
            <a:avLst/>
            <a:gdLst/>
            <a:ahLst/>
            <a:cxnLst/>
            <a:rect l="l" t="t" r="r" b="b"/>
            <a:pathLst>
              <a:path w="455872" h="1430187">
                <a:moveTo>
                  <a:pt x="455872" y="0"/>
                </a:moveTo>
                <a:lnTo>
                  <a:pt x="0" y="0"/>
                </a:lnTo>
                <a:lnTo>
                  <a:pt x="0" y="1430187"/>
                </a:lnTo>
                <a:lnTo>
                  <a:pt x="455872" y="1430187"/>
                </a:lnTo>
                <a:lnTo>
                  <a:pt x="455872"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7" name="TextBox 7"/>
          <p:cNvSpPr txBox="1"/>
          <p:nvPr/>
        </p:nvSpPr>
        <p:spPr>
          <a:xfrm>
            <a:off x="1972224" y="7119335"/>
            <a:ext cx="3037798" cy="2809806"/>
          </a:xfrm>
          <a:prstGeom prst="rect">
            <a:avLst/>
          </a:prstGeom>
        </p:spPr>
        <p:txBody>
          <a:bodyPr lIns="0" tIns="0" rIns="0" bIns="0" rtlCol="0" anchor="t">
            <a:spAutoFit/>
          </a:bodyPr>
          <a:lstStyle/>
          <a:p>
            <a:pPr algn="ctr">
              <a:lnSpc>
                <a:spcPts val="3718"/>
              </a:lnSpc>
            </a:pPr>
            <a:r>
              <a:rPr lang="en-US" sz="3098" b="1" spc="123">
                <a:solidFill>
                  <a:srgbClr val="000000"/>
                </a:solidFill>
                <a:latin typeface="Sauna Pro 3 Bold"/>
                <a:ea typeface="Sauna Pro 3 Bold"/>
                <a:cs typeface="Sauna Pro 3 Bold"/>
                <a:sym typeface="Sauna Pro 3 Bold"/>
              </a:rPr>
              <a:t>This list shows all the places where  Noah is being bullied. </a:t>
            </a:r>
          </a:p>
          <a:p>
            <a:pPr algn="ctr">
              <a:lnSpc>
                <a:spcPts val="3718"/>
              </a:lnSpc>
            </a:pPr>
            <a:r>
              <a:rPr lang="en-US" sz="3098" b="1" spc="123">
                <a:solidFill>
                  <a:srgbClr val="000000"/>
                </a:solidFill>
                <a:latin typeface="Sauna Pro 3 Bold"/>
                <a:ea typeface="Sauna Pro 3 Bold"/>
                <a:cs typeface="Sauna Pro 3 Bold"/>
                <a:sym typeface="Sauna Pro 3 Bold"/>
              </a:rPr>
              <a:t>There has been no escape!</a:t>
            </a:r>
          </a:p>
        </p:txBody>
      </p:sp>
      <p:sp>
        <p:nvSpPr>
          <p:cNvPr id="8" name="Freeform 8"/>
          <p:cNvSpPr/>
          <p:nvPr/>
        </p:nvSpPr>
        <p:spPr>
          <a:xfrm>
            <a:off x="12576291" y="5429061"/>
            <a:ext cx="5564083" cy="5000720"/>
          </a:xfrm>
          <a:custGeom>
            <a:avLst/>
            <a:gdLst/>
            <a:ahLst/>
            <a:cxnLst/>
            <a:rect l="l" t="t" r="r" b="b"/>
            <a:pathLst>
              <a:path w="5564083" h="5000720">
                <a:moveTo>
                  <a:pt x="0" y="0"/>
                </a:moveTo>
                <a:lnTo>
                  <a:pt x="5564083" y="0"/>
                </a:lnTo>
                <a:lnTo>
                  <a:pt x="5564083" y="5000719"/>
                </a:lnTo>
                <a:lnTo>
                  <a:pt x="0" y="5000719"/>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9" name="TextBox 9"/>
          <p:cNvSpPr txBox="1"/>
          <p:nvPr/>
        </p:nvSpPr>
        <p:spPr>
          <a:xfrm>
            <a:off x="13842585" y="7450354"/>
            <a:ext cx="3168946" cy="2478498"/>
          </a:xfrm>
          <a:prstGeom prst="rect">
            <a:avLst/>
          </a:prstGeom>
        </p:spPr>
        <p:txBody>
          <a:bodyPr lIns="0" tIns="0" rIns="0" bIns="0" rtlCol="0" anchor="t">
            <a:spAutoFit/>
          </a:bodyPr>
          <a:lstStyle/>
          <a:p>
            <a:pPr algn="ctr">
              <a:lnSpc>
                <a:spcPts val="3254"/>
              </a:lnSpc>
            </a:pPr>
            <a:r>
              <a:rPr lang="en-US" sz="3099" b="1" spc="123">
                <a:solidFill>
                  <a:srgbClr val="000000"/>
                </a:solidFill>
                <a:latin typeface="Sauna Pro 3 Bold"/>
                <a:ea typeface="Sauna Pro 3 Bold"/>
                <a:cs typeface="Sauna Pro 3 Bold"/>
                <a:sym typeface="Sauna Pro 3 Bold"/>
              </a:rPr>
              <a:t>Mum feels shocked and devastated. Noah is her son and he doesn’t deserve this.</a:t>
            </a:r>
          </a:p>
        </p:txBody>
      </p:sp>
      <p:sp>
        <p:nvSpPr>
          <p:cNvPr id="10" name="TextBox 10"/>
          <p:cNvSpPr txBox="1"/>
          <p:nvPr/>
        </p:nvSpPr>
        <p:spPr>
          <a:xfrm>
            <a:off x="1276469" y="2105394"/>
            <a:ext cx="15735061" cy="3113726"/>
          </a:xfrm>
          <a:prstGeom prst="rect">
            <a:avLst/>
          </a:prstGeom>
        </p:spPr>
        <p:txBody>
          <a:bodyPr lIns="0" tIns="0" rIns="0" bIns="0" rtlCol="0" anchor="t">
            <a:spAutoFit/>
          </a:bodyPr>
          <a:lstStyle/>
          <a:p>
            <a:pPr algn="ctr">
              <a:lnSpc>
                <a:spcPts val="6560"/>
              </a:lnSpc>
            </a:pPr>
            <a:r>
              <a:rPr lang="en-US" sz="4685" spc="187">
                <a:solidFill>
                  <a:srgbClr val="010101"/>
                </a:solidFill>
                <a:latin typeface="Sauna Pro 1"/>
                <a:ea typeface="Sauna Pro 1"/>
                <a:cs typeface="Sauna Pro 1"/>
                <a:sym typeface="Sauna Pro 1"/>
              </a:rPr>
              <a:t>Mum:</a:t>
            </a:r>
          </a:p>
          <a:p>
            <a:pPr algn="ctr">
              <a:lnSpc>
                <a:spcPts val="6140"/>
              </a:lnSpc>
              <a:spcBef>
                <a:spcPct val="0"/>
              </a:spcBef>
            </a:pPr>
            <a:r>
              <a:rPr lang="en-US" sz="4385" spc="175">
                <a:solidFill>
                  <a:srgbClr val="FFFFFF"/>
                </a:solidFill>
                <a:latin typeface="Sauna Pro 1"/>
                <a:ea typeface="Sauna Pro 1"/>
                <a:cs typeface="Sauna Pro 1"/>
                <a:sym typeface="Sauna Pro 1"/>
              </a:rPr>
              <a:t>“Ava told me everything that had been happening. About the bullying online, and at school and at youth group. </a:t>
            </a:r>
            <a:r>
              <a:rPr lang="en-US" sz="4385" spc="175">
                <a:solidFill>
                  <a:srgbClr val="FDE51C"/>
                </a:solidFill>
                <a:latin typeface="Sauna Pro 1"/>
                <a:ea typeface="Sauna Pro 1"/>
                <a:cs typeface="Sauna Pro 1"/>
                <a:sym typeface="Sauna Pro 1"/>
              </a:rPr>
              <a:t>How</a:t>
            </a:r>
            <a:r>
              <a:rPr lang="en-US" sz="4385" spc="175">
                <a:solidFill>
                  <a:srgbClr val="010101"/>
                </a:solidFill>
                <a:latin typeface="Sauna Pro 1"/>
                <a:ea typeface="Sauna Pro 1"/>
                <a:cs typeface="Sauna Pro 1"/>
                <a:sym typeface="Sauna Pro 1"/>
              </a:rPr>
              <a:t> </a:t>
            </a:r>
            <a:r>
              <a:rPr lang="en-US" sz="4385" spc="175">
                <a:solidFill>
                  <a:srgbClr val="FDE51C"/>
                </a:solidFill>
                <a:latin typeface="Sauna Pro 1"/>
                <a:ea typeface="Sauna Pro 1"/>
                <a:cs typeface="Sauna Pro 1"/>
                <a:sym typeface="Sauna Pro 1"/>
              </a:rPr>
              <a:t>could</a:t>
            </a:r>
            <a:r>
              <a:rPr lang="en-US" sz="4385" spc="175">
                <a:solidFill>
                  <a:srgbClr val="010101"/>
                </a:solidFill>
                <a:latin typeface="Sauna Pro 1"/>
                <a:ea typeface="Sauna Pro 1"/>
                <a:cs typeface="Sauna Pro 1"/>
                <a:sym typeface="Sauna Pro 1"/>
              </a:rPr>
              <a:t> </a:t>
            </a:r>
            <a:r>
              <a:rPr lang="en-US" sz="4385" spc="175">
                <a:solidFill>
                  <a:srgbClr val="FDE51C"/>
                </a:solidFill>
                <a:latin typeface="Sauna Pro 1"/>
                <a:ea typeface="Sauna Pro 1"/>
                <a:cs typeface="Sauna Pro 1"/>
                <a:sym typeface="Sauna Pro 1"/>
              </a:rPr>
              <a:t>they</a:t>
            </a:r>
            <a:r>
              <a:rPr lang="en-US" sz="4385" spc="175">
                <a:solidFill>
                  <a:srgbClr val="010101"/>
                </a:solidFill>
                <a:latin typeface="Sauna Pro 1"/>
                <a:ea typeface="Sauna Pro 1"/>
                <a:cs typeface="Sauna Pro 1"/>
                <a:sym typeface="Sauna Pro 1"/>
              </a:rPr>
              <a:t> </a:t>
            </a:r>
            <a:r>
              <a:rPr lang="en-US" sz="4385" spc="175">
                <a:solidFill>
                  <a:srgbClr val="FDE51C"/>
                </a:solidFill>
                <a:latin typeface="Sauna Pro 1"/>
                <a:ea typeface="Sauna Pro 1"/>
                <a:cs typeface="Sauna Pro 1"/>
                <a:sym typeface="Sauna Pro 1"/>
              </a:rPr>
              <a:t>do</a:t>
            </a:r>
            <a:r>
              <a:rPr lang="en-US" sz="4385" spc="175">
                <a:solidFill>
                  <a:srgbClr val="010101"/>
                </a:solidFill>
                <a:latin typeface="Sauna Pro 1"/>
                <a:ea typeface="Sauna Pro 1"/>
                <a:cs typeface="Sauna Pro 1"/>
                <a:sym typeface="Sauna Pro 1"/>
              </a:rPr>
              <a:t> </a:t>
            </a:r>
            <a:r>
              <a:rPr lang="en-US" sz="4385" spc="175">
                <a:solidFill>
                  <a:srgbClr val="FDE51C"/>
                </a:solidFill>
                <a:latin typeface="Sauna Pro 1"/>
                <a:ea typeface="Sauna Pro 1"/>
                <a:cs typeface="Sauna Pro 1"/>
                <a:sym typeface="Sauna Pro 1"/>
              </a:rPr>
              <a:t>that</a:t>
            </a:r>
            <a:r>
              <a:rPr lang="en-US" sz="4385" spc="175">
                <a:solidFill>
                  <a:srgbClr val="010101"/>
                </a:solidFill>
                <a:latin typeface="Sauna Pro 1"/>
                <a:ea typeface="Sauna Pro 1"/>
                <a:cs typeface="Sauna Pro 1"/>
                <a:sym typeface="Sauna Pro 1"/>
              </a:rPr>
              <a:t> </a:t>
            </a:r>
            <a:r>
              <a:rPr lang="en-US" sz="4385" spc="175">
                <a:solidFill>
                  <a:srgbClr val="FDE51C"/>
                </a:solidFill>
                <a:latin typeface="Sauna Pro 1"/>
                <a:ea typeface="Sauna Pro 1"/>
                <a:cs typeface="Sauna Pro 1"/>
                <a:sym typeface="Sauna Pro 1"/>
              </a:rPr>
              <a:t>to</a:t>
            </a:r>
            <a:r>
              <a:rPr lang="en-US" sz="4385" spc="175">
                <a:solidFill>
                  <a:srgbClr val="010101"/>
                </a:solidFill>
                <a:latin typeface="Sauna Pro 1"/>
                <a:ea typeface="Sauna Pro 1"/>
                <a:cs typeface="Sauna Pro 1"/>
                <a:sym typeface="Sauna Pro 1"/>
              </a:rPr>
              <a:t> </a:t>
            </a:r>
            <a:r>
              <a:rPr lang="en-US" sz="4385" spc="175">
                <a:solidFill>
                  <a:srgbClr val="FDE51C"/>
                </a:solidFill>
                <a:latin typeface="Sauna Pro 1"/>
                <a:ea typeface="Sauna Pro 1"/>
                <a:cs typeface="Sauna Pro 1"/>
                <a:sym typeface="Sauna Pro 1"/>
              </a:rPr>
              <a:t>him?”</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solidFill>
          <a:srgbClr val="FDFEFE"/>
        </a:solidFill>
        <a:effectLst/>
      </p:bgPr>
    </p:bg>
    <p:spTree>
      <p:nvGrpSpPr>
        <p:cNvPr id="1" name=""/>
        <p:cNvGrpSpPr/>
        <p:nvPr/>
      </p:nvGrpSpPr>
      <p:grpSpPr>
        <a:xfrm>
          <a:off x="0" y="0"/>
          <a:ext cx="0" cy="0"/>
          <a:chOff x="0" y="0"/>
          <a:chExt cx="0" cy="0"/>
        </a:xfrm>
      </p:grpSpPr>
      <p:grpSp>
        <p:nvGrpSpPr>
          <p:cNvPr id="2" name="Group 2"/>
          <p:cNvGrpSpPr/>
          <p:nvPr/>
        </p:nvGrpSpPr>
        <p:grpSpPr>
          <a:xfrm>
            <a:off x="893501" y="-746306"/>
            <a:ext cx="16500997" cy="16500997"/>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1DE"/>
            </a:solidFill>
          </p:spPr>
        </p:sp>
        <p:sp>
          <p:nvSpPr>
            <p:cNvPr id="4" name="TextBox 4"/>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2705831" y="5777261"/>
            <a:ext cx="2591085" cy="2591085"/>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52E87"/>
            </a:solidFill>
          </p:spPr>
        </p:sp>
        <p:sp>
          <p:nvSpPr>
            <p:cNvPr id="7" name="TextBox 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6233594" y="5777261"/>
            <a:ext cx="2591085" cy="2591085"/>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52E87"/>
            </a:solidFill>
          </p:spPr>
        </p:sp>
        <p:sp>
          <p:nvSpPr>
            <p:cNvPr id="10" name="TextBox 10"/>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11" name="TextBox 11"/>
          <p:cNvSpPr txBox="1"/>
          <p:nvPr/>
        </p:nvSpPr>
        <p:spPr>
          <a:xfrm>
            <a:off x="2525911" y="3056841"/>
            <a:ext cx="13016509" cy="2773691"/>
          </a:xfrm>
          <a:prstGeom prst="rect">
            <a:avLst/>
          </a:prstGeom>
        </p:spPr>
        <p:txBody>
          <a:bodyPr lIns="0" tIns="0" rIns="0" bIns="0" rtlCol="0" anchor="t">
            <a:spAutoFit/>
          </a:bodyPr>
          <a:lstStyle/>
          <a:p>
            <a:pPr algn="ctr">
              <a:lnSpc>
                <a:spcPts val="5875"/>
              </a:lnSpc>
            </a:pPr>
            <a:r>
              <a:rPr lang="en-US" sz="4196">
                <a:solidFill>
                  <a:srgbClr val="FFFFFF"/>
                </a:solidFill>
                <a:latin typeface="Sauna Pro 1"/>
                <a:ea typeface="Sauna Pro 1"/>
                <a:cs typeface="Sauna Pro 1"/>
                <a:sym typeface="Sauna Pro 1"/>
              </a:rPr>
              <a:t>What are the signs of bullying? </a:t>
            </a:r>
          </a:p>
          <a:p>
            <a:pPr algn="ctr">
              <a:lnSpc>
                <a:spcPts val="5455"/>
              </a:lnSpc>
            </a:pPr>
            <a:r>
              <a:rPr lang="en-US" sz="3896">
                <a:solidFill>
                  <a:srgbClr val="000000"/>
                </a:solidFill>
                <a:latin typeface="Sauna Pro 4"/>
                <a:ea typeface="Sauna Pro 4"/>
                <a:cs typeface="Sauna Pro 4"/>
                <a:sym typeface="Sauna Pro 4"/>
              </a:rPr>
              <a:t>Think about Noah’s parents and what they notice about him?</a:t>
            </a:r>
          </a:p>
          <a:p>
            <a:pPr algn="ctr">
              <a:lnSpc>
                <a:spcPts val="5455"/>
              </a:lnSpc>
              <a:spcBef>
                <a:spcPct val="0"/>
              </a:spcBef>
            </a:pPr>
            <a:r>
              <a:rPr lang="en-US" sz="3896">
                <a:solidFill>
                  <a:srgbClr val="000000"/>
                </a:solidFill>
                <a:latin typeface="Sauna Pro 4"/>
                <a:ea typeface="Sauna Pro 4"/>
                <a:cs typeface="Sauna Pro 4"/>
                <a:sym typeface="Sauna Pro 4"/>
              </a:rPr>
              <a:t>Make your own leaflet, or guide describing the signs and draw images to match.</a:t>
            </a:r>
          </a:p>
        </p:txBody>
      </p:sp>
      <p:grpSp>
        <p:nvGrpSpPr>
          <p:cNvPr id="12" name="Group 12"/>
          <p:cNvGrpSpPr/>
          <p:nvPr/>
        </p:nvGrpSpPr>
        <p:grpSpPr>
          <a:xfrm>
            <a:off x="9472379" y="5777261"/>
            <a:ext cx="2591085" cy="2591085"/>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52E87"/>
            </a:solidFill>
          </p:spPr>
        </p:sp>
        <p:sp>
          <p:nvSpPr>
            <p:cNvPr id="14" name="TextBox 14"/>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5" name="Group 15"/>
          <p:cNvGrpSpPr/>
          <p:nvPr/>
        </p:nvGrpSpPr>
        <p:grpSpPr>
          <a:xfrm>
            <a:off x="12711164" y="5862848"/>
            <a:ext cx="2591085" cy="2591085"/>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52E87"/>
            </a:solidFill>
          </p:spPr>
        </p:sp>
        <p:sp>
          <p:nvSpPr>
            <p:cNvPr id="17" name="TextBox 1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18" name="Freeform 18"/>
          <p:cNvSpPr/>
          <p:nvPr/>
        </p:nvSpPr>
        <p:spPr>
          <a:xfrm>
            <a:off x="0" y="9182569"/>
            <a:ext cx="1912434" cy="1104431"/>
          </a:xfrm>
          <a:custGeom>
            <a:avLst/>
            <a:gdLst/>
            <a:ahLst/>
            <a:cxnLst/>
            <a:rect l="l" t="t" r="r" b="b"/>
            <a:pathLst>
              <a:path w="1912434" h="1104431">
                <a:moveTo>
                  <a:pt x="0" y="0"/>
                </a:moveTo>
                <a:lnTo>
                  <a:pt x="1912434" y="0"/>
                </a:lnTo>
                <a:lnTo>
                  <a:pt x="1912434" y="1104431"/>
                </a:lnTo>
                <a:lnTo>
                  <a:pt x="0" y="1104431"/>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19" name="Freeform 19"/>
          <p:cNvSpPr/>
          <p:nvPr/>
        </p:nvSpPr>
        <p:spPr>
          <a:xfrm>
            <a:off x="2030849" y="9258300"/>
            <a:ext cx="990124" cy="1028700"/>
          </a:xfrm>
          <a:custGeom>
            <a:avLst/>
            <a:gdLst/>
            <a:ahLst/>
            <a:cxnLst/>
            <a:rect l="l" t="t" r="r" b="b"/>
            <a:pathLst>
              <a:path w="990124" h="1028700">
                <a:moveTo>
                  <a:pt x="0" y="0"/>
                </a:moveTo>
                <a:lnTo>
                  <a:pt x="990124" y="0"/>
                </a:lnTo>
                <a:lnTo>
                  <a:pt x="990124" y="1028700"/>
                </a:lnTo>
                <a:lnTo>
                  <a:pt x="0" y="10287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20" name="Freeform 20"/>
          <p:cNvSpPr/>
          <p:nvPr/>
        </p:nvSpPr>
        <p:spPr>
          <a:xfrm>
            <a:off x="16702098" y="253986"/>
            <a:ext cx="1384802" cy="1549428"/>
          </a:xfrm>
          <a:custGeom>
            <a:avLst/>
            <a:gdLst/>
            <a:ahLst/>
            <a:cxnLst/>
            <a:rect l="l" t="t" r="r" b="b"/>
            <a:pathLst>
              <a:path w="1384802" h="1549428">
                <a:moveTo>
                  <a:pt x="0" y="0"/>
                </a:moveTo>
                <a:lnTo>
                  <a:pt x="1384801" y="0"/>
                </a:lnTo>
                <a:lnTo>
                  <a:pt x="1384801" y="1549428"/>
                </a:lnTo>
                <a:lnTo>
                  <a:pt x="0" y="1549428"/>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grpSp>
        <p:nvGrpSpPr>
          <p:cNvPr id="21" name="Group 21"/>
          <p:cNvGrpSpPr/>
          <p:nvPr/>
        </p:nvGrpSpPr>
        <p:grpSpPr>
          <a:xfrm>
            <a:off x="5086350" y="6356196"/>
            <a:ext cx="1433215" cy="1433215"/>
            <a:chOff x="0" y="0"/>
            <a:chExt cx="812800" cy="812800"/>
          </a:xfrm>
        </p:grpSpPr>
        <p:sp>
          <p:nvSpPr>
            <p:cNvPr id="22" name="Freeform 22"/>
            <p:cNvSpPr/>
            <p:nvPr/>
          </p:nvSpPr>
          <p:spPr>
            <a:xfrm>
              <a:off x="0" y="0"/>
              <a:ext cx="812800" cy="812800"/>
            </a:xfrm>
            <a:custGeom>
              <a:avLst/>
              <a:gdLst/>
              <a:ahLst/>
              <a:cxnLst/>
              <a:rect l="l" t="t" r="r" b="b"/>
              <a:pathLst>
                <a:path w="812800" h="812800">
                  <a:moveTo>
                    <a:pt x="812800" y="406400"/>
                  </a:moveTo>
                  <a:lnTo>
                    <a:pt x="406400" y="0"/>
                  </a:lnTo>
                  <a:lnTo>
                    <a:pt x="406400" y="203200"/>
                  </a:lnTo>
                  <a:lnTo>
                    <a:pt x="0" y="203200"/>
                  </a:lnTo>
                  <a:lnTo>
                    <a:pt x="0" y="609600"/>
                  </a:lnTo>
                  <a:lnTo>
                    <a:pt x="406400" y="609600"/>
                  </a:lnTo>
                  <a:lnTo>
                    <a:pt x="406400" y="812800"/>
                  </a:lnTo>
                  <a:lnTo>
                    <a:pt x="812800" y="406400"/>
                  </a:lnTo>
                  <a:close/>
                </a:path>
              </a:pathLst>
            </a:custGeom>
            <a:solidFill>
              <a:srgbClr val="000000"/>
            </a:solidFill>
          </p:spPr>
        </p:sp>
        <p:sp>
          <p:nvSpPr>
            <p:cNvPr id="23" name="TextBox 23"/>
            <p:cNvSpPr txBox="1"/>
            <p:nvPr/>
          </p:nvSpPr>
          <p:spPr>
            <a:xfrm>
              <a:off x="0" y="165100"/>
              <a:ext cx="711200" cy="444500"/>
            </a:xfrm>
            <a:prstGeom prst="rect">
              <a:avLst/>
            </a:prstGeom>
          </p:spPr>
          <p:txBody>
            <a:bodyPr lIns="50800" tIns="50800" rIns="50800" bIns="50800" rtlCol="0" anchor="ctr"/>
            <a:lstStyle/>
            <a:p>
              <a:pPr algn="ctr">
                <a:lnSpc>
                  <a:spcPts val="2659"/>
                </a:lnSpc>
              </a:pPr>
              <a:endParaRPr/>
            </a:p>
          </p:txBody>
        </p:sp>
      </p:grpSp>
      <p:sp>
        <p:nvSpPr>
          <p:cNvPr id="24" name="TextBox 24"/>
          <p:cNvSpPr txBox="1"/>
          <p:nvPr/>
        </p:nvSpPr>
        <p:spPr>
          <a:xfrm>
            <a:off x="5086350" y="867360"/>
            <a:ext cx="8115300" cy="1209315"/>
          </a:xfrm>
          <a:prstGeom prst="rect">
            <a:avLst/>
          </a:prstGeom>
        </p:spPr>
        <p:txBody>
          <a:bodyPr lIns="0" tIns="0" rIns="0" bIns="0" rtlCol="0" anchor="t">
            <a:spAutoFit/>
          </a:bodyPr>
          <a:lstStyle/>
          <a:p>
            <a:pPr algn="ctr">
              <a:lnSpc>
                <a:spcPts val="8698"/>
              </a:lnSpc>
            </a:pPr>
            <a:r>
              <a:rPr lang="en-US" sz="9559">
                <a:solidFill>
                  <a:srgbClr val="FFFFFF"/>
                </a:solidFill>
                <a:latin typeface="Sauna Pro 5"/>
                <a:ea typeface="Sauna Pro 5"/>
                <a:cs typeface="Sauna Pro 5"/>
                <a:sym typeface="Sauna Pro 5"/>
              </a:rPr>
              <a:t>SIGNS OF</a:t>
            </a:r>
          </a:p>
        </p:txBody>
      </p:sp>
      <p:sp>
        <p:nvSpPr>
          <p:cNvPr id="25" name="TextBox 25"/>
          <p:cNvSpPr txBox="1"/>
          <p:nvPr/>
        </p:nvSpPr>
        <p:spPr>
          <a:xfrm>
            <a:off x="5086350" y="1878843"/>
            <a:ext cx="8115300" cy="1171215"/>
          </a:xfrm>
          <a:prstGeom prst="rect">
            <a:avLst/>
          </a:prstGeom>
        </p:spPr>
        <p:txBody>
          <a:bodyPr lIns="0" tIns="0" rIns="0" bIns="0" rtlCol="0" anchor="t">
            <a:spAutoFit/>
          </a:bodyPr>
          <a:lstStyle/>
          <a:p>
            <a:pPr algn="ctr">
              <a:lnSpc>
                <a:spcPts val="8698"/>
              </a:lnSpc>
            </a:pPr>
            <a:r>
              <a:rPr lang="en-US" sz="9559">
                <a:solidFill>
                  <a:srgbClr val="000000"/>
                </a:solidFill>
                <a:latin typeface="Rubik One"/>
                <a:ea typeface="Rubik One"/>
                <a:cs typeface="Rubik One"/>
                <a:sym typeface="Rubik One"/>
              </a:rPr>
              <a:t>BULLYING</a:t>
            </a:r>
          </a:p>
        </p:txBody>
      </p:sp>
      <p:grpSp>
        <p:nvGrpSpPr>
          <p:cNvPr id="26" name="Group 26"/>
          <p:cNvGrpSpPr/>
          <p:nvPr/>
        </p:nvGrpSpPr>
        <p:grpSpPr>
          <a:xfrm>
            <a:off x="8824679" y="6356196"/>
            <a:ext cx="1433215" cy="1433215"/>
            <a:chOff x="0" y="0"/>
            <a:chExt cx="812800" cy="812800"/>
          </a:xfrm>
        </p:grpSpPr>
        <p:sp>
          <p:nvSpPr>
            <p:cNvPr id="27" name="Freeform 27"/>
            <p:cNvSpPr/>
            <p:nvPr/>
          </p:nvSpPr>
          <p:spPr>
            <a:xfrm>
              <a:off x="0" y="0"/>
              <a:ext cx="812800" cy="812800"/>
            </a:xfrm>
            <a:custGeom>
              <a:avLst/>
              <a:gdLst/>
              <a:ahLst/>
              <a:cxnLst/>
              <a:rect l="l" t="t" r="r" b="b"/>
              <a:pathLst>
                <a:path w="812800" h="812800">
                  <a:moveTo>
                    <a:pt x="812800" y="406400"/>
                  </a:moveTo>
                  <a:lnTo>
                    <a:pt x="406400" y="0"/>
                  </a:lnTo>
                  <a:lnTo>
                    <a:pt x="406400" y="203200"/>
                  </a:lnTo>
                  <a:lnTo>
                    <a:pt x="0" y="203200"/>
                  </a:lnTo>
                  <a:lnTo>
                    <a:pt x="0" y="609600"/>
                  </a:lnTo>
                  <a:lnTo>
                    <a:pt x="406400" y="609600"/>
                  </a:lnTo>
                  <a:lnTo>
                    <a:pt x="406400" y="812800"/>
                  </a:lnTo>
                  <a:lnTo>
                    <a:pt x="812800" y="406400"/>
                  </a:lnTo>
                  <a:close/>
                </a:path>
              </a:pathLst>
            </a:custGeom>
            <a:solidFill>
              <a:srgbClr val="000000"/>
            </a:solidFill>
          </p:spPr>
        </p:sp>
        <p:sp>
          <p:nvSpPr>
            <p:cNvPr id="28" name="TextBox 28"/>
            <p:cNvSpPr txBox="1"/>
            <p:nvPr/>
          </p:nvSpPr>
          <p:spPr>
            <a:xfrm>
              <a:off x="0" y="165100"/>
              <a:ext cx="711200" cy="444500"/>
            </a:xfrm>
            <a:prstGeom prst="rect">
              <a:avLst/>
            </a:prstGeom>
          </p:spPr>
          <p:txBody>
            <a:bodyPr lIns="50800" tIns="50800" rIns="50800" bIns="50800" rtlCol="0" anchor="ctr"/>
            <a:lstStyle/>
            <a:p>
              <a:pPr algn="ctr">
                <a:lnSpc>
                  <a:spcPts val="2659"/>
                </a:lnSpc>
              </a:pPr>
              <a:endParaRPr/>
            </a:p>
          </p:txBody>
        </p:sp>
      </p:grpSp>
      <p:grpSp>
        <p:nvGrpSpPr>
          <p:cNvPr id="29" name="Group 29"/>
          <p:cNvGrpSpPr/>
          <p:nvPr/>
        </p:nvGrpSpPr>
        <p:grpSpPr>
          <a:xfrm>
            <a:off x="12063464" y="6356196"/>
            <a:ext cx="1433215" cy="1433215"/>
            <a:chOff x="0" y="0"/>
            <a:chExt cx="812800" cy="812800"/>
          </a:xfrm>
        </p:grpSpPr>
        <p:sp>
          <p:nvSpPr>
            <p:cNvPr id="30" name="Freeform 30"/>
            <p:cNvSpPr/>
            <p:nvPr/>
          </p:nvSpPr>
          <p:spPr>
            <a:xfrm>
              <a:off x="0" y="0"/>
              <a:ext cx="812800" cy="812800"/>
            </a:xfrm>
            <a:custGeom>
              <a:avLst/>
              <a:gdLst/>
              <a:ahLst/>
              <a:cxnLst/>
              <a:rect l="l" t="t" r="r" b="b"/>
              <a:pathLst>
                <a:path w="812800" h="812800">
                  <a:moveTo>
                    <a:pt x="812800" y="406400"/>
                  </a:moveTo>
                  <a:lnTo>
                    <a:pt x="406400" y="0"/>
                  </a:lnTo>
                  <a:lnTo>
                    <a:pt x="406400" y="203200"/>
                  </a:lnTo>
                  <a:lnTo>
                    <a:pt x="0" y="203200"/>
                  </a:lnTo>
                  <a:lnTo>
                    <a:pt x="0" y="609600"/>
                  </a:lnTo>
                  <a:lnTo>
                    <a:pt x="406400" y="609600"/>
                  </a:lnTo>
                  <a:lnTo>
                    <a:pt x="406400" y="812800"/>
                  </a:lnTo>
                  <a:lnTo>
                    <a:pt x="812800" y="406400"/>
                  </a:lnTo>
                  <a:close/>
                </a:path>
              </a:pathLst>
            </a:custGeom>
            <a:solidFill>
              <a:srgbClr val="000000"/>
            </a:solidFill>
          </p:spPr>
        </p:sp>
        <p:sp>
          <p:nvSpPr>
            <p:cNvPr id="31" name="TextBox 31"/>
            <p:cNvSpPr txBox="1"/>
            <p:nvPr/>
          </p:nvSpPr>
          <p:spPr>
            <a:xfrm>
              <a:off x="0" y="165100"/>
              <a:ext cx="711200" cy="444500"/>
            </a:xfrm>
            <a:prstGeom prst="rect">
              <a:avLst/>
            </a:prstGeom>
          </p:spPr>
          <p:txBody>
            <a:bodyPr lIns="50800" tIns="50800" rIns="50800" bIns="50800" rtlCol="0" anchor="ctr"/>
            <a:lstStyle/>
            <a:p>
              <a:pPr algn="ctr">
                <a:lnSpc>
                  <a:spcPts val="2659"/>
                </a:lnSpc>
              </a:pPr>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A1E4"/>
        </a:solidFill>
        <a:effectLst/>
      </p:bgPr>
    </p:bg>
    <p:spTree>
      <p:nvGrpSpPr>
        <p:cNvPr id="1" name=""/>
        <p:cNvGrpSpPr/>
        <p:nvPr/>
      </p:nvGrpSpPr>
      <p:grpSpPr>
        <a:xfrm>
          <a:off x="0" y="0"/>
          <a:ext cx="0" cy="0"/>
          <a:chOff x="0" y="0"/>
          <a:chExt cx="0" cy="0"/>
        </a:xfrm>
      </p:grpSpPr>
      <p:sp>
        <p:nvSpPr>
          <p:cNvPr id="2" name="Freeform 2"/>
          <p:cNvSpPr/>
          <p:nvPr/>
        </p:nvSpPr>
        <p:spPr>
          <a:xfrm>
            <a:off x="177427" y="8447620"/>
            <a:ext cx="1511918" cy="1621359"/>
          </a:xfrm>
          <a:custGeom>
            <a:avLst/>
            <a:gdLst/>
            <a:ahLst/>
            <a:cxnLst/>
            <a:rect l="l" t="t" r="r" b="b"/>
            <a:pathLst>
              <a:path w="1511918" h="1621359">
                <a:moveTo>
                  <a:pt x="0" y="0"/>
                </a:moveTo>
                <a:lnTo>
                  <a:pt x="1511917" y="0"/>
                </a:lnTo>
                <a:lnTo>
                  <a:pt x="1511917" y="1621360"/>
                </a:lnTo>
                <a:lnTo>
                  <a:pt x="0" y="1621360"/>
                </a:lnTo>
                <a:lnTo>
                  <a:pt x="0" y="0"/>
                </a:lnTo>
                <a:close/>
              </a:path>
            </a:pathLst>
          </a:custGeom>
          <a:blipFill>
            <a:blip r:embed="rId2"/>
            <a:stretch>
              <a:fillRect/>
            </a:stretch>
          </a:blipFill>
        </p:spPr>
      </p:sp>
      <p:grpSp>
        <p:nvGrpSpPr>
          <p:cNvPr id="3" name="Group 3"/>
          <p:cNvGrpSpPr/>
          <p:nvPr/>
        </p:nvGrpSpPr>
        <p:grpSpPr>
          <a:xfrm>
            <a:off x="1689344" y="2309697"/>
            <a:ext cx="7864781" cy="5827322"/>
            <a:chOff x="0" y="0"/>
            <a:chExt cx="2071383" cy="1534768"/>
          </a:xfrm>
        </p:grpSpPr>
        <p:sp>
          <p:nvSpPr>
            <p:cNvPr id="4" name="Freeform 4"/>
            <p:cNvSpPr/>
            <p:nvPr/>
          </p:nvSpPr>
          <p:spPr>
            <a:xfrm>
              <a:off x="0" y="0"/>
              <a:ext cx="2071382" cy="1534768"/>
            </a:xfrm>
            <a:custGeom>
              <a:avLst/>
              <a:gdLst/>
              <a:ahLst/>
              <a:cxnLst/>
              <a:rect l="l" t="t" r="r" b="b"/>
              <a:pathLst>
                <a:path w="2071382" h="1534768">
                  <a:moveTo>
                    <a:pt x="50203" y="0"/>
                  </a:moveTo>
                  <a:lnTo>
                    <a:pt x="2021179" y="0"/>
                  </a:lnTo>
                  <a:cubicBezTo>
                    <a:pt x="2034494" y="0"/>
                    <a:pt x="2047263" y="5289"/>
                    <a:pt x="2056678" y="14704"/>
                  </a:cubicBezTo>
                  <a:cubicBezTo>
                    <a:pt x="2066093" y="24119"/>
                    <a:pt x="2071382" y="36889"/>
                    <a:pt x="2071382" y="50203"/>
                  </a:cubicBezTo>
                  <a:lnTo>
                    <a:pt x="2071382" y="1484565"/>
                  </a:lnTo>
                  <a:cubicBezTo>
                    <a:pt x="2071382" y="1512291"/>
                    <a:pt x="2048906" y="1534768"/>
                    <a:pt x="2021179" y="1534768"/>
                  </a:cubicBezTo>
                  <a:lnTo>
                    <a:pt x="50203" y="1534768"/>
                  </a:lnTo>
                  <a:cubicBezTo>
                    <a:pt x="22477" y="1534768"/>
                    <a:pt x="0" y="1512291"/>
                    <a:pt x="0" y="1484565"/>
                  </a:cubicBezTo>
                  <a:lnTo>
                    <a:pt x="0" y="50203"/>
                  </a:lnTo>
                  <a:cubicBezTo>
                    <a:pt x="0" y="22477"/>
                    <a:pt x="22477" y="0"/>
                    <a:pt x="50203" y="0"/>
                  </a:cubicBezTo>
                  <a:close/>
                </a:path>
              </a:pathLst>
            </a:custGeom>
            <a:solidFill>
              <a:srgbClr val="E52E87"/>
            </a:solidFill>
          </p:spPr>
        </p:sp>
        <p:sp>
          <p:nvSpPr>
            <p:cNvPr id="5" name="TextBox 5"/>
            <p:cNvSpPr txBox="1"/>
            <p:nvPr/>
          </p:nvSpPr>
          <p:spPr>
            <a:xfrm>
              <a:off x="0" y="-38100"/>
              <a:ext cx="2071383" cy="1572868"/>
            </a:xfrm>
            <a:prstGeom prst="rect">
              <a:avLst/>
            </a:prstGeom>
          </p:spPr>
          <p:txBody>
            <a:bodyPr lIns="50800" tIns="50800" rIns="50800" bIns="50800" rtlCol="0" anchor="ctr"/>
            <a:lstStyle/>
            <a:p>
              <a:pPr algn="ctr">
                <a:lnSpc>
                  <a:spcPts val="2659"/>
                </a:lnSpc>
              </a:pPr>
              <a:r>
                <a:rPr lang="en-US" sz="1899">
                  <a:solidFill>
                    <a:srgbClr val="000000"/>
                  </a:solidFill>
                  <a:latin typeface="Open Sans Light"/>
                  <a:ea typeface="Open Sans Light"/>
                  <a:cs typeface="Open Sans Light"/>
                  <a:sym typeface="Open Sans Light"/>
                </a:rPr>
                <a:t>c</a:t>
              </a:r>
            </a:p>
            <a:p>
              <a:pPr algn="ctr">
                <a:lnSpc>
                  <a:spcPts val="2659"/>
                </a:lnSpc>
              </a:pPr>
              <a:endParaRPr lang="en-US" sz="1899">
                <a:solidFill>
                  <a:srgbClr val="000000"/>
                </a:solidFill>
                <a:latin typeface="Open Sans Light"/>
                <a:ea typeface="Open Sans Light"/>
                <a:cs typeface="Open Sans Light"/>
                <a:sym typeface="Open Sans Light"/>
              </a:endParaRPr>
            </a:p>
          </p:txBody>
        </p:sp>
      </p:grpSp>
      <p:sp>
        <p:nvSpPr>
          <p:cNvPr id="6" name="TextBox 6"/>
          <p:cNvSpPr txBox="1"/>
          <p:nvPr/>
        </p:nvSpPr>
        <p:spPr>
          <a:xfrm>
            <a:off x="1552116" y="2616538"/>
            <a:ext cx="7820757" cy="5477141"/>
          </a:xfrm>
          <a:prstGeom prst="rect">
            <a:avLst/>
          </a:prstGeom>
        </p:spPr>
        <p:txBody>
          <a:bodyPr lIns="0" tIns="0" rIns="0" bIns="0" rtlCol="0" anchor="t">
            <a:spAutoFit/>
          </a:bodyPr>
          <a:lstStyle/>
          <a:p>
            <a:pPr marL="712470" lvl="1" indent="-356235" algn="l">
              <a:lnSpc>
                <a:spcPts val="3960"/>
              </a:lnSpc>
              <a:buFont typeface="Arial"/>
              <a:buChar char="•"/>
            </a:pPr>
            <a:r>
              <a:rPr lang="en-US" sz="3300" b="1">
                <a:solidFill>
                  <a:srgbClr val="FFFFFF"/>
                </a:solidFill>
                <a:latin typeface="Sauna Pro 3 Bold"/>
                <a:ea typeface="Sauna Pro 3 Bold"/>
                <a:cs typeface="Sauna Pro 3 Bold"/>
                <a:sym typeface="Sauna Pro 3 Bold"/>
              </a:rPr>
              <a:t>Being called names, teased, put down or threatened face-to-face and/or online</a:t>
            </a:r>
          </a:p>
          <a:p>
            <a:pPr marL="712470" lvl="1" indent="-356235" algn="l">
              <a:lnSpc>
                <a:spcPts val="3960"/>
              </a:lnSpc>
              <a:buFont typeface="Arial"/>
              <a:buChar char="•"/>
            </a:pPr>
            <a:r>
              <a:rPr lang="en-US" sz="3300" b="1">
                <a:solidFill>
                  <a:srgbClr val="FFFFFF"/>
                </a:solidFill>
                <a:latin typeface="Sauna Pro 3 Bold"/>
                <a:ea typeface="Sauna Pro 3 Bold"/>
                <a:cs typeface="Sauna Pro 3 Bold"/>
                <a:sym typeface="Sauna Pro 3 Bold"/>
              </a:rPr>
              <a:t>Being hit, tripped, pushed or kicked</a:t>
            </a:r>
          </a:p>
          <a:p>
            <a:pPr marL="712470" lvl="1" indent="-356235" algn="l">
              <a:lnSpc>
                <a:spcPts val="3960"/>
              </a:lnSpc>
              <a:buFont typeface="Arial"/>
              <a:buChar char="•"/>
            </a:pPr>
            <a:r>
              <a:rPr lang="en-US" sz="3300" b="1">
                <a:solidFill>
                  <a:srgbClr val="FFFFFF"/>
                </a:solidFill>
                <a:latin typeface="Sauna Pro 3 Bold"/>
                <a:ea typeface="Sauna Pro 3 Bold"/>
                <a:cs typeface="Sauna Pro 3 Bold"/>
                <a:sym typeface="Sauna Pro 3 Bold"/>
              </a:rPr>
              <a:t>Having belongings taken or damaged</a:t>
            </a:r>
          </a:p>
          <a:p>
            <a:pPr marL="712470" lvl="1" indent="-356235" algn="l">
              <a:lnSpc>
                <a:spcPts val="3960"/>
              </a:lnSpc>
              <a:buFont typeface="Arial"/>
              <a:buChar char="•"/>
            </a:pPr>
            <a:r>
              <a:rPr lang="en-US" sz="3300" b="1">
                <a:solidFill>
                  <a:srgbClr val="FFFFFF"/>
                </a:solidFill>
                <a:latin typeface="Sauna Pro 3 Bold"/>
                <a:ea typeface="Sauna Pro 3 Bold"/>
                <a:cs typeface="Sauna Pro 3 Bold"/>
                <a:sym typeface="Sauna Pro 3 Bold"/>
              </a:rPr>
              <a:t>Being ignored, left out or having rumours spread about you (face-to- face and/or online)</a:t>
            </a:r>
          </a:p>
          <a:p>
            <a:pPr marL="712470" lvl="1" indent="-356235" algn="l">
              <a:lnSpc>
                <a:spcPts val="3960"/>
              </a:lnSpc>
              <a:buFont typeface="Arial"/>
              <a:buChar char="•"/>
            </a:pPr>
            <a:r>
              <a:rPr lang="en-US" sz="3300" b="1">
                <a:solidFill>
                  <a:srgbClr val="FFFFFF"/>
                </a:solidFill>
                <a:latin typeface="Sauna Pro 3 Bold"/>
                <a:ea typeface="Sauna Pro 3 Bold"/>
                <a:cs typeface="Sauna Pro 3 Bold"/>
                <a:sym typeface="Sauna Pro 3 Bold"/>
              </a:rPr>
              <a:t>Sending abusive messages, pictures or images on social media, online gaming platforms or phone</a:t>
            </a:r>
          </a:p>
          <a:p>
            <a:pPr algn="l">
              <a:lnSpc>
                <a:spcPts val="4026"/>
              </a:lnSpc>
            </a:pPr>
            <a:endParaRPr lang="en-US" sz="3300" b="1">
              <a:solidFill>
                <a:srgbClr val="FFFFFF"/>
              </a:solidFill>
              <a:latin typeface="Sauna Pro 3 Bold"/>
              <a:ea typeface="Sauna Pro 3 Bold"/>
              <a:cs typeface="Sauna Pro 3 Bold"/>
              <a:sym typeface="Sauna Pro 3 Bold"/>
            </a:endParaRPr>
          </a:p>
        </p:txBody>
      </p:sp>
      <p:sp>
        <p:nvSpPr>
          <p:cNvPr id="7" name="Freeform 7"/>
          <p:cNvSpPr/>
          <p:nvPr/>
        </p:nvSpPr>
        <p:spPr>
          <a:xfrm>
            <a:off x="-127369" y="-247653"/>
            <a:ext cx="4182770" cy="4114800"/>
          </a:xfrm>
          <a:custGeom>
            <a:avLst/>
            <a:gdLst/>
            <a:ahLst/>
            <a:cxnLst/>
            <a:rect l="l" t="t" r="r" b="b"/>
            <a:pathLst>
              <a:path w="4182770" h="4114800">
                <a:moveTo>
                  <a:pt x="0" y="0"/>
                </a:moveTo>
                <a:lnTo>
                  <a:pt x="4182770" y="0"/>
                </a:lnTo>
                <a:lnTo>
                  <a:pt x="4182770" y="4114800"/>
                </a:lnTo>
                <a:lnTo>
                  <a:pt x="0" y="411480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8" name="TextBox 8"/>
          <p:cNvSpPr txBox="1"/>
          <p:nvPr/>
        </p:nvSpPr>
        <p:spPr>
          <a:xfrm rot="-2700000">
            <a:off x="-546161" y="1100192"/>
            <a:ext cx="4122465" cy="732610"/>
          </a:xfrm>
          <a:prstGeom prst="rect">
            <a:avLst/>
          </a:prstGeom>
        </p:spPr>
        <p:txBody>
          <a:bodyPr lIns="0" tIns="0" rIns="0" bIns="0" rtlCol="0" anchor="t">
            <a:spAutoFit/>
          </a:bodyPr>
          <a:lstStyle/>
          <a:p>
            <a:pPr algn="ctr">
              <a:lnSpc>
                <a:spcPts val="5821"/>
              </a:lnSpc>
              <a:spcBef>
                <a:spcPct val="0"/>
              </a:spcBef>
            </a:pPr>
            <a:r>
              <a:rPr lang="en-US" sz="4157" b="1">
                <a:solidFill>
                  <a:srgbClr val="000000"/>
                </a:solidFill>
                <a:latin typeface="Sauna Pro 3 Bold"/>
                <a:ea typeface="Sauna Pro 3 Bold"/>
                <a:cs typeface="Sauna Pro 3 Bold"/>
                <a:sym typeface="Sauna Pro 3 Bold"/>
              </a:rPr>
              <a:t>What is bullying?</a:t>
            </a:r>
          </a:p>
        </p:txBody>
      </p:sp>
      <p:grpSp>
        <p:nvGrpSpPr>
          <p:cNvPr id="9" name="Group 9"/>
          <p:cNvGrpSpPr/>
          <p:nvPr/>
        </p:nvGrpSpPr>
        <p:grpSpPr>
          <a:xfrm>
            <a:off x="9749278" y="2309697"/>
            <a:ext cx="7864781" cy="5827322"/>
            <a:chOff x="0" y="0"/>
            <a:chExt cx="2071383" cy="1534768"/>
          </a:xfrm>
        </p:grpSpPr>
        <p:sp>
          <p:nvSpPr>
            <p:cNvPr id="10" name="Freeform 10"/>
            <p:cNvSpPr/>
            <p:nvPr/>
          </p:nvSpPr>
          <p:spPr>
            <a:xfrm>
              <a:off x="0" y="0"/>
              <a:ext cx="2071382" cy="1534768"/>
            </a:xfrm>
            <a:custGeom>
              <a:avLst/>
              <a:gdLst/>
              <a:ahLst/>
              <a:cxnLst/>
              <a:rect l="l" t="t" r="r" b="b"/>
              <a:pathLst>
                <a:path w="2071382" h="1534768">
                  <a:moveTo>
                    <a:pt x="50203" y="0"/>
                  </a:moveTo>
                  <a:lnTo>
                    <a:pt x="2021179" y="0"/>
                  </a:lnTo>
                  <a:cubicBezTo>
                    <a:pt x="2034494" y="0"/>
                    <a:pt x="2047263" y="5289"/>
                    <a:pt x="2056678" y="14704"/>
                  </a:cubicBezTo>
                  <a:cubicBezTo>
                    <a:pt x="2066093" y="24119"/>
                    <a:pt x="2071382" y="36889"/>
                    <a:pt x="2071382" y="50203"/>
                  </a:cubicBezTo>
                  <a:lnTo>
                    <a:pt x="2071382" y="1484565"/>
                  </a:lnTo>
                  <a:cubicBezTo>
                    <a:pt x="2071382" y="1512291"/>
                    <a:pt x="2048906" y="1534768"/>
                    <a:pt x="2021179" y="1534768"/>
                  </a:cubicBezTo>
                  <a:lnTo>
                    <a:pt x="50203" y="1534768"/>
                  </a:lnTo>
                  <a:cubicBezTo>
                    <a:pt x="22477" y="1534768"/>
                    <a:pt x="0" y="1512291"/>
                    <a:pt x="0" y="1484565"/>
                  </a:cubicBezTo>
                  <a:lnTo>
                    <a:pt x="0" y="50203"/>
                  </a:lnTo>
                  <a:cubicBezTo>
                    <a:pt x="0" y="22477"/>
                    <a:pt x="22477" y="0"/>
                    <a:pt x="50203" y="0"/>
                  </a:cubicBezTo>
                  <a:close/>
                </a:path>
              </a:pathLst>
            </a:custGeom>
            <a:solidFill>
              <a:srgbClr val="E52E87"/>
            </a:solidFill>
          </p:spPr>
        </p:sp>
        <p:sp>
          <p:nvSpPr>
            <p:cNvPr id="11" name="TextBox 11"/>
            <p:cNvSpPr txBox="1"/>
            <p:nvPr/>
          </p:nvSpPr>
          <p:spPr>
            <a:xfrm>
              <a:off x="0" y="-38100"/>
              <a:ext cx="2071383" cy="1572868"/>
            </a:xfrm>
            <a:prstGeom prst="rect">
              <a:avLst/>
            </a:prstGeom>
          </p:spPr>
          <p:txBody>
            <a:bodyPr lIns="50800" tIns="50800" rIns="50800" bIns="50800" rtlCol="0" anchor="ctr"/>
            <a:lstStyle/>
            <a:p>
              <a:pPr algn="ctr">
                <a:lnSpc>
                  <a:spcPts val="2659"/>
                </a:lnSpc>
              </a:pPr>
              <a:r>
                <a:rPr lang="en-US" sz="1899">
                  <a:solidFill>
                    <a:srgbClr val="000000"/>
                  </a:solidFill>
                  <a:latin typeface="Open Sans Light"/>
                  <a:ea typeface="Open Sans Light"/>
                  <a:cs typeface="Open Sans Light"/>
                  <a:sym typeface="Open Sans Light"/>
                </a:rPr>
                <a:t>c</a:t>
              </a:r>
            </a:p>
            <a:p>
              <a:pPr algn="ctr">
                <a:lnSpc>
                  <a:spcPts val="2659"/>
                </a:lnSpc>
              </a:pPr>
              <a:endParaRPr lang="en-US" sz="1899">
                <a:solidFill>
                  <a:srgbClr val="000000"/>
                </a:solidFill>
                <a:latin typeface="Open Sans Light"/>
                <a:ea typeface="Open Sans Light"/>
                <a:cs typeface="Open Sans Light"/>
                <a:sym typeface="Open Sans Light"/>
              </a:endParaRPr>
            </a:p>
          </p:txBody>
        </p:sp>
      </p:grpSp>
      <p:sp>
        <p:nvSpPr>
          <p:cNvPr id="12" name="TextBox 12"/>
          <p:cNvSpPr txBox="1"/>
          <p:nvPr/>
        </p:nvSpPr>
        <p:spPr>
          <a:xfrm>
            <a:off x="9749278" y="2088419"/>
            <a:ext cx="7369651" cy="5467605"/>
          </a:xfrm>
          <a:prstGeom prst="rect">
            <a:avLst/>
          </a:prstGeom>
        </p:spPr>
        <p:txBody>
          <a:bodyPr lIns="0" tIns="0" rIns="0" bIns="0" rtlCol="0" anchor="t">
            <a:spAutoFit/>
          </a:bodyPr>
          <a:lstStyle/>
          <a:p>
            <a:pPr algn="l">
              <a:lnSpc>
                <a:spcPts val="3960"/>
              </a:lnSpc>
            </a:pPr>
            <a:endParaRPr/>
          </a:p>
          <a:p>
            <a:pPr marL="712470" lvl="1" indent="-356235" algn="l">
              <a:lnSpc>
                <a:spcPts val="3960"/>
              </a:lnSpc>
              <a:buFont typeface="Arial"/>
              <a:buChar char="•"/>
            </a:pPr>
            <a:r>
              <a:rPr lang="en-US" sz="3300" b="1">
                <a:solidFill>
                  <a:srgbClr val="FFFFFF"/>
                </a:solidFill>
                <a:latin typeface="Sauna Pro 3 Bold"/>
                <a:ea typeface="Sauna Pro 3 Bold"/>
                <a:cs typeface="Sauna Pro 3 Bold"/>
                <a:sym typeface="Sauna Pro 3 Bold"/>
              </a:rPr>
              <a:t>Behaviour which makes people feel like they are not in control of themselves or their lives</a:t>
            </a:r>
          </a:p>
          <a:p>
            <a:pPr marL="712470" lvl="1" indent="-356235" algn="l">
              <a:lnSpc>
                <a:spcPts val="3960"/>
              </a:lnSpc>
              <a:buFont typeface="Arial"/>
              <a:buChar char="•"/>
            </a:pPr>
            <a:r>
              <a:rPr lang="en-US" sz="3300" b="1">
                <a:solidFill>
                  <a:srgbClr val="FFFFFF"/>
                </a:solidFill>
                <a:latin typeface="Sauna Pro 3 Bold"/>
                <a:ea typeface="Sauna Pro 3 Bold"/>
                <a:cs typeface="Sauna Pro 3 Bold"/>
                <a:sym typeface="Sauna Pro 3 Bold"/>
              </a:rPr>
              <a:t>Being targeted because of who you are or who you are perceived to be (face to face and/or online) add new one here</a:t>
            </a:r>
          </a:p>
          <a:p>
            <a:pPr marL="712470" lvl="1" indent="-356235" algn="l">
              <a:lnSpc>
                <a:spcPts val="3960"/>
              </a:lnSpc>
              <a:buFont typeface="Arial"/>
              <a:buChar char="•"/>
            </a:pPr>
            <a:r>
              <a:rPr lang="en-US" sz="3300" b="1">
                <a:solidFill>
                  <a:srgbClr val="FFFFFF"/>
                </a:solidFill>
                <a:latin typeface="Sauna Pro 3 Bold"/>
                <a:ea typeface="Sauna Pro 3 Bold"/>
                <a:cs typeface="Sauna Pro 3 Bold"/>
                <a:sym typeface="Sauna Pro 3 Bold"/>
              </a:rPr>
              <a:t>Increasing the reach and impact of bullying or prejudice through the recruitment and/or involvement of a wider group</a:t>
            </a:r>
          </a:p>
        </p:txBody>
      </p:sp>
      <p:sp>
        <p:nvSpPr>
          <p:cNvPr id="13" name="Freeform 13"/>
          <p:cNvSpPr/>
          <p:nvPr/>
        </p:nvSpPr>
        <p:spPr>
          <a:xfrm>
            <a:off x="16611814" y="188388"/>
            <a:ext cx="1511918" cy="1621359"/>
          </a:xfrm>
          <a:custGeom>
            <a:avLst/>
            <a:gdLst/>
            <a:ahLst/>
            <a:cxnLst/>
            <a:rect l="l" t="t" r="r" b="b"/>
            <a:pathLst>
              <a:path w="1511918" h="1621359">
                <a:moveTo>
                  <a:pt x="0" y="0"/>
                </a:moveTo>
                <a:lnTo>
                  <a:pt x="1511918" y="0"/>
                </a:lnTo>
                <a:lnTo>
                  <a:pt x="1511918" y="1621359"/>
                </a:lnTo>
                <a:lnTo>
                  <a:pt x="0" y="1621359"/>
                </a:lnTo>
                <a:lnTo>
                  <a:pt x="0" y="0"/>
                </a:lnTo>
                <a:close/>
              </a:path>
            </a:pathLst>
          </a:custGeom>
          <a:blipFill>
            <a:blip r:embed="rId2"/>
            <a:stretch>
              <a:fillRect/>
            </a:stretch>
          </a:blipFill>
        </p:spPr>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4404142" y="702713"/>
            <a:ext cx="9039770" cy="8881574"/>
          </a:xfrm>
          <a:custGeom>
            <a:avLst/>
            <a:gdLst/>
            <a:ahLst/>
            <a:cxnLst/>
            <a:rect l="l" t="t" r="r" b="b"/>
            <a:pathLst>
              <a:path w="9039770" h="8881574">
                <a:moveTo>
                  <a:pt x="0" y="0"/>
                </a:moveTo>
                <a:lnTo>
                  <a:pt x="9039770" y="0"/>
                </a:lnTo>
                <a:lnTo>
                  <a:pt x="9039770" y="8881574"/>
                </a:lnTo>
                <a:lnTo>
                  <a:pt x="0" y="8881574"/>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4825322" y="1800122"/>
            <a:ext cx="8474454" cy="6331147"/>
          </a:xfrm>
          <a:prstGeom prst="rect">
            <a:avLst/>
          </a:prstGeom>
        </p:spPr>
        <p:txBody>
          <a:bodyPr lIns="0" tIns="0" rIns="0" bIns="0" rtlCol="0" anchor="t">
            <a:spAutoFit/>
          </a:bodyPr>
          <a:lstStyle/>
          <a:p>
            <a:pPr algn="l">
              <a:lnSpc>
                <a:spcPts val="5494"/>
              </a:lnSpc>
            </a:pPr>
            <a:r>
              <a:rPr lang="en-US" sz="3924" b="1" spc="156">
                <a:solidFill>
                  <a:srgbClr val="000000"/>
                </a:solidFill>
                <a:latin typeface="Sauna Pro 5 Bold"/>
                <a:ea typeface="Sauna Pro 5 Bold"/>
                <a:cs typeface="Sauna Pro 5 Bold"/>
                <a:sym typeface="Sauna Pro 5 Bold"/>
              </a:rPr>
              <a:t>Noah’s parents are extremely worried about him in this film.</a:t>
            </a:r>
          </a:p>
          <a:p>
            <a:pPr algn="l">
              <a:lnSpc>
                <a:spcPts val="5643"/>
              </a:lnSpc>
            </a:pPr>
            <a:endParaRPr lang="en-US" sz="3924" b="1" spc="156">
              <a:solidFill>
                <a:srgbClr val="000000"/>
              </a:solidFill>
              <a:latin typeface="Sauna Pro 5 Bold"/>
              <a:ea typeface="Sauna Pro 5 Bold"/>
              <a:cs typeface="Sauna Pro 5 Bold"/>
              <a:sym typeface="Sauna Pro 5 Bold"/>
            </a:endParaRPr>
          </a:p>
          <a:p>
            <a:pPr algn="l">
              <a:lnSpc>
                <a:spcPts val="5643"/>
              </a:lnSpc>
              <a:spcBef>
                <a:spcPct val="0"/>
              </a:spcBef>
            </a:pPr>
            <a:r>
              <a:rPr lang="en-US" sz="4031" b="1" spc="161">
                <a:solidFill>
                  <a:srgbClr val="000000"/>
                </a:solidFill>
                <a:latin typeface="Sauna Pro 5 Bold"/>
                <a:ea typeface="Sauna Pro 5 Bold"/>
                <a:cs typeface="Sauna Pro 5 Bold"/>
                <a:sym typeface="Sauna Pro 5 Bold"/>
              </a:rPr>
              <a:t>Imagine you are his Mum or Dad and writing in your diary.</a:t>
            </a:r>
          </a:p>
          <a:p>
            <a:pPr algn="l">
              <a:lnSpc>
                <a:spcPts val="5643"/>
              </a:lnSpc>
              <a:spcBef>
                <a:spcPct val="0"/>
              </a:spcBef>
            </a:pPr>
            <a:endParaRPr lang="en-US" sz="4031" b="1" spc="161">
              <a:solidFill>
                <a:srgbClr val="000000"/>
              </a:solidFill>
              <a:latin typeface="Sauna Pro 5 Bold"/>
              <a:ea typeface="Sauna Pro 5 Bold"/>
              <a:cs typeface="Sauna Pro 5 Bold"/>
              <a:sym typeface="Sauna Pro 5 Bold"/>
            </a:endParaRPr>
          </a:p>
          <a:p>
            <a:pPr algn="l">
              <a:lnSpc>
                <a:spcPts val="5643"/>
              </a:lnSpc>
              <a:spcBef>
                <a:spcPct val="0"/>
              </a:spcBef>
            </a:pPr>
            <a:r>
              <a:rPr lang="en-US" sz="4031" b="1" spc="161">
                <a:solidFill>
                  <a:srgbClr val="000000"/>
                </a:solidFill>
                <a:latin typeface="Sauna Pro 5 Bold"/>
                <a:ea typeface="Sauna Pro 5 Bold"/>
                <a:cs typeface="Sauna Pro 5 Bold"/>
                <a:sym typeface="Sauna Pro 5 Bold"/>
              </a:rPr>
              <a:t>How are they feeling? What are they dealing with? What do they think their options are?</a:t>
            </a:r>
          </a:p>
        </p:txBody>
      </p:sp>
      <p:sp>
        <p:nvSpPr>
          <p:cNvPr id="4" name="Freeform 4"/>
          <p:cNvSpPr/>
          <p:nvPr/>
        </p:nvSpPr>
        <p:spPr>
          <a:xfrm>
            <a:off x="12827800" y="702713"/>
            <a:ext cx="2898290" cy="2995648"/>
          </a:xfrm>
          <a:custGeom>
            <a:avLst/>
            <a:gdLst/>
            <a:ahLst/>
            <a:cxnLst/>
            <a:rect l="l" t="t" r="r" b="b"/>
            <a:pathLst>
              <a:path w="2898290" h="2995648">
                <a:moveTo>
                  <a:pt x="0" y="0"/>
                </a:moveTo>
                <a:lnTo>
                  <a:pt x="2898289" y="0"/>
                </a:lnTo>
                <a:lnTo>
                  <a:pt x="2898289" y="2995648"/>
                </a:lnTo>
                <a:lnTo>
                  <a:pt x="0" y="2995648"/>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Freeform 5"/>
          <p:cNvSpPr/>
          <p:nvPr/>
        </p:nvSpPr>
        <p:spPr>
          <a:xfrm>
            <a:off x="1028700" y="2029967"/>
            <a:ext cx="1963337" cy="2085883"/>
          </a:xfrm>
          <a:custGeom>
            <a:avLst/>
            <a:gdLst/>
            <a:ahLst/>
            <a:cxnLst/>
            <a:rect l="l" t="t" r="r" b="b"/>
            <a:pathLst>
              <a:path w="1963337" h="2085883">
                <a:moveTo>
                  <a:pt x="0" y="0"/>
                </a:moveTo>
                <a:lnTo>
                  <a:pt x="1963337" y="0"/>
                </a:lnTo>
                <a:lnTo>
                  <a:pt x="1963337" y="2085883"/>
                </a:lnTo>
                <a:lnTo>
                  <a:pt x="0" y="2085883"/>
                </a:lnTo>
                <a:lnTo>
                  <a:pt x="0" y="0"/>
                </a:lnTo>
                <a:close/>
              </a:path>
            </a:pathLst>
          </a:custGeom>
          <a:blipFill>
            <a:blip r:embed="rId6"/>
            <a:stretch>
              <a:fillRect/>
            </a:stretch>
          </a:blipFill>
        </p:spPr>
      </p:sp>
      <p:sp>
        <p:nvSpPr>
          <p:cNvPr id="6" name="Freeform 6"/>
          <p:cNvSpPr/>
          <p:nvPr/>
        </p:nvSpPr>
        <p:spPr>
          <a:xfrm rot="705361">
            <a:off x="13803477" y="5924002"/>
            <a:ext cx="3246381" cy="2390148"/>
          </a:xfrm>
          <a:custGeom>
            <a:avLst/>
            <a:gdLst/>
            <a:ahLst/>
            <a:cxnLst/>
            <a:rect l="l" t="t" r="r" b="b"/>
            <a:pathLst>
              <a:path w="3246381" h="2390148">
                <a:moveTo>
                  <a:pt x="0" y="0"/>
                </a:moveTo>
                <a:lnTo>
                  <a:pt x="3246381" y="0"/>
                </a:lnTo>
                <a:lnTo>
                  <a:pt x="3246381" y="2390149"/>
                </a:lnTo>
                <a:lnTo>
                  <a:pt x="0" y="2390149"/>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7" name="Freeform 7"/>
          <p:cNvSpPr/>
          <p:nvPr/>
        </p:nvSpPr>
        <p:spPr>
          <a:xfrm>
            <a:off x="1012617" y="5241324"/>
            <a:ext cx="1979420" cy="2281753"/>
          </a:xfrm>
          <a:custGeom>
            <a:avLst/>
            <a:gdLst/>
            <a:ahLst/>
            <a:cxnLst/>
            <a:rect l="l" t="t" r="r" b="b"/>
            <a:pathLst>
              <a:path w="1979420" h="2281753">
                <a:moveTo>
                  <a:pt x="0" y="0"/>
                </a:moveTo>
                <a:lnTo>
                  <a:pt x="1979420" y="0"/>
                </a:lnTo>
                <a:lnTo>
                  <a:pt x="1979420" y="2281753"/>
                </a:lnTo>
                <a:lnTo>
                  <a:pt x="0" y="2281753"/>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6822951" y="1220968"/>
            <a:ext cx="4642097" cy="2186291"/>
          </a:xfrm>
          <a:custGeom>
            <a:avLst/>
            <a:gdLst/>
            <a:ahLst/>
            <a:cxnLst/>
            <a:rect l="l" t="t" r="r" b="b"/>
            <a:pathLst>
              <a:path w="4642097" h="2186291">
                <a:moveTo>
                  <a:pt x="0" y="0"/>
                </a:moveTo>
                <a:lnTo>
                  <a:pt x="4642098" y="0"/>
                </a:lnTo>
                <a:lnTo>
                  <a:pt x="4642098" y="2186291"/>
                </a:lnTo>
                <a:lnTo>
                  <a:pt x="0" y="2186291"/>
                </a:lnTo>
                <a:lnTo>
                  <a:pt x="0" y="0"/>
                </a:lnTo>
                <a:close/>
              </a:path>
            </a:pathLst>
          </a:custGeom>
          <a:blipFill>
            <a:blip r:embed="rId2"/>
            <a:stretch>
              <a:fillRect t="-295" b="-295"/>
            </a:stretch>
          </a:blipFill>
        </p:spPr>
      </p:sp>
      <p:sp>
        <p:nvSpPr>
          <p:cNvPr id="3" name="Freeform 3"/>
          <p:cNvSpPr/>
          <p:nvPr/>
        </p:nvSpPr>
        <p:spPr>
          <a:xfrm>
            <a:off x="2820636" y="3770671"/>
            <a:ext cx="12646728" cy="4268271"/>
          </a:xfrm>
          <a:custGeom>
            <a:avLst/>
            <a:gdLst/>
            <a:ahLst/>
            <a:cxnLst/>
            <a:rect l="l" t="t" r="r" b="b"/>
            <a:pathLst>
              <a:path w="12646728" h="4268271">
                <a:moveTo>
                  <a:pt x="0" y="0"/>
                </a:moveTo>
                <a:lnTo>
                  <a:pt x="12646728" y="0"/>
                </a:lnTo>
                <a:lnTo>
                  <a:pt x="12646728" y="4268271"/>
                </a:lnTo>
                <a:lnTo>
                  <a:pt x="0" y="4268271"/>
                </a:lnTo>
                <a:lnTo>
                  <a:pt x="0" y="0"/>
                </a:lnTo>
                <a:close/>
              </a:path>
            </a:pathLst>
          </a:custGeom>
          <a:blipFill>
            <a:blip r:embed="rId3"/>
            <a:stretch>
              <a:fillRect/>
            </a:stretch>
          </a:blipFill>
        </p:spPr>
      </p:sp>
      <p:sp>
        <p:nvSpPr>
          <p:cNvPr id="4" name="Freeform 4"/>
          <p:cNvSpPr/>
          <p:nvPr/>
        </p:nvSpPr>
        <p:spPr>
          <a:xfrm>
            <a:off x="12343776" y="4374478"/>
            <a:ext cx="2430069" cy="3060657"/>
          </a:xfrm>
          <a:custGeom>
            <a:avLst/>
            <a:gdLst/>
            <a:ahLst/>
            <a:cxnLst/>
            <a:rect l="l" t="t" r="r" b="b"/>
            <a:pathLst>
              <a:path w="2430069" h="3060657">
                <a:moveTo>
                  <a:pt x="0" y="0"/>
                </a:moveTo>
                <a:lnTo>
                  <a:pt x="2430070" y="0"/>
                </a:lnTo>
                <a:lnTo>
                  <a:pt x="2430070" y="3060657"/>
                </a:lnTo>
                <a:lnTo>
                  <a:pt x="0" y="3060657"/>
                </a:lnTo>
                <a:lnTo>
                  <a:pt x="0" y="0"/>
                </a:lnTo>
                <a:close/>
              </a:path>
            </a:pathLst>
          </a:custGeom>
          <a:blipFill>
            <a:blip r:embed="rId4"/>
            <a:stretch>
              <a:fillRect/>
            </a:stretch>
          </a:blipFill>
        </p:spPr>
      </p:sp>
      <p:sp>
        <p:nvSpPr>
          <p:cNvPr id="5" name="TextBox 5"/>
          <p:cNvSpPr txBox="1"/>
          <p:nvPr/>
        </p:nvSpPr>
        <p:spPr>
          <a:xfrm>
            <a:off x="2820636" y="4856738"/>
            <a:ext cx="12646728" cy="1758523"/>
          </a:xfrm>
          <a:prstGeom prst="rect">
            <a:avLst/>
          </a:prstGeom>
        </p:spPr>
        <p:txBody>
          <a:bodyPr lIns="0" tIns="0" rIns="0" bIns="0" rtlCol="0" anchor="t">
            <a:spAutoFit/>
          </a:bodyPr>
          <a:lstStyle/>
          <a:p>
            <a:pPr marL="1084214" lvl="1" indent="-542107" algn="just">
              <a:lnSpc>
                <a:spcPts val="7030"/>
              </a:lnSpc>
              <a:buFont typeface="Arial"/>
              <a:buChar char="•"/>
            </a:pPr>
            <a:r>
              <a:rPr lang="en-US" sz="5021" b="1" spc="200">
                <a:solidFill>
                  <a:srgbClr val="000000"/>
                </a:solidFill>
                <a:latin typeface="Sauna Pro 5 Bold"/>
                <a:ea typeface="Sauna Pro 5 Bold"/>
                <a:cs typeface="Sauna Pro 5 Bold"/>
                <a:sym typeface="Sauna Pro 5 Bold"/>
              </a:rPr>
              <a:t>Power Tracker Worksheet</a:t>
            </a:r>
          </a:p>
          <a:p>
            <a:pPr marL="1084214" lvl="1" indent="-542107" algn="just">
              <a:lnSpc>
                <a:spcPts val="7030"/>
              </a:lnSpc>
              <a:buFont typeface="Arial"/>
              <a:buChar char="•"/>
            </a:pPr>
            <a:r>
              <a:rPr lang="en-US" sz="5021" b="1" spc="200">
                <a:solidFill>
                  <a:srgbClr val="000000"/>
                </a:solidFill>
                <a:latin typeface="Sauna Pro 5 Bold"/>
                <a:ea typeface="Sauna Pro 5 Bold"/>
                <a:cs typeface="Sauna Pro 5 Bold"/>
                <a:sym typeface="Sauna Pro 5 Bold"/>
              </a:rPr>
              <a:t>Character Profile Worksheet</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083989" y="896259"/>
            <a:ext cx="9399561" cy="2974885"/>
          </a:xfrm>
          <a:custGeom>
            <a:avLst/>
            <a:gdLst/>
            <a:ahLst/>
            <a:cxnLst/>
            <a:rect l="l" t="t" r="r" b="b"/>
            <a:pathLst>
              <a:path w="9399561" h="2974885">
                <a:moveTo>
                  <a:pt x="0" y="0"/>
                </a:moveTo>
                <a:lnTo>
                  <a:pt x="9399561" y="0"/>
                </a:lnTo>
                <a:lnTo>
                  <a:pt x="9399561" y="2974885"/>
                </a:lnTo>
                <a:lnTo>
                  <a:pt x="0" y="2974885"/>
                </a:lnTo>
                <a:lnTo>
                  <a:pt x="0" y="0"/>
                </a:lnTo>
                <a:close/>
              </a:path>
            </a:pathLst>
          </a:custGeom>
          <a:blipFill>
            <a:blip r:embed="rId2"/>
            <a:stretch>
              <a:fillRect/>
            </a:stretch>
          </a:blipFill>
        </p:spPr>
      </p:sp>
      <p:sp>
        <p:nvSpPr>
          <p:cNvPr id="3" name="Freeform 3"/>
          <p:cNvSpPr/>
          <p:nvPr/>
        </p:nvSpPr>
        <p:spPr>
          <a:xfrm>
            <a:off x="4554444" y="4166648"/>
            <a:ext cx="8730860" cy="5947898"/>
          </a:xfrm>
          <a:custGeom>
            <a:avLst/>
            <a:gdLst/>
            <a:ahLst/>
            <a:cxnLst/>
            <a:rect l="l" t="t" r="r" b="b"/>
            <a:pathLst>
              <a:path w="8730860" h="5947898">
                <a:moveTo>
                  <a:pt x="0" y="0"/>
                </a:moveTo>
                <a:lnTo>
                  <a:pt x="8730860" y="0"/>
                </a:lnTo>
                <a:lnTo>
                  <a:pt x="8730860" y="5947898"/>
                </a:lnTo>
                <a:lnTo>
                  <a:pt x="0" y="5947898"/>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4913195" y="4800596"/>
            <a:ext cx="8013358" cy="4376299"/>
          </a:xfrm>
          <a:custGeom>
            <a:avLst/>
            <a:gdLst/>
            <a:ahLst/>
            <a:cxnLst/>
            <a:rect l="l" t="t" r="r" b="b"/>
            <a:pathLst>
              <a:path w="8013358" h="4376299">
                <a:moveTo>
                  <a:pt x="0" y="0"/>
                </a:moveTo>
                <a:lnTo>
                  <a:pt x="8013358" y="0"/>
                </a:lnTo>
                <a:lnTo>
                  <a:pt x="8013358" y="4376298"/>
                </a:lnTo>
                <a:lnTo>
                  <a:pt x="0" y="4376298"/>
                </a:lnTo>
                <a:lnTo>
                  <a:pt x="0" y="0"/>
                </a:lnTo>
                <a:close/>
              </a:path>
            </a:pathLst>
          </a:custGeom>
          <a:blipFill>
            <a:blip r:embed="rId5"/>
            <a:stretch>
              <a:fillRect/>
            </a:stretch>
          </a:blipFill>
        </p:spPr>
      </p:sp>
      <p:sp>
        <p:nvSpPr>
          <p:cNvPr id="5" name="Freeform 5"/>
          <p:cNvSpPr/>
          <p:nvPr/>
        </p:nvSpPr>
        <p:spPr>
          <a:xfrm rot="-1269005">
            <a:off x="497667" y="6567749"/>
            <a:ext cx="3138556" cy="3067939"/>
          </a:xfrm>
          <a:custGeom>
            <a:avLst/>
            <a:gdLst/>
            <a:ahLst/>
            <a:cxnLst/>
            <a:rect l="l" t="t" r="r" b="b"/>
            <a:pathLst>
              <a:path w="3138556" h="3067939">
                <a:moveTo>
                  <a:pt x="0" y="0"/>
                </a:moveTo>
                <a:lnTo>
                  <a:pt x="3138556" y="0"/>
                </a:lnTo>
                <a:lnTo>
                  <a:pt x="3138556" y="3067939"/>
                </a:lnTo>
                <a:lnTo>
                  <a:pt x="0" y="3067939"/>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6"/>
          <p:cNvSpPr/>
          <p:nvPr/>
        </p:nvSpPr>
        <p:spPr>
          <a:xfrm rot="-1390444">
            <a:off x="1473048" y="8386560"/>
            <a:ext cx="1600808" cy="747044"/>
          </a:xfrm>
          <a:custGeom>
            <a:avLst/>
            <a:gdLst/>
            <a:ahLst/>
            <a:cxnLst/>
            <a:rect l="l" t="t" r="r" b="b"/>
            <a:pathLst>
              <a:path w="1600808" h="747044">
                <a:moveTo>
                  <a:pt x="0" y="0"/>
                </a:moveTo>
                <a:lnTo>
                  <a:pt x="1600808" y="0"/>
                </a:lnTo>
                <a:lnTo>
                  <a:pt x="1600808" y="747044"/>
                </a:lnTo>
                <a:lnTo>
                  <a:pt x="0" y="747044"/>
                </a:lnTo>
                <a:lnTo>
                  <a:pt x="0" y="0"/>
                </a:lnTo>
                <a:close/>
              </a:path>
            </a:pathLst>
          </a:custGeom>
          <a:blipFill>
            <a:blip r:embed="rId8"/>
            <a:stretch>
              <a:fillRect/>
            </a:stretch>
          </a:blipFill>
        </p:spPr>
      </p:sp>
      <p:sp>
        <p:nvSpPr>
          <p:cNvPr id="7" name="Freeform 7"/>
          <p:cNvSpPr/>
          <p:nvPr/>
        </p:nvSpPr>
        <p:spPr>
          <a:xfrm>
            <a:off x="15156729" y="5680559"/>
            <a:ext cx="1683960" cy="1683960"/>
          </a:xfrm>
          <a:custGeom>
            <a:avLst/>
            <a:gdLst/>
            <a:ahLst/>
            <a:cxnLst/>
            <a:rect l="l" t="t" r="r" b="b"/>
            <a:pathLst>
              <a:path w="1683960" h="1683960">
                <a:moveTo>
                  <a:pt x="0" y="0"/>
                </a:moveTo>
                <a:lnTo>
                  <a:pt x="1683960" y="0"/>
                </a:lnTo>
                <a:lnTo>
                  <a:pt x="1683960" y="1683960"/>
                </a:lnTo>
                <a:lnTo>
                  <a:pt x="0" y="1683960"/>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grpSp>
        <p:nvGrpSpPr>
          <p:cNvPr id="8" name="Group 8"/>
          <p:cNvGrpSpPr/>
          <p:nvPr/>
        </p:nvGrpSpPr>
        <p:grpSpPr>
          <a:xfrm>
            <a:off x="4797168" y="9659271"/>
            <a:ext cx="7921490" cy="415574"/>
            <a:chOff x="0" y="0"/>
            <a:chExt cx="2086318" cy="109452"/>
          </a:xfrm>
        </p:grpSpPr>
        <p:sp>
          <p:nvSpPr>
            <p:cNvPr id="9" name="Freeform 9"/>
            <p:cNvSpPr/>
            <p:nvPr/>
          </p:nvSpPr>
          <p:spPr>
            <a:xfrm>
              <a:off x="0" y="0"/>
              <a:ext cx="2086318" cy="109452"/>
            </a:xfrm>
            <a:custGeom>
              <a:avLst/>
              <a:gdLst/>
              <a:ahLst/>
              <a:cxnLst/>
              <a:rect l="l" t="t" r="r" b="b"/>
              <a:pathLst>
                <a:path w="2086318" h="109452">
                  <a:moveTo>
                    <a:pt x="0" y="0"/>
                  </a:moveTo>
                  <a:lnTo>
                    <a:pt x="2086318" y="0"/>
                  </a:lnTo>
                  <a:lnTo>
                    <a:pt x="2086318" y="109452"/>
                  </a:lnTo>
                  <a:lnTo>
                    <a:pt x="0" y="109452"/>
                  </a:lnTo>
                  <a:close/>
                </a:path>
              </a:pathLst>
            </a:custGeom>
            <a:solidFill>
              <a:srgbClr val="000000"/>
            </a:solidFill>
          </p:spPr>
        </p:sp>
        <p:sp>
          <p:nvSpPr>
            <p:cNvPr id="10" name="TextBox 10"/>
            <p:cNvSpPr txBox="1"/>
            <p:nvPr/>
          </p:nvSpPr>
          <p:spPr>
            <a:xfrm>
              <a:off x="0" y="-38100"/>
              <a:ext cx="2086318" cy="147552"/>
            </a:xfrm>
            <a:prstGeom prst="rect">
              <a:avLst/>
            </a:prstGeom>
          </p:spPr>
          <p:txBody>
            <a:bodyPr lIns="50800" tIns="50800" rIns="50800" bIns="50800" rtlCol="0" anchor="ctr"/>
            <a:lstStyle/>
            <a:p>
              <a:pPr algn="ctr">
                <a:lnSpc>
                  <a:spcPts val="2659"/>
                </a:lnSpc>
              </a:pPr>
              <a:endParaRPr/>
            </a:p>
          </p:txBody>
        </p:sp>
      </p:grpSp>
      <p:sp>
        <p:nvSpPr>
          <p:cNvPr id="11" name="TextBox 11"/>
          <p:cNvSpPr txBox="1"/>
          <p:nvPr/>
        </p:nvSpPr>
        <p:spPr>
          <a:xfrm>
            <a:off x="-533227" y="265005"/>
            <a:ext cx="9234433" cy="631206"/>
          </a:xfrm>
          <a:prstGeom prst="rect">
            <a:avLst/>
          </a:prstGeom>
        </p:spPr>
        <p:txBody>
          <a:bodyPr lIns="0" tIns="0" rIns="0" bIns="0" rtlCol="0" anchor="t">
            <a:spAutoFit/>
          </a:bodyPr>
          <a:lstStyle/>
          <a:p>
            <a:pPr algn="ctr">
              <a:lnSpc>
                <a:spcPts val="5109"/>
              </a:lnSpc>
            </a:pPr>
            <a:r>
              <a:rPr lang="en-US" sz="3649">
                <a:solidFill>
                  <a:srgbClr val="000000"/>
                </a:solidFill>
                <a:latin typeface="Sauna Pro 1"/>
                <a:ea typeface="Sauna Pro 1"/>
                <a:cs typeface="Sauna Pro 1"/>
                <a:sym typeface="Sauna Pro 1"/>
              </a:rPr>
              <a:t>Primary Age Learning Slides (P4-P7)</a:t>
            </a:r>
          </a:p>
        </p:txBody>
      </p:sp>
      <p:sp>
        <p:nvSpPr>
          <p:cNvPr id="12" name="TextBox 12"/>
          <p:cNvSpPr txBox="1"/>
          <p:nvPr/>
        </p:nvSpPr>
        <p:spPr>
          <a:xfrm>
            <a:off x="15076184" y="7367123"/>
            <a:ext cx="1845052" cy="862331"/>
          </a:xfrm>
          <a:prstGeom prst="rect">
            <a:avLst/>
          </a:prstGeom>
        </p:spPr>
        <p:txBody>
          <a:bodyPr lIns="0" tIns="0" rIns="0" bIns="0" rtlCol="0" anchor="t">
            <a:spAutoFit/>
          </a:bodyPr>
          <a:lstStyle/>
          <a:p>
            <a:pPr algn="ctr">
              <a:lnSpc>
                <a:spcPts val="7069"/>
              </a:lnSpc>
            </a:pPr>
            <a:r>
              <a:rPr lang="en-US" sz="5049">
                <a:solidFill>
                  <a:srgbClr val="000000"/>
                </a:solidFill>
                <a:latin typeface="Sauna Pro 2"/>
                <a:ea typeface="Sauna Pro 2"/>
                <a:cs typeface="Sauna Pro 2"/>
                <a:sym typeface="Sauna Pro 2"/>
              </a:rPr>
              <a:t>Grace</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10787354" y="3744205"/>
            <a:ext cx="4528471" cy="2387739"/>
          </a:xfrm>
          <a:custGeom>
            <a:avLst/>
            <a:gdLst/>
            <a:ahLst/>
            <a:cxnLst/>
            <a:rect l="l" t="t" r="r" b="b"/>
            <a:pathLst>
              <a:path w="4528471" h="2387739">
                <a:moveTo>
                  <a:pt x="0" y="0"/>
                </a:moveTo>
                <a:lnTo>
                  <a:pt x="4528472" y="0"/>
                </a:lnTo>
                <a:lnTo>
                  <a:pt x="4528472" y="2387740"/>
                </a:lnTo>
                <a:lnTo>
                  <a:pt x="0" y="238774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1831854" y="3049631"/>
            <a:ext cx="8600283" cy="3976913"/>
          </a:xfrm>
          <a:prstGeom prst="rect">
            <a:avLst/>
          </a:prstGeom>
        </p:spPr>
        <p:txBody>
          <a:bodyPr lIns="0" tIns="0" rIns="0" bIns="0" rtlCol="0" anchor="t">
            <a:spAutoFit/>
          </a:bodyPr>
          <a:lstStyle/>
          <a:p>
            <a:pPr algn="l">
              <a:lnSpc>
                <a:spcPts val="7109"/>
              </a:lnSpc>
            </a:pPr>
            <a:r>
              <a:rPr lang="en-US" sz="7899" b="1" spc="315">
                <a:solidFill>
                  <a:srgbClr val="FFFFFF"/>
                </a:solidFill>
                <a:latin typeface="Sauna Pro 5 Bold"/>
                <a:ea typeface="Sauna Pro 5 Bold"/>
                <a:cs typeface="Sauna Pro 5 Bold"/>
                <a:sym typeface="Sauna Pro 5 Bold"/>
              </a:rPr>
              <a:t>Why do people choose to show bullying behaviour to others?</a:t>
            </a:r>
          </a:p>
          <a:p>
            <a:pPr algn="l">
              <a:lnSpc>
                <a:spcPts val="3038"/>
              </a:lnSpc>
            </a:pPr>
            <a:endParaRPr lang="en-US" sz="7899" b="1" spc="315">
              <a:solidFill>
                <a:srgbClr val="FFFFFF"/>
              </a:solidFill>
              <a:latin typeface="Sauna Pro 5 Bold"/>
              <a:ea typeface="Sauna Pro 5 Bold"/>
              <a:cs typeface="Sauna Pro 5 Bold"/>
              <a:sym typeface="Sauna Pro 5 Bold"/>
            </a:endParaRPr>
          </a:p>
        </p:txBody>
      </p:sp>
      <p:sp>
        <p:nvSpPr>
          <p:cNvPr id="4" name="Freeform 4"/>
          <p:cNvSpPr/>
          <p:nvPr/>
        </p:nvSpPr>
        <p:spPr>
          <a:xfrm>
            <a:off x="352156" y="9017220"/>
            <a:ext cx="1574510" cy="909279"/>
          </a:xfrm>
          <a:custGeom>
            <a:avLst/>
            <a:gdLst/>
            <a:ahLst/>
            <a:cxnLst/>
            <a:rect l="l" t="t" r="r" b="b"/>
            <a:pathLst>
              <a:path w="1574510" h="909279">
                <a:moveTo>
                  <a:pt x="0" y="0"/>
                </a:moveTo>
                <a:lnTo>
                  <a:pt x="1574510" y="0"/>
                </a:lnTo>
                <a:lnTo>
                  <a:pt x="1574510" y="909280"/>
                </a:lnTo>
                <a:lnTo>
                  <a:pt x="0" y="90928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Freeform 5"/>
          <p:cNvSpPr/>
          <p:nvPr/>
        </p:nvSpPr>
        <p:spPr>
          <a:xfrm>
            <a:off x="2238511" y="9017220"/>
            <a:ext cx="978576" cy="978576"/>
          </a:xfrm>
          <a:custGeom>
            <a:avLst/>
            <a:gdLst/>
            <a:ahLst/>
            <a:cxnLst/>
            <a:rect l="l" t="t" r="r" b="b"/>
            <a:pathLst>
              <a:path w="978576" h="978576">
                <a:moveTo>
                  <a:pt x="0" y="0"/>
                </a:moveTo>
                <a:lnTo>
                  <a:pt x="978577" y="0"/>
                </a:lnTo>
                <a:lnTo>
                  <a:pt x="978577" y="978576"/>
                </a:lnTo>
                <a:lnTo>
                  <a:pt x="0" y="978576"/>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6"/>
          <p:cNvSpPr/>
          <p:nvPr/>
        </p:nvSpPr>
        <p:spPr>
          <a:xfrm>
            <a:off x="16532311" y="8616605"/>
            <a:ext cx="1280560" cy="1426807"/>
          </a:xfrm>
          <a:custGeom>
            <a:avLst/>
            <a:gdLst/>
            <a:ahLst/>
            <a:cxnLst/>
            <a:rect l="l" t="t" r="r" b="b"/>
            <a:pathLst>
              <a:path w="1280560" h="1426807">
                <a:moveTo>
                  <a:pt x="0" y="0"/>
                </a:moveTo>
                <a:lnTo>
                  <a:pt x="1280560" y="0"/>
                </a:lnTo>
                <a:lnTo>
                  <a:pt x="1280560" y="1426808"/>
                </a:lnTo>
                <a:lnTo>
                  <a:pt x="0" y="1426808"/>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2021477" y="1028700"/>
            <a:ext cx="3445798" cy="1816875"/>
          </a:xfrm>
          <a:custGeom>
            <a:avLst/>
            <a:gdLst/>
            <a:ahLst/>
            <a:cxnLst/>
            <a:rect l="l" t="t" r="r" b="b"/>
            <a:pathLst>
              <a:path w="3445798" h="1816875">
                <a:moveTo>
                  <a:pt x="0" y="0"/>
                </a:moveTo>
                <a:lnTo>
                  <a:pt x="3445799" y="0"/>
                </a:lnTo>
                <a:lnTo>
                  <a:pt x="3445799" y="1816875"/>
                </a:lnTo>
                <a:lnTo>
                  <a:pt x="0" y="1816875"/>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3254338" y="2444612"/>
            <a:ext cx="12314791" cy="5710984"/>
          </a:xfrm>
          <a:custGeom>
            <a:avLst/>
            <a:gdLst/>
            <a:ahLst/>
            <a:cxnLst/>
            <a:rect l="l" t="t" r="r" b="b"/>
            <a:pathLst>
              <a:path w="12314791" h="5710984">
                <a:moveTo>
                  <a:pt x="0" y="0"/>
                </a:moveTo>
                <a:lnTo>
                  <a:pt x="12314792" y="0"/>
                </a:lnTo>
                <a:lnTo>
                  <a:pt x="12314792" y="5710984"/>
                </a:lnTo>
                <a:lnTo>
                  <a:pt x="0" y="5710984"/>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TextBox 4"/>
          <p:cNvSpPr txBox="1"/>
          <p:nvPr/>
        </p:nvSpPr>
        <p:spPr>
          <a:xfrm>
            <a:off x="7865141" y="2769375"/>
            <a:ext cx="3093185" cy="1136465"/>
          </a:xfrm>
          <a:prstGeom prst="rect">
            <a:avLst/>
          </a:prstGeom>
        </p:spPr>
        <p:txBody>
          <a:bodyPr lIns="0" tIns="0" rIns="0" bIns="0" rtlCol="0" anchor="t">
            <a:spAutoFit/>
          </a:bodyPr>
          <a:lstStyle/>
          <a:p>
            <a:pPr algn="ctr">
              <a:lnSpc>
                <a:spcPts val="4557"/>
              </a:lnSpc>
              <a:spcBef>
                <a:spcPct val="0"/>
              </a:spcBef>
            </a:pPr>
            <a:r>
              <a:rPr lang="en-US" sz="3255" b="1" spc="130">
                <a:solidFill>
                  <a:srgbClr val="000000"/>
                </a:solidFill>
                <a:latin typeface="Sauna Pro 5 Bold"/>
                <a:ea typeface="Sauna Pro 5 Bold"/>
                <a:cs typeface="Sauna Pro 5 Bold"/>
                <a:sym typeface="Sauna Pro 5 Bold"/>
              </a:rPr>
              <a:t>They are unhappy</a:t>
            </a:r>
          </a:p>
        </p:txBody>
      </p:sp>
      <p:sp>
        <p:nvSpPr>
          <p:cNvPr id="5" name="TextBox 5"/>
          <p:cNvSpPr txBox="1"/>
          <p:nvPr/>
        </p:nvSpPr>
        <p:spPr>
          <a:xfrm>
            <a:off x="5687370" y="4903124"/>
            <a:ext cx="3093185" cy="1074927"/>
          </a:xfrm>
          <a:prstGeom prst="rect">
            <a:avLst/>
          </a:prstGeom>
        </p:spPr>
        <p:txBody>
          <a:bodyPr lIns="0" tIns="0" rIns="0" bIns="0" rtlCol="0" anchor="t">
            <a:spAutoFit/>
          </a:bodyPr>
          <a:lstStyle/>
          <a:p>
            <a:pPr algn="ctr">
              <a:lnSpc>
                <a:spcPts val="4277"/>
              </a:lnSpc>
            </a:pPr>
            <a:r>
              <a:rPr lang="en-US" sz="3055" b="1" spc="122">
                <a:solidFill>
                  <a:srgbClr val="000000"/>
                </a:solidFill>
                <a:latin typeface="Sauna Pro 5 Bold"/>
                <a:ea typeface="Sauna Pro 5 Bold"/>
                <a:cs typeface="Sauna Pro 5 Bold"/>
                <a:sym typeface="Sauna Pro 5 Bold"/>
              </a:rPr>
              <a:t>Jealousy</a:t>
            </a:r>
          </a:p>
          <a:p>
            <a:pPr algn="ctr">
              <a:lnSpc>
                <a:spcPts val="4277"/>
              </a:lnSpc>
              <a:spcBef>
                <a:spcPct val="0"/>
              </a:spcBef>
            </a:pPr>
            <a:endParaRPr lang="en-US" sz="3055" b="1" spc="122">
              <a:solidFill>
                <a:srgbClr val="000000"/>
              </a:solidFill>
              <a:latin typeface="Sauna Pro 5 Bold"/>
              <a:ea typeface="Sauna Pro 5 Bold"/>
              <a:cs typeface="Sauna Pro 5 Bold"/>
              <a:sym typeface="Sauna Pro 5 Bold"/>
            </a:endParaRPr>
          </a:p>
        </p:txBody>
      </p:sp>
      <p:sp>
        <p:nvSpPr>
          <p:cNvPr id="6" name="TextBox 6"/>
          <p:cNvSpPr txBox="1"/>
          <p:nvPr/>
        </p:nvSpPr>
        <p:spPr>
          <a:xfrm>
            <a:off x="9877078" y="4903124"/>
            <a:ext cx="3093185" cy="532002"/>
          </a:xfrm>
          <a:prstGeom prst="rect">
            <a:avLst/>
          </a:prstGeom>
        </p:spPr>
        <p:txBody>
          <a:bodyPr lIns="0" tIns="0" rIns="0" bIns="0" rtlCol="0" anchor="t">
            <a:spAutoFit/>
          </a:bodyPr>
          <a:lstStyle/>
          <a:p>
            <a:pPr algn="ctr">
              <a:lnSpc>
                <a:spcPts val="4277"/>
              </a:lnSpc>
              <a:spcBef>
                <a:spcPct val="0"/>
              </a:spcBef>
            </a:pPr>
            <a:r>
              <a:rPr lang="en-US" sz="3055" b="1" spc="122">
                <a:solidFill>
                  <a:srgbClr val="000000"/>
                </a:solidFill>
                <a:latin typeface="Sauna Pro 5 Bold"/>
                <a:ea typeface="Sauna Pro 5 Bold"/>
                <a:cs typeface="Sauna Pro 5 Bold"/>
                <a:sym typeface="Sauna Pro 5 Bold"/>
              </a:rPr>
              <a:t>For attention</a:t>
            </a:r>
          </a:p>
        </p:txBody>
      </p:sp>
      <p:sp>
        <p:nvSpPr>
          <p:cNvPr id="7" name="TextBox 7"/>
          <p:cNvSpPr txBox="1"/>
          <p:nvPr/>
        </p:nvSpPr>
        <p:spPr>
          <a:xfrm>
            <a:off x="3920683" y="6884624"/>
            <a:ext cx="3093185" cy="531939"/>
          </a:xfrm>
          <a:prstGeom prst="rect">
            <a:avLst/>
          </a:prstGeom>
        </p:spPr>
        <p:txBody>
          <a:bodyPr lIns="0" tIns="0" rIns="0" bIns="0" rtlCol="0" anchor="t">
            <a:spAutoFit/>
          </a:bodyPr>
          <a:lstStyle/>
          <a:p>
            <a:pPr algn="ctr">
              <a:lnSpc>
                <a:spcPts val="4277"/>
              </a:lnSpc>
              <a:spcBef>
                <a:spcPct val="0"/>
              </a:spcBef>
            </a:pPr>
            <a:r>
              <a:rPr lang="en-US" sz="3055" b="1" spc="122">
                <a:solidFill>
                  <a:srgbClr val="000000"/>
                </a:solidFill>
                <a:latin typeface="Sauna Pro 5 Bold"/>
                <a:ea typeface="Sauna Pro 5 Bold"/>
                <a:cs typeface="Sauna Pro 5 Bold"/>
                <a:sym typeface="Sauna Pro 5 Bold"/>
              </a:rPr>
              <a:t>Because they can</a:t>
            </a:r>
          </a:p>
        </p:txBody>
      </p:sp>
      <p:sp>
        <p:nvSpPr>
          <p:cNvPr id="8" name="TextBox 8"/>
          <p:cNvSpPr txBox="1"/>
          <p:nvPr/>
        </p:nvSpPr>
        <p:spPr>
          <a:xfrm>
            <a:off x="8330486" y="6613130"/>
            <a:ext cx="3093185" cy="1074927"/>
          </a:xfrm>
          <a:prstGeom prst="rect">
            <a:avLst/>
          </a:prstGeom>
        </p:spPr>
        <p:txBody>
          <a:bodyPr lIns="0" tIns="0" rIns="0" bIns="0" rtlCol="0" anchor="t">
            <a:spAutoFit/>
          </a:bodyPr>
          <a:lstStyle/>
          <a:p>
            <a:pPr algn="ctr">
              <a:lnSpc>
                <a:spcPts val="4277"/>
              </a:lnSpc>
              <a:spcBef>
                <a:spcPct val="0"/>
              </a:spcBef>
            </a:pPr>
            <a:r>
              <a:rPr lang="en-US" sz="3055" b="1" spc="122">
                <a:solidFill>
                  <a:srgbClr val="000000"/>
                </a:solidFill>
                <a:latin typeface="Sauna Pro 5 Bold"/>
                <a:ea typeface="Sauna Pro 5 Bold"/>
                <a:cs typeface="Sauna Pro 5 Bold"/>
                <a:sym typeface="Sauna Pro 5 Bold"/>
              </a:rPr>
              <a:t>They have been bullied</a:t>
            </a:r>
          </a:p>
        </p:txBody>
      </p:sp>
      <p:sp>
        <p:nvSpPr>
          <p:cNvPr id="9" name="TextBox 9"/>
          <p:cNvSpPr txBox="1"/>
          <p:nvPr/>
        </p:nvSpPr>
        <p:spPr>
          <a:xfrm>
            <a:off x="12144104" y="6574267"/>
            <a:ext cx="3093185" cy="1074927"/>
          </a:xfrm>
          <a:prstGeom prst="rect">
            <a:avLst/>
          </a:prstGeom>
        </p:spPr>
        <p:txBody>
          <a:bodyPr lIns="0" tIns="0" rIns="0" bIns="0" rtlCol="0" anchor="t">
            <a:spAutoFit/>
          </a:bodyPr>
          <a:lstStyle/>
          <a:p>
            <a:pPr algn="ctr">
              <a:lnSpc>
                <a:spcPts val="4277"/>
              </a:lnSpc>
              <a:spcBef>
                <a:spcPct val="0"/>
              </a:spcBef>
            </a:pPr>
            <a:r>
              <a:rPr lang="en-US" sz="3055" b="1" spc="122">
                <a:solidFill>
                  <a:srgbClr val="000000"/>
                </a:solidFill>
                <a:latin typeface="Sauna Pro 5 Bold"/>
                <a:ea typeface="Sauna Pro 5 Bold"/>
                <a:cs typeface="Sauna Pro 5 Bold"/>
                <a:sym typeface="Sauna Pro 5 Bold"/>
              </a:rPr>
              <a:t>They enjoy the POWER!</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0" y="0"/>
            <a:ext cx="17259300" cy="9320022"/>
          </a:xfrm>
          <a:custGeom>
            <a:avLst/>
            <a:gdLst/>
            <a:ahLst/>
            <a:cxnLst/>
            <a:rect l="l" t="t" r="r" b="b"/>
            <a:pathLst>
              <a:path w="17259300" h="9320022">
                <a:moveTo>
                  <a:pt x="0" y="0"/>
                </a:moveTo>
                <a:lnTo>
                  <a:pt x="17259300" y="0"/>
                </a:lnTo>
                <a:lnTo>
                  <a:pt x="17259300" y="9320022"/>
                </a:lnTo>
                <a:lnTo>
                  <a:pt x="0" y="9320022"/>
                </a:lnTo>
                <a:lnTo>
                  <a:pt x="0" y="0"/>
                </a:lnTo>
                <a:close/>
              </a:path>
            </a:pathLst>
          </a:custGeom>
          <a:blipFill>
            <a:blip r:embed="rId2"/>
            <a:stretch>
              <a:fillRect/>
            </a:stretch>
          </a:blipFill>
        </p:spPr>
      </p:sp>
      <p:sp>
        <p:nvSpPr>
          <p:cNvPr id="3" name="TextBox 3"/>
          <p:cNvSpPr txBox="1"/>
          <p:nvPr/>
        </p:nvSpPr>
        <p:spPr>
          <a:xfrm rot="-783015">
            <a:off x="6482351" y="2110889"/>
            <a:ext cx="8346096" cy="3322948"/>
          </a:xfrm>
          <a:prstGeom prst="rect">
            <a:avLst/>
          </a:prstGeom>
        </p:spPr>
        <p:txBody>
          <a:bodyPr lIns="0" tIns="0" rIns="0" bIns="0" rtlCol="0" anchor="t">
            <a:spAutoFit/>
          </a:bodyPr>
          <a:lstStyle/>
          <a:p>
            <a:pPr algn="ctr">
              <a:lnSpc>
                <a:spcPts val="5304"/>
              </a:lnSpc>
              <a:spcBef>
                <a:spcPct val="0"/>
              </a:spcBef>
            </a:pPr>
            <a:r>
              <a:rPr lang="en-US" sz="3788" b="1">
                <a:solidFill>
                  <a:srgbClr val="000000"/>
                </a:solidFill>
                <a:latin typeface="Sauna Pro 3 Bold"/>
                <a:ea typeface="Sauna Pro 3 Bold"/>
                <a:cs typeface="Sauna Pro 3 Bold"/>
                <a:sym typeface="Sauna Pro 3 Bold"/>
              </a:rPr>
              <a:t>Bullying is extremely upsetting.</a:t>
            </a:r>
          </a:p>
          <a:p>
            <a:pPr algn="ctr">
              <a:lnSpc>
                <a:spcPts val="5304"/>
              </a:lnSpc>
              <a:spcBef>
                <a:spcPct val="0"/>
              </a:spcBef>
            </a:pPr>
            <a:endParaRPr lang="en-US" sz="3788" b="1">
              <a:solidFill>
                <a:srgbClr val="000000"/>
              </a:solidFill>
              <a:latin typeface="Sauna Pro 3 Bold"/>
              <a:ea typeface="Sauna Pro 3 Bold"/>
              <a:cs typeface="Sauna Pro 3 Bold"/>
              <a:sym typeface="Sauna Pro 3 Bold"/>
            </a:endParaRPr>
          </a:p>
          <a:p>
            <a:pPr algn="ctr">
              <a:lnSpc>
                <a:spcPts val="5304"/>
              </a:lnSpc>
              <a:spcBef>
                <a:spcPct val="0"/>
              </a:spcBef>
            </a:pPr>
            <a:r>
              <a:rPr lang="en-US" sz="3788" b="1">
                <a:solidFill>
                  <a:srgbClr val="000000"/>
                </a:solidFill>
                <a:latin typeface="Sauna Pro 3 Bold"/>
                <a:ea typeface="Sauna Pro 3 Bold"/>
                <a:cs typeface="Sauna Pro 3 Bold"/>
                <a:sym typeface="Sauna Pro 3 Bold"/>
              </a:rPr>
              <a:t>But we need to be careful not to give labels...as this can make people feel as if change can never happen.</a:t>
            </a:r>
          </a:p>
        </p:txBody>
      </p:sp>
      <p:sp>
        <p:nvSpPr>
          <p:cNvPr id="4" name="Freeform 4"/>
          <p:cNvSpPr/>
          <p:nvPr/>
        </p:nvSpPr>
        <p:spPr>
          <a:xfrm>
            <a:off x="0" y="8101694"/>
            <a:ext cx="3936621" cy="1983073"/>
          </a:xfrm>
          <a:custGeom>
            <a:avLst/>
            <a:gdLst/>
            <a:ahLst/>
            <a:cxnLst/>
            <a:rect l="l" t="t" r="r" b="b"/>
            <a:pathLst>
              <a:path w="3936621" h="1983073">
                <a:moveTo>
                  <a:pt x="0" y="0"/>
                </a:moveTo>
                <a:lnTo>
                  <a:pt x="3936621" y="0"/>
                </a:lnTo>
                <a:lnTo>
                  <a:pt x="3936621" y="1983073"/>
                </a:lnTo>
                <a:lnTo>
                  <a:pt x="0" y="1983073"/>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2444911" y="253717"/>
            <a:ext cx="10971617" cy="5924673"/>
          </a:xfrm>
          <a:custGeom>
            <a:avLst/>
            <a:gdLst/>
            <a:ahLst/>
            <a:cxnLst/>
            <a:rect l="l" t="t" r="r" b="b"/>
            <a:pathLst>
              <a:path w="10971617" h="5924673">
                <a:moveTo>
                  <a:pt x="0" y="0"/>
                </a:moveTo>
                <a:lnTo>
                  <a:pt x="10971617" y="0"/>
                </a:lnTo>
                <a:lnTo>
                  <a:pt x="10971617" y="5924673"/>
                </a:lnTo>
                <a:lnTo>
                  <a:pt x="0" y="5924673"/>
                </a:lnTo>
                <a:lnTo>
                  <a:pt x="0" y="0"/>
                </a:lnTo>
                <a:close/>
              </a:path>
            </a:pathLst>
          </a:custGeom>
          <a:blipFill>
            <a:blip r:embed="rId2"/>
            <a:stretch>
              <a:fillRect/>
            </a:stretch>
          </a:blipFill>
        </p:spPr>
      </p:sp>
      <p:sp>
        <p:nvSpPr>
          <p:cNvPr id="3" name="Freeform 3"/>
          <p:cNvSpPr/>
          <p:nvPr/>
        </p:nvSpPr>
        <p:spPr>
          <a:xfrm>
            <a:off x="7481815" y="1195429"/>
            <a:ext cx="10806185" cy="5835340"/>
          </a:xfrm>
          <a:custGeom>
            <a:avLst/>
            <a:gdLst/>
            <a:ahLst/>
            <a:cxnLst/>
            <a:rect l="l" t="t" r="r" b="b"/>
            <a:pathLst>
              <a:path w="10806185" h="5835340">
                <a:moveTo>
                  <a:pt x="0" y="0"/>
                </a:moveTo>
                <a:lnTo>
                  <a:pt x="10806185" y="0"/>
                </a:lnTo>
                <a:lnTo>
                  <a:pt x="10806185" y="5835340"/>
                </a:lnTo>
                <a:lnTo>
                  <a:pt x="0" y="5835340"/>
                </a:lnTo>
                <a:lnTo>
                  <a:pt x="0" y="0"/>
                </a:lnTo>
                <a:close/>
              </a:path>
            </a:pathLst>
          </a:custGeom>
          <a:blipFill>
            <a:blip r:embed="rId2"/>
            <a:stretch>
              <a:fillRect/>
            </a:stretch>
          </a:blipFill>
        </p:spPr>
      </p:sp>
      <p:sp>
        <p:nvSpPr>
          <p:cNvPr id="4" name="TextBox 4"/>
          <p:cNvSpPr txBox="1"/>
          <p:nvPr/>
        </p:nvSpPr>
        <p:spPr>
          <a:xfrm rot="-731101">
            <a:off x="1590670" y="1517337"/>
            <a:ext cx="5645227" cy="2898160"/>
          </a:xfrm>
          <a:prstGeom prst="rect">
            <a:avLst/>
          </a:prstGeom>
        </p:spPr>
        <p:txBody>
          <a:bodyPr lIns="0" tIns="0" rIns="0" bIns="0" rtlCol="0" anchor="t">
            <a:spAutoFit/>
          </a:bodyPr>
          <a:lstStyle/>
          <a:p>
            <a:pPr algn="ctr">
              <a:lnSpc>
                <a:spcPts val="4579"/>
              </a:lnSpc>
              <a:spcBef>
                <a:spcPct val="0"/>
              </a:spcBef>
            </a:pPr>
            <a:r>
              <a:rPr lang="en-US" sz="3270" b="1">
                <a:solidFill>
                  <a:srgbClr val="000000"/>
                </a:solidFill>
                <a:latin typeface="Sauna Pro 3 Bold"/>
                <a:ea typeface="Sauna Pro 3 Bold"/>
                <a:cs typeface="Sauna Pro 3 Bold"/>
                <a:sym typeface="Sauna Pro 3 Bold"/>
              </a:rPr>
              <a:t>What does ‘bully’ suggest?</a:t>
            </a:r>
          </a:p>
          <a:p>
            <a:pPr algn="ctr">
              <a:lnSpc>
                <a:spcPts val="4579"/>
              </a:lnSpc>
              <a:spcBef>
                <a:spcPct val="0"/>
              </a:spcBef>
            </a:pPr>
            <a:r>
              <a:rPr lang="en-US" sz="3270" b="1">
                <a:solidFill>
                  <a:srgbClr val="000000"/>
                </a:solidFill>
                <a:latin typeface="Sauna Pro 3 Bold"/>
                <a:ea typeface="Sauna Pro 3 Bold"/>
                <a:cs typeface="Sauna Pro 3 Bold"/>
                <a:sym typeface="Sauna Pro 3 Bold"/>
              </a:rPr>
              <a:t>Mean</a:t>
            </a:r>
          </a:p>
          <a:p>
            <a:pPr algn="ctr">
              <a:lnSpc>
                <a:spcPts val="4579"/>
              </a:lnSpc>
              <a:spcBef>
                <a:spcPct val="0"/>
              </a:spcBef>
            </a:pPr>
            <a:r>
              <a:rPr lang="en-US" sz="3270" b="1">
                <a:solidFill>
                  <a:srgbClr val="000000"/>
                </a:solidFill>
                <a:latin typeface="Sauna Pro 3 Bold"/>
                <a:ea typeface="Sauna Pro 3 Bold"/>
                <a:cs typeface="Sauna Pro 3 Bold"/>
                <a:sym typeface="Sauna Pro 3 Bold"/>
              </a:rPr>
              <a:t>Cruel</a:t>
            </a:r>
          </a:p>
          <a:p>
            <a:pPr algn="ctr">
              <a:lnSpc>
                <a:spcPts val="4579"/>
              </a:lnSpc>
              <a:spcBef>
                <a:spcPct val="0"/>
              </a:spcBef>
            </a:pPr>
            <a:r>
              <a:rPr lang="en-US" sz="3270" b="1">
                <a:solidFill>
                  <a:srgbClr val="000000"/>
                </a:solidFill>
                <a:latin typeface="Sauna Pro 3 Bold"/>
                <a:ea typeface="Sauna Pro 3 Bold"/>
                <a:cs typeface="Sauna Pro 3 Bold"/>
                <a:sym typeface="Sauna Pro 3 Bold"/>
              </a:rPr>
              <a:t>Horrible</a:t>
            </a:r>
          </a:p>
          <a:p>
            <a:pPr algn="ctr">
              <a:lnSpc>
                <a:spcPts val="4579"/>
              </a:lnSpc>
              <a:spcBef>
                <a:spcPct val="0"/>
              </a:spcBef>
            </a:pPr>
            <a:r>
              <a:rPr lang="en-US" sz="3270" b="1">
                <a:solidFill>
                  <a:srgbClr val="000000"/>
                </a:solidFill>
                <a:latin typeface="Sauna Pro 3 Bold"/>
                <a:ea typeface="Sauna Pro 3 Bold"/>
                <a:cs typeface="Sauna Pro 3 Bold"/>
                <a:sym typeface="Sauna Pro 3 Bold"/>
              </a:rPr>
              <a:t>Vile</a:t>
            </a:r>
          </a:p>
        </p:txBody>
      </p:sp>
      <p:sp>
        <p:nvSpPr>
          <p:cNvPr id="5" name="TextBox 5"/>
          <p:cNvSpPr txBox="1"/>
          <p:nvPr/>
        </p:nvSpPr>
        <p:spPr>
          <a:xfrm rot="-731101">
            <a:off x="11381560" y="2352931"/>
            <a:ext cx="5645227" cy="2805334"/>
          </a:xfrm>
          <a:prstGeom prst="rect">
            <a:avLst/>
          </a:prstGeom>
        </p:spPr>
        <p:txBody>
          <a:bodyPr lIns="0" tIns="0" rIns="0" bIns="0" rtlCol="0" anchor="t">
            <a:spAutoFit/>
          </a:bodyPr>
          <a:lstStyle/>
          <a:p>
            <a:pPr algn="ctr">
              <a:lnSpc>
                <a:spcPts val="4439"/>
              </a:lnSpc>
              <a:spcBef>
                <a:spcPct val="0"/>
              </a:spcBef>
            </a:pPr>
            <a:r>
              <a:rPr lang="en-US" sz="3170" b="1">
                <a:solidFill>
                  <a:srgbClr val="000000"/>
                </a:solidFill>
                <a:latin typeface="Sauna Pro 3 Bold"/>
                <a:ea typeface="Sauna Pro 3 Bold"/>
                <a:cs typeface="Sauna Pro 3 Bold"/>
                <a:sym typeface="Sauna Pro 3 Bold"/>
              </a:rPr>
              <a:t>What does ‘victim’ suggest?</a:t>
            </a:r>
          </a:p>
          <a:p>
            <a:pPr algn="ctr">
              <a:lnSpc>
                <a:spcPts val="4439"/>
              </a:lnSpc>
              <a:spcBef>
                <a:spcPct val="0"/>
              </a:spcBef>
            </a:pPr>
            <a:r>
              <a:rPr lang="en-US" sz="3170" b="1">
                <a:solidFill>
                  <a:srgbClr val="000000"/>
                </a:solidFill>
                <a:latin typeface="Sauna Pro 3 Bold"/>
                <a:ea typeface="Sauna Pro 3 Bold"/>
                <a:cs typeface="Sauna Pro 3 Bold"/>
                <a:sym typeface="Sauna Pro 3 Bold"/>
              </a:rPr>
              <a:t>Hurt</a:t>
            </a:r>
          </a:p>
          <a:p>
            <a:pPr algn="ctr">
              <a:lnSpc>
                <a:spcPts val="4439"/>
              </a:lnSpc>
              <a:spcBef>
                <a:spcPct val="0"/>
              </a:spcBef>
            </a:pPr>
            <a:r>
              <a:rPr lang="en-US" sz="3170" b="1">
                <a:solidFill>
                  <a:srgbClr val="000000"/>
                </a:solidFill>
                <a:latin typeface="Sauna Pro 3 Bold"/>
                <a:ea typeface="Sauna Pro 3 Bold"/>
                <a:cs typeface="Sauna Pro 3 Bold"/>
                <a:sym typeface="Sauna Pro 3 Bold"/>
              </a:rPr>
              <a:t>Weak</a:t>
            </a:r>
          </a:p>
          <a:p>
            <a:pPr algn="ctr">
              <a:lnSpc>
                <a:spcPts val="4439"/>
              </a:lnSpc>
              <a:spcBef>
                <a:spcPct val="0"/>
              </a:spcBef>
            </a:pPr>
            <a:r>
              <a:rPr lang="en-US" sz="3170" b="1">
                <a:solidFill>
                  <a:srgbClr val="000000"/>
                </a:solidFill>
                <a:latin typeface="Sauna Pro 3 Bold"/>
                <a:ea typeface="Sauna Pro 3 Bold"/>
                <a:cs typeface="Sauna Pro 3 Bold"/>
                <a:sym typeface="Sauna Pro 3 Bold"/>
              </a:rPr>
              <a:t>Injured</a:t>
            </a:r>
          </a:p>
          <a:p>
            <a:pPr algn="ctr">
              <a:lnSpc>
                <a:spcPts val="4439"/>
              </a:lnSpc>
              <a:spcBef>
                <a:spcPct val="0"/>
              </a:spcBef>
            </a:pPr>
            <a:r>
              <a:rPr lang="en-US" sz="3170" b="1">
                <a:solidFill>
                  <a:srgbClr val="000000"/>
                </a:solidFill>
                <a:latin typeface="Sauna Pro 3 Bold"/>
                <a:ea typeface="Sauna Pro 3 Bold"/>
                <a:cs typeface="Sauna Pro 3 Bold"/>
                <a:sym typeface="Sauna Pro 3 Bold"/>
              </a:rPr>
              <a:t>Sensitive</a:t>
            </a:r>
          </a:p>
        </p:txBody>
      </p:sp>
      <p:sp>
        <p:nvSpPr>
          <p:cNvPr id="6" name="TextBox 6"/>
          <p:cNvSpPr txBox="1"/>
          <p:nvPr/>
        </p:nvSpPr>
        <p:spPr>
          <a:xfrm>
            <a:off x="4954909" y="7446630"/>
            <a:ext cx="8853492" cy="1811670"/>
          </a:xfrm>
          <a:prstGeom prst="rect">
            <a:avLst/>
          </a:prstGeom>
        </p:spPr>
        <p:txBody>
          <a:bodyPr lIns="0" tIns="0" rIns="0" bIns="0" rtlCol="0" anchor="t">
            <a:spAutoFit/>
          </a:bodyPr>
          <a:lstStyle/>
          <a:p>
            <a:pPr algn="ctr">
              <a:lnSpc>
                <a:spcPts val="7239"/>
              </a:lnSpc>
            </a:pPr>
            <a:r>
              <a:rPr lang="en-US" sz="5170" b="1">
                <a:solidFill>
                  <a:srgbClr val="FFFFFF"/>
                </a:solidFill>
                <a:latin typeface="Sauna Pro 3 Bold"/>
                <a:ea typeface="Sauna Pro 3 Bold"/>
                <a:cs typeface="Sauna Pro 3 Bold"/>
                <a:sym typeface="Sauna Pro 3 Bold"/>
              </a:rPr>
              <a:t>Labels are for things, not people. </a:t>
            </a:r>
          </a:p>
          <a:p>
            <a:pPr algn="ctr">
              <a:lnSpc>
                <a:spcPts val="7239"/>
              </a:lnSpc>
            </a:pPr>
            <a:endParaRPr lang="en-US" sz="5170" b="1">
              <a:solidFill>
                <a:srgbClr val="FFFFFF"/>
              </a:solidFill>
              <a:latin typeface="Sauna Pro 3 Bold"/>
              <a:ea typeface="Sauna Pro 3 Bold"/>
              <a:cs typeface="Sauna Pro 3 Bold"/>
              <a:sym typeface="Sauna Pro 3 Bold"/>
            </a:endParaRP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bg>
      <p:bgPr>
        <a:solidFill>
          <a:srgbClr val="00A1E3"/>
        </a:solidFill>
        <a:effectLst/>
      </p:bgPr>
    </p:bg>
    <p:spTree>
      <p:nvGrpSpPr>
        <p:cNvPr id="1" name=""/>
        <p:cNvGrpSpPr/>
        <p:nvPr/>
      </p:nvGrpSpPr>
      <p:grpSpPr>
        <a:xfrm>
          <a:off x="0" y="0"/>
          <a:ext cx="0" cy="0"/>
          <a:chOff x="0" y="0"/>
          <a:chExt cx="0" cy="0"/>
        </a:xfrm>
      </p:grpSpPr>
      <p:sp>
        <p:nvSpPr>
          <p:cNvPr id="2" name="Freeform 2"/>
          <p:cNvSpPr/>
          <p:nvPr/>
        </p:nvSpPr>
        <p:spPr>
          <a:xfrm>
            <a:off x="1028700" y="0"/>
            <a:ext cx="4114876" cy="5817947"/>
          </a:xfrm>
          <a:custGeom>
            <a:avLst/>
            <a:gdLst/>
            <a:ahLst/>
            <a:cxnLst/>
            <a:rect l="l" t="t" r="r" b="b"/>
            <a:pathLst>
              <a:path w="4114876" h="5817947">
                <a:moveTo>
                  <a:pt x="0" y="0"/>
                </a:moveTo>
                <a:lnTo>
                  <a:pt x="4114876" y="0"/>
                </a:lnTo>
                <a:lnTo>
                  <a:pt x="4114876" y="5817947"/>
                </a:lnTo>
                <a:lnTo>
                  <a:pt x="0" y="581794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4421335" y="4469053"/>
            <a:ext cx="4114876" cy="5817947"/>
          </a:xfrm>
          <a:custGeom>
            <a:avLst/>
            <a:gdLst/>
            <a:ahLst/>
            <a:cxnLst/>
            <a:rect l="l" t="t" r="r" b="b"/>
            <a:pathLst>
              <a:path w="4114876" h="5817947">
                <a:moveTo>
                  <a:pt x="0" y="0"/>
                </a:moveTo>
                <a:lnTo>
                  <a:pt x="4114875" y="0"/>
                </a:lnTo>
                <a:lnTo>
                  <a:pt x="4114875" y="5817947"/>
                </a:lnTo>
                <a:lnTo>
                  <a:pt x="0" y="5817947"/>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a:off x="9739823" y="185458"/>
            <a:ext cx="4114876" cy="5817947"/>
          </a:xfrm>
          <a:custGeom>
            <a:avLst/>
            <a:gdLst/>
            <a:ahLst/>
            <a:cxnLst/>
            <a:rect l="l" t="t" r="r" b="b"/>
            <a:pathLst>
              <a:path w="4114876" h="5817947">
                <a:moveTo>
                  <a:pt x="0" y="0"/>
                </a:moveTo>
                <a:lnTo>
                  <a:pt x="4114875" y="0"/>
                </a:lnTo>
                <a:lnTo>
                  <a:pt x="4114875" y="5817947"/>
                </a:lnTo>
                <a:lnTo>
                  <a:pt x="0" y="5817947"/>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TextBox 5"/>
          <p:cNvSpPr txBox="1"/>
          <p:nvPr/>
        </p:nvSpPr>
        <p:spPr>
          <a:xfrm rot="831578">
            <a:off x="10943761" y="2261540"/>
            <a:ext cx="2093928" cy="2734275"/>
          </a:xfrm>
          <a:prstGeom prst="rect">
            <a:avLst/>
          </a:prstGeom>
        </p:spPr>
        <p:txBody>
          <a:bodyPr lIns="0" tIns="0" rIns="0" bIns="0" rtlCol="0" anchor="t">
            <a:spAutoFit/>
          </a:bodyPr>
          <a:lstStyle/>
          <a:p>
            <a:pPr algn="ctr">
              <a:lnSpc>
                <a:spcPts val="3634"/>
              </a:lnSpc>
              <a:spcBef>
                <a:spcPct val="0"/>
              </a:spcBef>
            </a:pPr>
            <a:r>
              <a:rPr lang="en-US" sz="2595" b="1">
                <a:solidFill>
                  <a:srgbClr val="000000"/>
                </a:solidFill>
                <a:latin typeface="Sauna Pro 3 Bold"/>
                <a:ea typeface="Sauna Pro 3 Bold"/>
                <a:cs typeface="Sauna Pro 3 Bold"/>
                <a:sym typeface="Sauna Pro 3 Bold"/>
              </a:rPr>
              <a:t>Bullying is never forever and. People  can gain strength in time.</a:t>
            </a:r>
          </a:p>
        </p:txBody>
      </p:sp>
      <p:sp>
        <p:nvSpPr>
          <p:cNvPr id="6" name="Freeform 6"/>
          <p:cNvSpPr/>
          <p:nvPr/>
        </p:nvSpPr>
        <p:spPr>
          <a:xfrm>
            <a:off x="12896116" y="4547519"/>
            <a:ext cx="4114876" cy="5817947"/>
          </a:xfrm>
          <a:custGeom>
            <a:avLst/>
            <a:gdLst/>
            <a:ahLst/>
            <a:cxnLst/>
            <a:rect l="l" t="t" r="r" b="b"/>
            <a:pathLst>
              <a:path w="4114876" h="5817947">
                <a:moveTo>
                  <a:pt x="0" y="0"/>
                </a:moveTo>
                <a:lnTo>
                  <a:pt x="4114875" y="0"/>
                </a:lnTo>
                <a:lnTo>
                  <a:pt x="4114875" y="5817947"/>
                </a:lnTo>
                <a:lnTo>
                  <a:pt x="0" y="581794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7" name="TextBox 7"/>
          <p:cNvSpPr txBox="1"/>
          <p:nvPr/>
        </p:nvSpPr>
        <p:spPr>
          <a:xfrm rot="589919">
            <a:off x="2138170" y="2161786"/>
            <a:ext cx="2171945" cy="2425965"/>
          </a:xfrm>
          <a:prstGeom prst="rect">
            <a:avLst/>
          </a:prstGeom>
        </p:spPr>
        <p:txBody>
          <a:bodyPr lIns="0" tIns="0" rIns="0" bIns="0" rtlCol="0" anchor="t">
            <a:spAutoFit/>
          </a:bodyPr>
          <a:lstStyle/>
          <a:p>
            <a:pPr algn="ctr">
              <a:lnSpc>
                <a:spcPts val="3838"/>
              </a:lnSpc>
              <a:spcBef>
                <a:spcPct val="0"/>
              </a:spcBef>
            </a:pPr>
            <a:r>
              <a:rPr lang="en-US" sz="2741" b="1">
                <a:solidFill>
                  <a:srgbClr val="000000"/>
                </a:solidFill>
                <a:latin typeface="Sauna Pro 3 Bold"/>
                <a:ea typeface="Sauna Pro 3 Bold"/>
                <a:cs typeface="Sauna Pro 3 Bold"/>
                <a:sym typeface="Sauna Pro 3 Bold"/>
              </a:rPr>
              <a:t>People that show bullying behaviour can also be kind to others.</a:t>
            </a:r>
          </a:p>
        </p:txBody>
      </p:sp>
      <p:sp>
        <p:nvSpPr>
          <p:cNvPr id="8" name="TextBox 8"/>
          <p:cNvSpPr txBox="1"/>
          <p:nvPr/>
        </p:nvSpPr>
        <p:spPr>
          <a:xfrm rot="763956">
            <a:off x="5573639" y="7080348"/>
            <a:ext cx="2118904" cy="1417320"/>
          </a:xfrm>
          <a:prstGeom prst="rect">
            <a:avLst/>
          </a:prstGeom>
        </p:spPr>
        <p:txBody>
          <a:bodyPr lIns="0" tIns="0" rIns="0" bIns="0" rtlCol="0" anchor="t">
            <a:spAutoFit/>
          </a:bodyPr>
          <a:lstStyle/>
          <a:p>
            <a:pPr algn="ctr">
              <a:lnSpc>
                <a:spcPts val="3779"/>
              </a:lnSpc>
              <a:spcBef>
                <a:spcPct val="0"/>
              </a:spcBef>
            </a:pPr>
            <a:r>
              <a:rPr lang="en-US" sz="2700" b="1">
                <a:solidFill>
                  <a:srgbClr val="000000"/>
                </a:solidFill>
                <a:latin typeface="Sauna Pro 3 Bold"/>
                <a:ea typeface="Sauna Pro 3 Bold"/>
                <a:cs typeface="Sauna Pro 3 Bold"/>
                <a:sym typeface="Sauna Pro 3 Bold"/>
              </a:rPr>
              <a:t>People can make mistakes and change.</a:t>
            </a:r>
          </a:p>
        </p:txBody>
      </p:sp>
      <p:sp>
        <p:nvSpPr>
          <p:cNvPr id="9" name="TextBox 9"/>
          <p:cNvSpPr txBox="1"/>
          <p:nvPr/>
        </p:nvSpPr>
        <p:spPr>
          <a:xfrm rot="891586">
            <a:off x="13988825" y="6797381"/>
            <a:ext cx="2093928" cy="2574393"/>
          </a:xfrm>
          <a:prstGeom prst="rect">
            <a:avLst/>
          </a:prstGeom>
        </p:spPr>
        <p:txBody>
          <a:bodyPr lIns="0" tIns="0" rIns="0" bIns="0" rtlCol="0" anchor="t">
            <a:spAutoFit/>
          </a:bodyPr>
          <a:lstStyle/>
          <a:p>
            <a:pPr algn="ctr">
              <a:lnSpc>
                <a:spcPts val="4054"/>
              </a:lnSpc>
              <a:spcBef>
                <a:spcPct val="0"/>
              </a:spcBef>
            </a:pPr>
            <a:r>
              <a:rPr lang="en-US" sz="2895" b="1">
                <a:solidFill>
                  <a:srgbClr val="000000"/>
                </a:solidFill>
                <a:latin typeface="Sauna Pro 3 Bold"/>
                <a:ea typeface="Sauna Pro 3 Bold"/>
                <a:cs typeface="Sauna Pro 3 Bold"/>
                <a:sym typeface="Sauna Pro 3 Bold"/>
              </a:rPr>
              <a:t>Nobody deserves a label. Nothing is forever!</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bg>
      <p:bgPr>
        <a:solidFill>
          <a:srgbClr val="00A1E4"/>
        </a:solidFill>
        <a:effectLst/>
      </p:bgPr>
    </p:bg>
    <p:spTree>
      <p:nvGrpSpPr>
        <p:cNvPr id="1" name=""/>
        <p:cNvGrpSpPr/>
        <p:nvPr/>
      </p:nvGrpSpPr>
      <p:grpSpPr>
        <a:xfrm>
          <a:off x="0" y="0"/>
          <a:ext cx="0" cy="0"/>
          <a:chOff x="0" y="0"/>
          <a:chExt cx="0" cy="0"/>
        </a:xfrm>
      </p:grpSpPr>
      <p:sp>
        <p:nvSpPr>
          <p:cNvPr id="2" name="Freeform 2"/>
          <p:cNvSpPr/>
          <p:nvPr/>
        </p:nvSpPr>
        <p:spPr>
          <a:xfrm>
            <a:off x="0" y="0"/>
            <a:ext cx="10971617" cy="5924673"/>
          </a:xfrm>
          <a:custGeom>
            <a:avLst/>
            <a:gdLst/>
            <a:ahLst/>
            <a:cxnLst/>
            <a:rect l="l" t="t" r="r" b="b"/>
            <a:pathLst>
              <a:path w="10971617" h="5924673">
                <a:moveTo>
                  <a:pt x="0" y="0"/>
                </a:moveTo>
                <a:lnTo>
                  <a:pt x="10971617" y="0"/>
                </a:lnTo>
                <a:lnTo>
                  <a:pt x="10971617" y="5924673"/>
                </a:lnTo>
                <a:lnTo>
                  <a:pt x="0" y="5924673"/>
                </a:lnTo>
                <a:lnTo>
                  <a:pt x="0" y="0"/>
                </a:lnTo>
                <a:close/>
              </a:path>
            </a:pathLst>
          </a:custGeom>
          <a:blipFill>
            <a:blip r:embed="rId2"/>
            <a:stretch>
              <a:fillRect/>
            </a:stretch>
          </a:blipFill>
        </p:spPr>
      </p:sp>
      <p:sp>
        <p:nvSpPr>
          <p:cNvPr id="3" name="TextBox 3"/>
          <p:cNvSpPr txBox="1"/>
          <p:nvPr/>
        </p:nvSpPr>
        <p:spPr>
          <a:xfrm rot="-823668">
            <a:off x="3932056" y="1744611"/>
            <a:ext cx="5645227" cy="1693849"/>
          </a:xfrm>
          <a:prstGeom prst="rect">
            <a:avLst/>
          </a:prstGeom>
        </p:spPr>
        <p:txBody>
          <a:bodyPr lIns="0" tIns="0" rIns="0" bIns="0" rtlCol="0" anchor="t">
            <a:spAutoFit/>
          </a:bodyPr>
          <a:lstStyle/>
          <a:p>
            <a:pPr algn="ctr">
              <a:lnSpc>
                <a:spcPts val="2570"/>
              </a:lnSpc>
            </a:pPr>
            <a:r>
              <a:rPr lang="en-US" sz="3570" b="1">
                <a:solidFill>
                  <a:srgbClr val="000000"/>
                </a:solidFill>
                <a:latin typeface="Sauna Pro 3 Bold"/>
                <a:ea typeface="Sauna Pro 3 Bold"/>
                <a:cs typeface="Sauna Pro 3 Bold"/>
                <a:sym typeface="Sauna Pro 3 Bold"/>
              </a:rPr>
              <a:t>We use the words:</a:t>
            </a:r>
          </a:p>
          <a:p>
            <a:pPr algn="ctr">
              <a:lnSpc>
                <a:spcPts val="2570"/>
              </a:lnSpc>
            </a:pPr>
            <a:endParaRPr lang="en-US" sz="3570" b="1">
              <a:solidFill>
                <a:srgbClr val="000000"/>
              </a:solidFill>
              <a:latin typeface="Sauna Pro 3 Bold"/>
              <a:ea typeface="Sauna Pro 3 Bold"/>
              <a:cs typeface="Sauna Pro 3 Bold"/>
              <a:sym typeface="Sauna Pro 3 Bold"/>
            </a:endParaRPr>
          </a:p>
          <a:p>
            <a:pPr algn="ctr">
              <a:lnSpc>
                <a:spcPts val="2570"/>
              </a:lnSpc>
            </a:pPr>
            <a:r>
              <a:rPr lang="en-US" sz="3570" b="1">
                <a:solidFill>
                  <a:srgbClr val="000000"/>
                </a:solidFill>
                <a:latin typeface="Sauna Pro 3 Bold"/>
                <a:ea typeface="Sauna Pro 3 Bold"/>
                <a:cs typeface="Sauna Pro 3 Bold"/>
                <a:sym typeface="Sauna Pro 3 Bold"/>
              </a:rPr>
              <a:t>Someone is displaying</a:t>
            </a:r>
          </a:p>
          <a:p>
            <a:pPr algn="ctr">
              <a:lnSpc>
                <a:spcPts val="2570"/>
              </a:lnSpc>
            </a:pPr>
            <a:endParaRPr lang="en-US" sz="3570" b="1">
              <a:solidFill>
                <a:srgbClr val="000000"/>
              </a:solidFill>
              <a:latin typeface="Sauna Pro 3 Bold"/>
              <a:ea typeface="Sauna Pro 3 Bold"/>
              <a:cs typeface="Sauna Pro 3 Bold"/>
              <a:sym typeface="Sauna Pro 3 Bold"/>
            </a:endParaRPr>
          </a:p>
          <a:p>
            <a:pPr algn="ctr">
              <a:lnSpc>
                <a:spcPts val="2570"/>
              </a:lnSpc>
            </a:pPr>
            <a:r>
              <a:rPr lang="en-US" sz="3570" b="1">
                <a:solidFill>
                  <a:srgbClr val="000000"/>
                </a:solidFill>
                <a:latin typeface="Sauna Pro 3 Bold"/>
                <a:ea typeface="Sauna Pro 3 Bold"/>
                <a:cs typeface="Sauna Pro 3 Bold"/>
                <a:sym typeface="Sauna Pro 3 Bold"/>
              </a:rPr>
              <a:t>bullying behaviour</a:t>
            </a:r>
          </a:p>
        </p:txBody>
      </p:sp>
      <p:sp>
        <p:nvSpPr>
          <p:cNvPr id="4" name="Freeform 4"/>
          <p:cNvSpPr/>
          <p:nvPr/>
        </p:nvSpPr>
        <p:spPr>
          <a:xfrm>
            <a:off x="7316383" y="4362327"/>
            <a:ext cx="10971617" cy="5924673"/>
          </a:xfrm>
          <a:custGeom>
            <a:avLst/>
            <a:gdLst/>
            <a:ahLst/>
            <a:cxnLst/>
            <a:rect l="l" t="t" r="r" b="b"/>
            <a:pathLst>
              <a:path w="10971617" h="5924673">
                <a:moveTo>
                  <a:pt x="0" y="0"/>
                </a:moveTo>
                <a:lnTo>
                  <a:pt x="10971617" y="0"/>
                </a:lnTo>
                <a:lnTo>
                  <a:pt x="10971617" y="5924673"/>
                </a:lnTo>
                <a:lnTo>
                  <a:pt x="0" y="5924673"/>
                </a:lnTo>
                <a:lnTo>
                  <a:pt x="0" y="0"/>
                </a:lnTo>
                <a:close/>
              </a:path>
            </a:pathLst>
          </a:custGeom>
          <a:blipFill>
            <a:blip r:embed="rId2"/>
            <a:stretch>
              <a:fillRect/>
            </a:stretch>
          </a:blipFill>
        </p:spPr>
      </p:sp>
      <p:sp>
        <p:nvSpPr>
          <p:cNvPr id="5" name="TextBox 5"/>
          <p:cNvSpPr txBox="1"/>
          <p:nvPr/>
        </p:nvSpPr>
        <p:spPr>
          <a:xfrm rot="-731101">
            <a:off x="11646663" y="6253415"/>
            <a:ext cx="5394354" cy="1296531"/>
          </a:xfrm>
          <a:prstGeom prst="rect">
            <a:avLst/>
          </a:prstGeom>
        </p:spPr>
        <p:txBody>
          <a:bodyPr lIns="0" tIns="0" rIns="0" bIns="0" rtlCol="0" anchor="t">
            <a:spAutoFit/>
          </a:bodyPr>
          <a:lstStyle/>
          <a:p>
            <a:pPr algn="ctr">
              <a:lnSpc>
                <a:spcPts val="5179"/>
              </a:lnSpc>
              <a:spcBef>
                <a:spcPct val="0"/>
              </a:spcBef>
            </a:pPr>
            <a:r>
              <a:rPr lang="en-US" sz="3699" b="1">
                <a:solidFill>
                  <a:srgbClr val="000000"/>
                </a:solidFill>
                <a:latin typeface="Sauna Pro 3 Bold"/>
                <a:ea typeface="Sauna Pro 3 Bold"/>
                <a:cs typeface="Sauna Pro 3 Bold"/>
                <a:sym typeface="Sauna Pro 3 Bold"/>
              </a:rPr>
              <a:t>A person might experience bullying behaviour</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b="-18444"/>
            </a:stretch>
          </a:blipFill>
        </p:spPr>
      </p:sp>
      <p:sp>
        <p:nvSpPr>
          <p:cNvPr id="3" name="Freeform 3"/>
          <p:cNvSpPr/>
          <p:nvPr/>
        </p:nvSpPr>
        <p:spPr>
          <a:xfrm>
            <a:off x="209939" y="8724238"/>
            <a:ext cx="1719991" cy="993295"/>
          </a:xfrm>
          <a:custGeom>
            <a:avLst/>
            <a:gdLst/>
            <a:ahLst/>
            <a:cxnLst/>
            <a:rect l="l" t="t" r="r" b="b"/>
            <a:pathLst>
              <a:path w="1719991" h="993295">
                <a:moveTo>
                  <a:pt x="0" y="0"/>
                </a:moveTo>
                <a:lnTo>
                  <a:pt x="1719991" y="0"/>
                </a:lnTo>
                <a:lnTo>
                  <a:pt x="1719991" y="993295"/>
                </a:lnTo>
                <a:lnTo>
                  <a:pt x="0" y="993295"/>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2138488" y="8716848"/>
            <a:ext cx="1000686" cy="1000686"/>
          </a:xfrm>
          <a:custGeom>
            <a:avLst/>
            <a:gdLst/>
            <a:ahLst/>
            <a:cxnLst/>
            <a:rect l="l" t="t" r="r" b="b"/>
            <a:pathLst>
              <a:path w="1000686" h="1000686">
                <a:moveTo>
                  <a:pt x="0" y="0"/>
                </a:moveTo>
                <a:lnTo>
                  <a:pt x="1000685" y="0"/>
                </a:lnTo>
                <a:lnTo>
                  <a:pt x="1000685" y="1000685"/>
                </a:lnTo>
                <a:lnTo>
                  <a:pt x="0" y="1000685"/>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5" name="Freeform 5"/>
          <p:cNvSpPr/>
          <p:nvPr/>
        </p:nvSpPr>
        <p:spPr>
          <a:xfrm>
            <a:off x="3348723" y="8901222"/>
            <a:ext cx="745854" cy="714156"/>
          </a:xfrm>
          <a:custGeom>
            <a:avLst/>
            <a:gdLst/>
            <a:ahLst/>
            <a:cxnLst/>
            <a:rect l="l" t="t" r="r" b="b"/>
            <a:pathLst>
              <a:path w="745854" h="714156">
                <a:moveTo>
                  <a:pt x="0" y="0"/>
                </a:moveTo>
                <a:lnTo>
                  <a:pt x="745855" y="0"/>
                </a:lnTo>
                <a:lnTo>
                  <a:pt x="745855" y="714156"/>
                </a:lnTo>
                <a:lnTo>
                  <a:pt x="0" y="714156"/>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6" name="TextBox 6"/>
          <p:cNvSpPr txBox="1"/>
          <p:nvPr/>
        </p:nvSpPr>
        <p:spPr>
          <a:xfrm>
            <a:off x="5938211" y="1469551"/>
            <a:ext cx="6411577" cy="745011"/>
          </a:xfrm>
          <a:prstGeom prst="rect">
            <a:avLst/>
          </a:prstGeom>
        </p:spPr>
        <p:txBody>
          <a:bodyPr lIns="0" tIns="0" rIns="0" bIns="0" rtlCol="0" anchor="t">
            <a:spAutoFit/>
          </a:bodyPr>
          <a:lstStyle/>
          <a:p>
            <a:pPr algn="ctr">
              <a:lnSpc>
                <a:spcPts val="6185"/>
              </a:lnSpc>
            </a:pPr>
            <a:r>
              <a:rPr lang="en-US" sz="4418">
                <a:solidFill>
                  <a:srgbClr val="FFFFFF"/>
                </a:solidFill>
                <a:latin typeface="Sauna Pro 2"/>
                <a:ea typeface="Sauna Pro 2"/>
                <a:cs typeface="Sauna Pro 2"/>
                <a:sym typeface="Sauna Pro 2"/>
              </a:rPr>
              <a:t>TIME TO WATCH FILM 4</a:t>
            </a:r>
          </a:p>
        </p:txBody>
      </p:sp>
      <p:sp>
        <p:nvSpPr>
          <p:cNvPr id="7" name="TextBox 7"/>
          <p:cNvSpPr txBox="1"/>
          <p:nvPr/>
        </p:nvSpPr>
        <p:spPr>
          <a:xfrm>
            <a:off x="1410168" y="6500330"/>
            <a:ext cx="14865185" cy="539063"/>
          </a:xfrm>
          <a:prstGeom prst="rect">
            <a:avLst/>
          </a:prstGeom>
        </p:spPr>
        <p:txBody>
          <a:bodyPr lIns="0" tIns="0" rIns="0" bIns="0" rtlCol="0" anchor="t">
            <a:spAutoFit/>
          </a:bodyPr>
          <a:lstStyle/>
          <a:p>
            <a:pPr algn="ctr">
              <a:lnSpc>
                <a:spcPts val="4409"/>
              </a:lnSpc>
            </a:pPr>
            <a:r>
              <a:rPr lang="en-US" sz="3150">
                <a:solidFill>
                  <a:srgbClr val="FFFFFF"/>
                </a:solidFill>
                <a:latin typeface="Open Sans"/>
                <a:ea typeface="Open Sans"/>
                <a:cs typeface="Open Sans"/>
                <a:sym typeface="Open Sans"/>
              </a:rPr>
              <a:t>Alternatively, watch Film 1: Grace at </a:t>
            </a:r>
            <a:r>
              <a:rPr lang="en-US" sz="3150" u="sng">
                <a:solidFill>
                  <a:srgbClr val="FFFFFF"/>
                </a:solidFill>
                <a:latin typeface="Open Sans"/>
                <a:ea typeface="Open Sans"/>
                <a:cs typeface="Open Sans"/>
                <a:sym typeface="Open Sans"/>
                <a:hlinkClick r:id="rId9" tooltip="https://www.respectme.org.uk/resources-abw-25/"/>
              </a:rPr>
              <a:t>www.respectme.org.uk/resources-abw-25/ </a:t>
            </a:r>
            <a:r>
              <a:rPr lang="en-US" sz="3150">
                <a:solidFill>
                  <a:srgbClr val="FFFFFF"/>
                </a:solidFill>
                <a:latin typeface="Open Sans"/>
                <a:ea typeface="Open Sans"/>
                <a:cs typeface="Open Sans"/>
                <a:sym typeface="Open Sans"/>
              </a:rPr>
              <a:t> </a:t>
            </a:r>
          </a:p>
        </p:txBody>
      </p:sp>
      <p:sp>
        <p:nvSpPr>
          <p:cNvPr id="8" name="Freeform 8">
            <a:hlinkClick r:id="rId10" tooltip="https://vimeo.com/1125913618?share=copy"/>
          </p:cNvPr>
          <p:cNvSpPr/>
          <p:nvPr/>
        </p:nvSpPr>
        <p:spPr>
          <a:xfrm>
            <a:off x="7405928" y="2743006"/>
            <a:ext cx="2873665" cy="2798232"/>
          </a:xfrm>
          <a:custGeom>
            <a:avLst/>
            <a:gdLst/>
            <a:ahLst/>
            <a:cxnLst/>
            <a:rect l="l" t="t" r="r" b="b"/>
            <a:pathLst>
              <a:path w="2873665" h="2798232">
                <a:moveTo>
                  <a:pt x="0" y="0"/>
                </a:moveTo>
                <a:lnTo>
                  <a:pt x="2873665" y="0"/>
                </a:lnTo>
                <a:lnTo>
                  <a:pt x="2873665" y="2798232"/>
                </a:lnTo>
                <a:lnTo>
                  <a:pt x="0" y="2798232"/>
                </a:lnTo>
                <a:lnTo>
                  <a:pt x="0" y="0"/>
                </a:lnTo>
                <a:close/>
              </a:path>
            </a:pathLst>
          </a:custGeom>
          <a:blipFill>
            <a:blip r:embed="rId11">
              <a:extLst>
                <a:ext uri="{96DAC541-7B7A-43D3-8B79-37D633B846F1}">
                  <asvg:svgBlip xmlns:asvg="http://schemas.microsoft.com/office/drawing/2016/SVG/main" xmlns="" r:embed="rId12"/>
                </a:ext>
              </a:extLst>
            </a:blip>
            <a:stretch>
              <a:fillRect/>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6040</Words>
  <Application>Microsoft Office PowerPoint</Application>
  <PresentationFormat>Custom</PresentationFormat>
  <Paragraphs>707</Paragraphs>
  <Slides>139</Slides>
  <Notes>0</Notes>
  <HiddenSlides>0</HiddenSlides>
  <MMClips>2</MMClips>
  <ScaleCrop>false</ScaleCrop>
  <HeadingPairs>
    <vt:vector size="6" baseType="variant">
      <vt:variant>
        <vt:lpstr>Fonts Used</vt:lpstr>
      </vt:variant>
      <vt:variant>
        <vt:i4>18</vt:i4>
      </vt:variant>
      <vt:variant>
        <vt:lpstr>Theme</vt:lpstr>
      </vt:variant>
      <vt:variant>
        <vt:i4>1</vt:i4>
      </vt:variant>
      <vt:variant>
        <vt:lpstr>Slide Titles</vt:lpstr>
      </vt:variant>
      <vt:variant>
        <vt:i4>139</vt:i4>
      </vt:variant>
    </vt:vector>
  </HeadingPairs>
  <TitlesOfParts>
    <vt:vector size="158" baseType="lpstr">
      <vt:lpstr>Bangers</vt:lpstr>
      <vt:lpstr>Open Sans Light</vt:lpstr>
      <vt:lpstr>Placard Next Bold</vt:lpstr>
      <vt:lpstr>Rubik One</vt:lpstr>
      <vt:lpstr>Sauna Pro 5</vt:lpstr>
      <vt:lpstr>Open Sans</vt:lpstr>
      <vt:lpstr>Sauna Pro 3 Bold</vt:lpstr>
      <vt:lpstr>Sauna Pro 3</vt:lpstr>
      <vt:lpstr>Sauna Pro 2</vt:lpstr>
      <vt:lpstr>Arial</vt:lpstr>
      <vt:lpstr>Sauna Pro 1</vt:lpstr>
      <vt:lpstr>Gagalin</vt:lpstr>
      <vt:lpstr>Canva Sans Bold</vt:lpstr>
      <vt:lpstr>Calibri</vt:lpstr>
      <vt:lpstr>Inter Bold</vt:lpstr>
      <vt:lpstr>Sauna Pro 5 Bold</vt:lpstr>
      <vt:lpstr>Sauna Pro 4</vt:lpstr>
      <vt:lpstr>Sauna Pro 6</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FINAL Primary Learning Slides (supports lesson plan)</dc:title>
  <cp:lastModifiedBy>Elaine Nixon,Learning and Engagement Manager - Respectme</cp:lastModifiedBy>
  <cp:revision>2</cp:revision>
  <dcterms:created xsi:type="dcterms:W3CDTF">2006-08-16T00:00:00Z</dcterms:created>
  <dcterms:modified xsi:type="dcterms:W3CDTF">2025-10-10T10:46:27Z</dcterms:modified>
  <dc:identifier>DAGplQo91cQ</dc:identifier>
</cp:coreProperties>
</file>