
<file path=[Content_Types].xml><?xml version="1.0" encoding="utf-8"?>
<Types xmlns="http://schemas.openxmlformats.org/package/2006/content-types">
  <Default ContentType="application/x-fontdata" Extension="fntdata"/>
  <Default ContentType="image/gif" Extension="gif"/>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20.xml"/>
  <Override ContentType="application/vnd.openxmlformats-officedocument.presentationml.slide+xml" PartName="/ppt/slides/slide121.xml"/>
  <Override ContentType="application/vnd.openxmlformats-officedocument.presentationml.slide+xml" PartName="/ppt/slides/slide122.xml"/>
  <Override ContentType="application/vnd.openxmlformats-officedocument.presentationml.slide+xml" PartName="/ppt/slides/slide123.xml"/>
  <Override ContentType="application/vnd.openxmlformats-officedocument.presentationml.slide+xml" PartName="/ppt/slides/slide124.xml"/>
  <Override ContentType="application/vnd.openxmlformats-officedocument.presentationml.slide+xml" PartName="/ppt/slides/slide125.xml"/>
  <Override ContentType="application/vnd.openxmlformats-officedocument.presentationml.slide+xml" PartName="/ppt/slides/slide126.xml"/>
  <Override ContentType="application/vnd.openxmlformats-officedocument.presentationml.slide+xml" PartName="/ppt/slides/slide127.xml"/>
  <Override ContentType="application/vnd.openxmlformats-officedocument.presentationml.slide+xml" PartName="/ppt/slides/slide128.xml"/>
  <Override ContentType="application/vnd.openxmlformats-officedocument.presentationml.slide+xml" PartName="/ppt/slides/slide129.xml"/>
  <Override ContentType="application/vnd.openxmlformats-officedocument.presentationml.slide+xml" PartName="/ppt/slides/slide130.xml"/>
  <Override ContentType="application/vnd.openxmlformats-officedocument.presentationml.slide+xml" PartName="/ppt/slides/slide131.xml"/>
  <Override ContentType="application/vnd.openxmlformats-officedocument.presentationml.slide+xml" PartName="/ppt/slides/slide132.xml"/>
  <Override ContentType="application/vnd.openxmlformats-officedocument.presentationml.slide+xml" PartName="/ppt/slides/slide133.xml"/>
  <Override ContentType="application/vnd.openxmlformats-officedocument.presentationml.slide+xml" PartName="/ppt/slides/slide134.xml"/>
  <Override ContentType="application/vnd.openxmlformats-officedocument.presentationml.slide+xml" PartName="/ppt/slides/slide135.xml"/>
  <Override ContentType="application/vnd.openxmlformats-officedocument.presentationml.slide+xml" PartName="/ppt/slides/slide136.xml"/>
  <Override ContentType="application/vnd.openxmlformats-officedocument.presentationml.slide+xml" PartName="/ppt/slides/slide137.xml"/>
  <Override ContentType="application/vnd.openxmlformats-officedocument.presentationml.slide+xml" PartName="/ppt/slides/slide138.xml"/>
  <Override ContentType="application/vnd.openxmlformats-officedocument.presentationml.slide+xml" PartName="/ppt/slides/slide139.xml"/>
  <Override ContentType="application/vnd.openxmlformats-officedocument.presentationml.slide+xml" PartName="/ppt/slides/slide140.xml"/>
  <Override ContentType="application/vnd.openxmlformats-officedocument.presentationml.slide+xml" PartName="/ppt/slides/slide141.xml"/>
  <Override ContentType="application/vnd.openxmlformats-officedocument.presentationml.slide+xml" PartName="/ppt/slides/slide142.xml"/>
  <Override ContentType="application/vnd.openxmlformats-officedocument.presentationml.slide+xml" PartName="/ppt/slides/slide143.xml"/>
  <Override ContentType="application/vnd.openxmlformats-officedocument.presentationml.slide+xml" PartName="/ppt/slides/slide144.xml"/>
  <Override ContentType="application/vnd.openxmlformats-officedocument.presentationml.slide+xml" PartName="/ppt/slides/slide145.xml"/>
  <Override ContentType="application/vnd.openxmlformats-officedocument.presentationml.slide+xml" PartName="/ppt/slides/slide146.xml"/>
  <Override ContentType="application/vnd.openxmlformats-officedocument.presentationml.slide+xml" PartName="/ppt/slides/slide147.xml"/>
  <Override ContentType="application/vnd.openxmlformats-officedocument.presentationml.slide+xml" PartName="/ppt/slides/slide148.xml"/>
  <Override ContentType="application/vnd.openxmlformats-officedocument.presentationml.slide+xml" PartName="/ppt/slides/slide149.xml"/>
  <Override ContentType="application/vnd.openxmlformats-officedocument.presentationml.slide+xml" PartName="/ppt/slides/slide150.xml"/>
  <Override ContentType="application/vnd.openxmlformats-officedocument.presentationml.slide+xml" PartName="/ppt/slides/slide151.xml"/>
  <Override ContentType="application/vnd.openxmlformats-officedocument.presentationml.slide+xml" PartName="/ppt/slides/slide152.xml"/>
  <Override ContentType="application/vnd.openxmlformats-officedocument.presentationml.slide+xml" PartName="/ppt/slides/slide153.xml"/>
  <Override ContentType="application/vnd.openxmlformats-officedocument.presentationml.slide+xml" PartName="/ppt/slides/slide154.xml"/>
  <Override ContentType="application/vnd.openxmlformats-officedocument.presentationml.slide+xml" PartName="/ppt/slides/slide155.xml"/>
  <Override ContentType="application/vnd.openxmlformats-officedocument.presentationml.slide+xml" PartName="/ppt/slides/slide156.xml"/>
  <Override ContentType="application/vnd.openxmlformats-officedocument.presentationml.slide+xml" PartName="/ppt/slides/slide157.xml"/>
  <Override ContentType="application/vnd.openxmlformats-officedocument.presentationml.slide+xml" PartName="/ppt/slides/slide158.xml"/>
  <Override ContentType="application/vnd.openxmlformats-officedocument.presentationml.slide+xml" PartName="/ppt/slides/slide159.xml"/>
  <Override ContentType="application/vnd.openxmlformats-officedocument.presentationml.slide+xml" PartName="/ppt/slides/slide160.xml"/>
  <Override ContentType="application/vnd.openxmlformats-officedocument.presentationml.slide+xml" PartName="/ppt/slides/slide161.xml"/>
  <Override ContentType="application/vnd.openxmlformats-officedocument.presentationml.slide+xml" PartName="/ppt/slides/slide162.xml"/>
  <Override ContentType="application/vnd.openxmlformats-officedocument.presentationml.slide+xml" PartName="/ppt/slides/slide163.xml"/>
  <Override ContentType="application/vnd.openxmlformats-officedocument.presentationml.slide+xml" PartName="/ppt/slides/slide164.xml"/>
  <Override ContentType="application/vnd.openxmlformats-officedocument.presentationml.slide+xml" PartName="/ppt/slides/slide165.xml"/>
  <Override ContentType="application/vnd.openxmlformats-officedocument.presentationml.slide+xml" PartName="/ppt/slides/slide166.xml"/>
  <Override ContentType="application/vnd.openxmlformats-officedocument.presentationml.slide+xml" PartName="/ppt/slides/slide167.xml"/>
  <Override ContentType="application/vnd.openxmlformats-officedocument.presentationml.slide+xml" PartName="/ppt/slides/slide168.xml"/>
  <Override ContentType="application/vnd.openxmlformats-officedocument.presentationml.slide+xml" PartName="/ppt/slides/slide169.xml"/>
  <Override ContentType="application/vnd.openxmlformats-officedocument.presentationml.slide+xml" PartName="/ppt/slides/slide170.xml"/>
  <Override ContentType="application/vnd.openxmlformats-officedocument.presentationml.slide+xml" PartName="/ppt/slides/slide171.xml"/>
  <Override ContentType="application/vnd.openxmlformats-officedocument.presentationml.slide+xml" PartName="/ppt/slides/slide172.xml"/>
  <Override ContentType="application/vnd.openxmlformats-officedocument.presentationml.slide+xml" PartName="/ppt/slides/slide173.xml"/>
  <Override ContentType="application/vnd.openxmlformats-officedocument.presentationml.slide+xml" PartName="/ppt/slides/slide174.xml"/>
  <Override ContentType="application/vnd.openxmlformats-officedocument.presentationml.slide+xml" PartName="/ppt/slides/slide175.xml"/>
  <Override ContentType="application/vnd.openxmlformats-officedocument.presentationml.slide+xml" PartName="/ppt/slides/slide176.xml"/>
  <Override ContentType="application/vnd.openxmlformats-officedocument.presentationml.slide+xml" PartName="/ppt/slides/slide177.xml"/>
  <Override ContentType="application/vnd.openxmlformats-officedocument.presentationml.slide+xml" PartName="/ppt/slides/slide178.xml"/>
  <Override ContentType="application/vnd.openxmlformats-officedocument.presentationml.slide+xml" PartName="/ppt/slides/slide179.xml"/>
  <Override ContentType="application/vnd.openxmlformats-officedocument.presentationml.slide+xml" PartName="/ppt/slides/slide180.xml"/>
  <Override ContentType="application/vnd.openxmlformats-officedocument.presentationml.slide+xml" PartName="/ppt/slides/slide181.xml"/>
  <Override ContentType="application/vnd.openxmlformats-officedocument.presentationml.slide+xml" PartName="/ppt/slides/slide182.xml"/>
  <Override ContentType="application/vnd.openxmlformats-officedocument.presentationml.slide+xml" PartName="/ppt/slides/slide183.xml"/>
  <Override ContentType="application/vnd.openxmlformats-officedocument.presentationml.slide+xml" PartName="/ppt/slides/slide184.xml"/>
  <Override ContentType="application/vnd.openxmlformats-officedocument.presentationml.slide+xml" PartName="/ppt/slides/slide185.xml"/>
  <Override ContentType="application/vnd.openxmlformats-officedocument.presentationml.slide+xml" PartName="/ppt/slides/slide186.xml"/>
  <Override ContentType="application/vnd.openxmlformats-officedocument.presentationml.slide+xml" PartName="/ppt/slides/slide187.xml"/>
  <Override ContentType="application/vnd.openxmlformats-officedocument.presentationml.slide+xml" PartName="/ppt/slides/slide18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Lst>
  <p:sldSz cx="18288000" cy="10287000"/>
  <p:notesSz cx="6858000" cy="9144000"/>
  <p:embeddedFontLst>
    <p:embeddedFont>
      <p:font typeface="Sauna Pro 1" charset="1" panose="02000805050000020004"/>
      <p:regular r:id="rId194"/>
    </p:embeddedFont>
    <p:embeddedFont>
      <p:font typeface="Sauna Pro 2" charset="1" panose="02000905050000020004"/>
      <p:regular r:id="rId195"/>
    </p:embeddedFont>
    <p:embeddedFont>
      <p:font typeface="Sauna Pro 3 Bold" charset="1" panose="02000805050000020004"/>
      <p:regular r:id="rId196"/>
    </p:embeddedFont>
    <p:embeddedFont>
      <p:font typeface="Sauna Pro 4" charset="1" panose="02000505050000020004"/>
      <p:regular r:id="rId197"/>
    </p:embeddedFont>
    <p:embeddedFont>
      <p:font typeface="Sauna Pro 3" charset="1" panose="02000505050000020004"/>
      <p:regular r:id="rId198"/>
    </p:embeddedFont>
    <p:embeddedFont>
      <p:font typeface="Open Sans" charset="1" panose="020B0606030504020204"/>
      <p:regular r:id="rId199"/>
    </p:embeddedFont>
    <p:embeddedFont>
      <p:font typeface="Sauna Pro 5 Bold" charset="1" panose="02000805050000020004"/>
      <p:regular r:id="rId200"/>
    </p:embeddedFont>
    <p:embeddedFont>
      <p:font typeface="Placard Next Bold" charset="1" panose="020B0804020202020204"/>
      <p:regular r:id="rId201"/>
    </p:embeddedFont>
    <p:embeddedFont>
      <p:font typeface="Gagalin" charset="1" panose="00000500000000000000"/>
      <p:regular r:id="rId202"/>
    </p:embeddedFont>
    <p:embeddedFont>
      <p:font typeface="Sauna Pro 5" charset="1" panose="02000505050000020004"/>
      <p:regular r:id="rId203"/>
    </p:embeddedFont>
    <p:embeddedFont>
      <p:font typeface="Rubik One" charset="1" panose="02000604000000020004"/>
      <p:regular r:id="rId204"/>
    </p:embeddedFont>
    <p:embeddedFont>
      <p:font typeface="Sauna Pro 6" charset="1" panose="02000805050000090004"/>
      <p:regular r:id="rId205"/>
    </p:embeddedFont>
    <p:embeddedFont>
      <p:font typeface="Sauna Pro 3 Heavy" charset="1" panose="02000905050000020004"/>
      <p:regular r:id="rId206"/>
    </p:embeddedFont>
    <p:embeddedFont>
      <p:font typeface="Bangers" charset="1" panose="020B0603050302020204"/>
      <p:regular r:id="rId207"/>
    </p:embeddedFont>
    <p:embeddedFont>
      <p:font typeface="Inter Bold" charset="1" panose="020B0802030000000004"/>
      <p:regular r:id="rId2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slides/slide95.xml" Type="http://schemas.openxmlformats.org/officeDocument/2006/relationships/slide"/><Relationship Id="rId101" Target="slides/slide96.xml" Type="http://schemas.openxmlformats.org/officeDocument/2006/relationships/slide"/><Relationship Id="rId102" Target="slides/slide97.xml" Type="http://schemas.openxmlformats.org/officeDocument/2006/relationships/slide"/><Relationship Id="rId103" Target="slides/slide98.xml" Type="http://schemas.openxmlformats.org/officeDocument/2006/relationships/slide"/><Relationship Id="rId104" Target="slides/slide99.xml" Type="http://schemas.openxmlformats.org/officeDocument/2006/relationships/slide"/><Relationship Id="rId105" Target="slides/slide100.xml" Type="http://schemas.openxmlformats.org/officeDocument/2006/relationships/slide"/><Relationship Id="rId106" Target="slides/slide101.xml" Type="http://schemas.openxmlformats.org/officeDocument/2006/relationships/slide"/><Relationship Id="rId107" Target="slides/slide102.xml" Type="http://schemas.openxmlformats.org/officeDocument/2006/relationships/slide"/><Relationship Id="rId108" Target="slides/slide103.xml" Type="http://schemas.openxmlformats.org/officeDocument/2006/relationships/slide"/><Relationship Id="rId109" Target="slides/slide104.xml" Type="http://schemas.openxmlformats.org/officeDocument/2006/relationships/slide"/><Relationship Id="rId11" Target="slides/slide6.xml" Type="http://schemas.openxmlformats.org/officeDocument/2006/relationships/slide"/><Relationship Id="rId110" Target="slides/slide105.xml" Type="http://schemas.openxmlformats.org/officeDocument/2006/relationships/slide"/><Relationship Id="rId111" Target="slides/slide106.xml" Type="http://schemas.openxmlformats.org/officeDocument/2006/relationships/slide"/><Relationship Id="rId112" Target="slides/slide107.xml" Type="http://schemas.openxmlformats.org/officeDocument/2006/relationships/slide"/><Relationship Id="rId113" Target="slides/slide108.xml" Type="http://schemas.openxmlformats.org/officeDocument/2006/relationships/slide"/><Relationship Id="rId114" Target="slides/slide109.xml" Type="http://schemas.openxmlformats.org/officeDocument/2006/relationships/slide"/><Relationship Id="rId115" Target="slides/slide110.xml" Type="http://schemas.openxmlformats.org/officeDocument/2006/relationships/slide"/><Relationship Id="rId116" Target="slides/slide111.xml" Type="http://schemas.openxmlformats.org/officeDocument/2006/relationships/slide"/><Relationship Id="rId117" Target="slides/slide112.xml" Type="http://schemas.openxmlformats.org/officeDocument/2006/relationships/slide"/><Relationship Id="rId118" Target="slides/slide113.xml" Type="http://schemas.openxmlformats.org/officeDocument/2006/relationships/slide"/><Relationship Id="rId119" Target="slides/slide114.xml" Type="http://schemas.openxmlformats.org/officeDocument/2006/relationships/slide"/><Relationship Id="rId12" Target="slides/slide7.xml" Type="http://schemas.openxmlformats.org/officeDocument/2006/relationships/slide"/><Relationship Id="rId120" Target="slides/slide115.xml" Type="http://schemas.openxmlformats.org/officeDocument/2006/relationships/slide"/><Relationship Id="rId121" Target="slides/slide116.xml" Type="http://schemas.openxmlformats.org/officeDocument/2006/relationships/slide"/><Relationship Id="rId122" Target="slides/slide117.xml" Type="http://schemas.openxmlformats.org/officeDocument/2006/relationships/slide"/><Relationship Id="rId123" Target="slides/slide118.xml" Type="http://schemas.openxmlformats.org/officeDocument/2006/relationships/slide"/><Relationship Id="rId124" Target="slides/slide119.xml" Type="http://schemas.openxmlformats.org/officeDocument/2006/relationships/slide"/><Relationship Id="rId125" Target="slides/slide120.xml" Type="http://schemas.openxmlformats.org/officeDocument/2006/relationships/slide"/><Relationship Id="rId126" Target="slides/slide121.xml" Type="http://schemas.openxmlformats.org/officeDocument/2006/relationships/slide"/><Relationship Id="rId127" Target="slides/slide122.xml" Type="http://schemas.openxmlformats.org/officeDocument/2006/relationships/slide"/><Relationship Id="rId128" Target="slides/slide123.xml" Type="http://schemas.openxmlformats.org/officeDocument/2006/relationships/slide"/><Relationship Id="rId129" Target="slides/slide124.xml" Type="http://schemas.openxmlformats.org/officeDocument/2006/relationships/slide"/><Relationship Id="rId13" Target="slides/slide8.xml" Type="http://schemas.openxmlformats.org/officeDocument/2006/relationships/slide"/><Relationship Id="rId130" Target="slides/slide125.xml" Type="http://schemas.openxmlformats.org/officeDocument/2006/relationships/slide"/><Relationship Id="rId131" Target="slides/slide126.xml" Type="http://schemas.openxmlformats.org/officeDocument/2006/relationships/slide"/><Relationship Id="rId132" Target="slides/slide127.xml" Type="http://schemas.openxmlformats.org/officeDocument/2006/relationships/slide"/><Relationship Id="rId133" Target="slides/slide128.xml" Type="http://schemas.openxmlformats.org/officeDocument/2006/relationships/slide"/><Relationship Id="rId134" Target="slides/slide129.xml" Type="http://schemas.openxmlformats.org/officeDocument/2006/relationships/slide"/><Relationship Id="rId135" Target="slides/slide130.xml" Type="http://schemas.openxmlformats.org/officeDocument/2006/relationships/slide"/><Relationship Id="rId136" Target="slides/slide131.xml" Type="http://schemas.openxmlformats.org/officeDocument/2006/relationships/slide"/><Relationship Id="rId137" Target="slides/slide132.xml" Type="http://schemas.openxmlformats.org/officeDocument/2006/relationships/slide"/><Relationship Id="rId138" Target="slides/slide133.xml" Type="http://schemas.openxmlformats.org/officeDocument/2006/relationships/slide"/><Relationship Id="rId139" Target="slides/slide134.xml" Type="http://schemas.openxmlformats.org/officeDocument/2006/relationships/slide"/><Relationship Id="rId14" Target="slides/slide9.xml" Type="http://schemas.openxmlformats.org/officeDocument/2006/relationships/slide"/><Relationship Id="rId140" Target="slides/slide135.xml" Type="http://schemas.openxmlformats.org/officeDocument/2006/relationships/slide"/><Relationship Id="rId141" Target="slides/slide136.xml" Type="http://schemas.openxmlformats.org/officeDocument/2006/relationships/slide"/><Relationship Id="rId142" Target="slides/slide137.xml" Type="http://schemas.openxmlformats.org/officeDocument/2006/relationships/slide"/><Relationship Id="rId143" Target="slides/slide138.xml" Type="http://schemas.openxmlformats.org/officeDocument/2006/relationships/slide"/><Relationship Id="rId144" Target="slides/slide139.xml" Type="http://schemas.openxmlformats.org/officeDocument/2006/relationships/slide"/><Relationship Id="rId145" Target="slides/slide140.xml" Type="http://schemas.openxmlformats.org/officeDocument/2006/relationships/slide"/><Relationship Id="rId146" Target="slides/slide141.xml" Type="http://schemas.openxmlformats.org/officeDocument/2006/relationships/slide"/><Relationship Id="rId147" Target="slides/slide142.xml" Type="http://schemas.openxmlformats.org/officeDocument/2006/relationships/slide"/><Relationship Id="rId148" Target="slides/slide143.xml" Type="http://schemas.openxmlformats.org/officeDocument/2006/relationships/slide"/><Relationship Id="rId149" Target="slides/slide144.xml" Type="http://schemas.openxmlformats.org/officeDocument/2006/relationships/slide"/><Relationship Id="rId15" Target="slides/slide10.xml" Type="http://schemas.openxmlformats.org/officeDocument/2006/relationships/slide"/><Relationship Id="rId150" Target="slides/slide145.xml" Type="http://schemas.openxmlformats.org/officeDocument/2006/relationships/slide"/><Relationship Id="rId151" Target="slides/slide146.xml" Type="http://schemas.openxmlformats.org/officeDocument/2006/relationships/slide"/><Relationship Id="rId152" Target="slides/slide147.xml" Type="http://schemas.openxmlformats.org/officeDocument/2006/relationships/slide"/><Relationship Id="rId153" Target="slides/slide148.xml" Type="http://schemas.openxmlformats.org/officeDocument/2006/relationships/slide"/><Relationship Id="rId154" Target="slides/slide149.xml" Type="http://schemas.openxmlformats.org/officeDocument/2006/relationships/slide"/><Relationship Id="rId155" Target="slides/slide150.xml" Type="http://schemas.openxmlformats.org/officeDocument/2006/relationships/slide"/><Relationship Id="rId156" Target="slides/slide151.xml" Type="http://schemas.openxmlformats.org/officeDocument/2006/relationships/slide"/><Relationship Id="rId157" Target="slides/slide152.xml" Type="http://schemas.openxmlformats.org/officeDocument/2006/relationships/slide"/><Relationship Id="rId158" Target="slides/slide153.xml" Type="http://schemas.openxmlformats.org/officeDocument/2006/relationships/slide"/><Relationship Id="rId159" Target="slides/slide154.xml" Type="http://schemas.openxmlformats.org/officeDocument/2006/relationships/slide"/><Relationship Id="rId16" Target="slides/slide11.xml" Type="http://schemas.openxmlformats.org/officeDocument/2006/relationships/slide"/><Relationship Id="rId160" Target="slides/slide155.xml" Type="http://schemas.openxmlformats.org/officeDocument/2006/relationships/slide"/><Relationship Id="rId161" Target="slides/slide156.xml" Type="http://schemas.openxmlformats.org/officeDocument/2006/relationships/slide"/><Relationship Id="rId162" Target="slides/slide157.xml" Type="http://schemas.openxmlformats.org/officeDocument/2006/relationships/slide"/><Relationship Id="rId163" Target="slides/slide158.xml" Type="http://schemas.openxmlformats.org/officeDocument/2006/relationships/slide"/><Relationship Id="rId164" Target="slides/slide159.xml" Type="http://schemas.openxmlformats.org/officeDocument/2006/relationships/slide"/><Relationship Id="rId165" Target="slides/slide160.xml" Type="http://schemas.openxmlformats.org/officeDocument/2006/relationships/slide"/><Relationship Id="rId166" Target="slides/slide161.xml" Type="http://schemas.openxmlformats.org/officeDocument/2006/relationships/slide"/><Relationship Id="rId167" Target="slides/slide162.xml" Type="http://schemas.openxmlformats.org/officeDocument/2006/relationships/slide"/><Relationship Id="rId168" Target="slides/slide163.xml" Type="http://schemas.openxmlformats.org/officeDocument/2006/relationships/slide"/><Relationship Id="rId169" Target="slides/slide164.xml" Type="http://schemas.openxmlformats.org/officeDocument/2006/relationships/slide"/><Relationship Id="rId17" Target="slides/slide12.xml" Type="http://schemas.openxmlformats.org/officeDocument/2006/relationships/slide"/><Relationship Id="rId170" Target="slides/slide165.xml" Type="http://schemas.openxmlformats.org/officeDocument/2006/relationships/slide"/><Relationship Id="rId171" Target="slides/slide166.xml" Type="http://schemas.openxmlformats.org/officeDocument/2006/relationships/slide"/><Relationship Id="rId172" Target="slides/slide167.xml" Type="http://schemas.openxmlformats.org/officeDocument/2006/relationships/slide"/><Relationship Id="rId173" Target="slides/slide168.xml" Type="http://schemas.openxmlformats.org/officeDocument/2006/relationships/slide"/><Relationship Id="rId174" Target="slides/slide169.xml" Type="http://schemas.openxmlformats.org/officeDocument/2006/relationships/slide"/><Relationship Id="rId175" Target="slides/slide170.xml" Type="http://schemas.openxmlformats.org/officeDocument/2006/relationships/slide"/><Relationship Id="rId176" Target="slides/slide171.xml" Type="http://schemas.openxmlformats.org/officeDocument/2006/relationships/slide"/><Relationship Id="rId177" Target="slides/slide172.xml" Type="http://schemas.openxmlformats.org/officeDocument/2006/relationships/slide"/><Relationship Id="rId178" Target="slides/slide173.xml" Type="http://schemas.openxmlformats.org/officeDocument/2006/relationships/slide"/><Relationship Id="rId179" Target="slides/slide174.xml" Type="http://schemas.openxmlformats.org/officeDocument/2006/relationships/slide"/><Relationship Id="rId18" Target="slides/slide13.xml" Type="http://schemas.openxmlformats.org/officeDocument/2006/relationships/slide"/><Relationship Id="rId180" Target="slides/slide175.xml" Type="http://schemas.openxmlformats.org/officeDocument/2006/relationships/slide"/><Relationship Id="rId181" Target="slides/slide176.xml" Type="http://schemas.openxmlformats.org/officeDocument/2006/relationships/slide"/><Relationship Id="rId182" Target="slides/slide177.xml" Type="http://schemas.openxmlformats.org/officeDocument/2006/relationships/slide"/><Relationship Id="rId183" Target="slides/slide178.xml" Type="http://schemas.openxmlformats.org/officeDocument/2006/relationships/slide"/><Relationship Id="rId184" Target="slides/slide179.xml" Type="http://schemas.openxmlformats.org/officeDocument/2006/relationships/slide"/><Relationship Id="rId185" Target="slides/slide180.xml" Type="http://schemas.openxmlformats.org/officeDocument/2006/relationships/slide"/><Relationship Id="rId186" Target="slides/slide181.xml" Type="http://schemas.openxmlformats.org/officeDocument/2006/relationships/slide"/><Relationship Id="rId187" Target="slides/slide182.xml" Type="http://schemas.openxmlformats.org/officeDocument/2006/relationships/slide"/><Relationship Id="rId188" Target="slides/slide183.xml" Type="http://schemas.openxmlformats.org/officeDocument/2006/relationships/slide"/><Relationship Id="rId189" Target="slides/slide184.xml" Type="http://schemas.openxmlformats.org/officeDocument/2006/relationships/slide"/><Relationship Id="rId19" Target="slides/slide14.xml" Type="http://schemas.openxmlformats.org/officeDocument/2006/relationships/slide"/><Relationship Id="rId190" Target="slides/slide185.xml" Type="http://schemas.openxmlformats.org/officeDocument/2006/relationships/slide"/><Relationship Id="rId191" Target="slides/slide186.xml" Type="http://schemas.openxmlformats.org/officeDocument/2006/relationships/slide"/><Relationship Id="rId192" Target="slides/slide187.xml" Type="http://schemas.openxmlformats.org/officeDocument/2006/relationships/slide"/><Relationship Id="rId193" Target="slides/slide188.xml" Type="http://schemas.openxmlformats.org/officeDocument/2006/relationships/slide"/><Relationship Id="rId194" Target="fonts/font194.fntdata" Type="http://schemas.openxmlformats.org/officeDocument/2006/relationships/font"/><Relationship Id="rId195" Target="fonts/font195.fntdata" Type="http://schemas.openxmlformats.org/officeDocument/2006/relationships/font"/><Relationship Id="rId196" Target="fonts/font196.fntdata" Type="http://schemas.openxmlformats.org/officeDocument/2006/relationships/font"/><Relationship Id="rId197" Target="fonts/font197.fntdata" Type="http://schemas.openxmlformats.org/officeDocument/2006/relationships/font"/><Relationship Id="rId198" Target="fonts/font198.fntdata" Type="http://schemas.openxmlformats.org/officeDocument/2006/relationships/font"/><Relationship Id="rId199" Target="fonts/font199.fntdata" Type="http://schemas.openxmlformats.org/officeDocument/2006/relationships/font"/><Relationship Id="rId2" Target="presProps.xml" Type="http://schemas.openxmlformats.org/officeDocument/2006/relationships/presProps"/><Relationship Id="rId20" Target="slides/slide15.xml" Type="http://schemas.openxmlformats.org/officeDocument/2006/relationships/slide"/><Relationship Id="rId200" Target="fonts/font200.fntdata" Type="http://schemas.openxmlformats.org/officeDocument/2006/relationships/font"/><Relationship Id="rId201" Target="fonts/font201.fntdata" Type="http://schemas.openxmlformats.org/officeDocument/2006/relationships/font"/><Relationship Id="rId202" Target="fonts/font202.fntdata" Type="http://schemas.openxmlformats.org/officeDocument/2006/relationships/font"/><Relationship Id="rId203" Target="fonts/font203.fntdata" Type="http://schemas.openxmlformats.org/officeDocument/2006/relationships/font"/><Relationship Id="rId204" Target="fonts/font204.fntdata" Type="http://schemas.openxmlformats.org/officeDocument/2006/relationships/font"/><Relationship Id="rId205" Target="fonts/font205.fntdata" Type="http://schemas.openxmlformats.org/officeDocument/2006/relationships/font"/><Relationship Id="rId206" Target="fonts/font206.fntdata" Type="http://schemas.openxmlformats.org/officeDocument/2006/relationships/font"/><Relationship Id="rId207" Target="fonts/font207.fntdata" Type="http://schemas.openxmlformats.org/officeDocument/2006/relationships/font"/><Relationship Id="rId208" Target="fonts/font208.fntdata" Type="http://schemas.openxmlformats.org/officeDocument/2006/relationships/font"/><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slides/slide70.xml" Type="http://schemas.openxmlformats.org/officeDocument/2006/relationships/slide"/><Relationship Id="rId76" Target="slides/slide71.xml" Type="http://schemas.openxmlformats.org/officeDocument/2006/relationships/slide"/><Relationship Id="rId77" Target="slides/slide72.xml" Type="http://schemas.openxmlformats.org/officeDocument/2006/relationships/slide"/><Relationship Id="rId78" Target="slides/slide73.xml" Type="http://schemas.openxmlformats.org/officeDocument/2006/relationships/slide"/><Relationship Id="rId79" Target="slides/slide74.xml" Type="http://schemas.openxmlformats.org/officeDocument/2006/relationships/slide"/><Relationship Id="rId8" Target="slides/slide3.xml" Type="http://schemas.openxmlformats.org/officeDocument/2006/relationships/slide"/><Relationship Id="rId80" Target="slides/slide75.xml" Type="http://schemas.openxmlformats.org/officeDocument/2006/relationships/slide"/><Relationship Id="rId81" Target="slides/slide76.xml" Type="http://schemas.openxmlformats.org/officeDocument/2006/relationships/slide"/><Relationship Id="rId82" Target="slides/slide77.xml" Type="http://schemas.openxmlformats.org/officeDocument/2006/relationships/slide"/><Relationship Id="rId83" Target="slides/slide78.xml" Type="http://schemas.openxmlformats.org/officeDocument/2006/relationships/slide"/><Relationship Id="rId84" Target="slides/slide79.xml" Type="http://schemas.openxmlformats.org/officeDocument/2006/relationships/slide"/><Relationship Id="rId85" Target="slides/slide80.xml" Type="http://schemas.openxmlformats.org/officeDocument/2006/relationships/slide"/><Relationship Id="rId86" Target="slides/slide81.xml" Type="http://schemas.openxmlformats.org/officeDocument/2006/relationships/slide"/><Relationship Id="rId87" Target="slides/slide82.xml" Type="http://schemas.openxmlformats.org/officeDocument/2006/relationships/slide"/><Relationship Id="rId88" Target="slides/slide83.xml" Type="http://schemas.openxmlformats.org/officeDocument/2006/relationships/slide"/><Relationship Id="rId89" Target="slides/slide84.xml" Type="http://schemas.openxmlformats.org/officeDocument/2006/relationships/slide"/><Relationship Id="rId9" Target="slides/slide4.xml" Type="http://schemas.openxmlformats.org/officeDocument/2006/relationships/slide"/><Relationship Id="rId90" Target="slides/slide85.xml" Type="http://schemas.openxmlformats.org/officeDocument/2006/relationships/slide"/><Relationship Id="rId91" Target="slides/slide86.xml" Type="http://schemas.openxmlformats.org/officeDocument/2006/relationships/slide"/><Relationship Id="rId92" Target="slides/slide87.xml" Type="http://schemas.openxmlformats.org/officeDocument/2006/relationships/slide"/><Relationship Id="rId93" Target="slides/slide88.xml" Type="http://schemas.openxmlformats.org/officeDocument/2006/relationships/slide"/><Relationship Id="rId94" Target="slides/slide89.xml" Type="http://schemas.openxmlformats.org/officeDocument/2006/relationships/slide"/><Relationship Id="rId95" Target="slides/slide90.xml" Type="http://schemas.openxmlformats.org/officeDocument/2006/relationships/slide"/><Relationship Id="rId96" Target="slides/slide91.xml" Type="http://schemas.openxmlformats.org/officeDocument/2006/relationships/slide"/><Relationship Id="rId97" Target="slides/slide92.xml" Type="http://schemas.openxmlformats.org/officeDocument/2006/relationships/slide"/><Relationship Id="rId98" Target="slides/slide93.xml" Type="http://schemas.openxmlformats.org/officeDocument/2006/relationships/slide"/><Relationship Id="rId99" Target="slides/slide9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 Id="rId4" Target="../media/image36.gif" Type="http://schemas.openxmlformats.org/officeDocument/2006/relationships/image"/></Relationships>
</file>

<file path=ppt/slides/_rels/slide10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3.png" Type="http://schemas.openxmlformats.org/officeDocument/2006/relationships/image"/><Relationship Id="rId3" Target="../media/image134.svg" Type="http://schemas.openxmlformats.org/officeDocument/2006/relationships/image"/><Relationship Id="rId4" Target="../media/image135.png" Type="http://schemas.openxmlformats.org/officeDocument/2006/relationships/image"/><Relationship Id="rId5" Target="../media/image136.svg" Type="http://schemas.openxmlformats.org/officeDocument/2006/relationships/image"/><Relationship Id="rId6" Target="../media/image278.png" Type="http://schemas.openxmlformats.org/officeDocument/2006/relationships/image"/><Relationship Id="rId7" Target="../media/image279.svg" Type="http://schemas.openxmlformats.org/officeDocument/2006/relationships/image"/><Relationship Id="rId8" Target="../media/image280.png" Type="http://schemas.openxmlformats.org/officeDocument/2006/relationships/image"/></Relationships>
</file>

<file path=ppt/slides/_rels/slide10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1.png" Type="http://schemas.openxmlformats.org/officeDocument/2006/relationships/image"/><Relationship Id="rId3" Target="../media/image282.svg" Type="http://schemas.openxmlformats.org/officeDocument/2006/relationships/image"/><Relationship Id="rId4" Target="../media/image283.png" Type="http://schemas.openxmlformats.org/officeDocument/2006/relationships/image"/><Relationship Id="rId5" Target="../media/image284.svg" Type="http://schemas.openxmlformats.org/officeDocument/2006/relationships/image"/><Relationship Id="rId6" Target="../media/image285.png" Type="http://schemas.openxmlformats.org/officeDocument/2006/relationships/image"/></Relationships>
</file>

<file path=ppt/slides/_rels/slide10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7.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286.png" Type="http://schemas.openxmlformats.org/officeDocument/2006/relationships/image"/></Relationships>
</file>

<file path=ppt/slides/_rels/slide10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122.png" Type="http://schemas.openxmlformats.org/officeDocument/2006/relationships/image"/><Relationship Id="rId12" Target="../media/image123.svg" Type="http://schemas.openxmlformats.org/officeDocument/2006/relationships/image"/><Relationship Id="rId13" Target="../media/image293.png" Type="http://schemas.openxmlformats.org/officeDocument/2006/relationships/image"/><Relationship Id="rId14" Target="../media/image294.svg" Type="http://schemas.openxmlformats.org/officeDocument/2006/relationships/image"/><Relationship Id="rId2" Target="../media/image288.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289.png" Type="http://schemas.openxmlformats.org/officeDocument/2006/relationships/image"/><Relationship Id="rId6" Target="../media/image290.svg" Type="http://schemas.openxmlformats.org/officeDocument/2006/relationships/image"/><Relationship Id="rId7" Target="../media/image291.png" Type="http://schemas.openxmlformats.org/officeDocument/2006/relationships/image"/><Relationship Id="rId8" Target="../media/image292.svg" Type="http://schemas.openxmlformats.org/officeDocument/2006/relationships/image"/><Relationship Id="rId9" Target="../media/image76.png" Type="http://schemas.openxmlformats.org/officeDocument/2006/relationships/image"/></Relationships>
</file>

<file path=ppt/slides/_rels/slide10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8.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289.png" Type="http://schemas.openxmlformats.org/officeDocument/2006/relationships/image"/><Relationship Id="rId6" Target="../media/image290.svg" Type="http://schemas.openxmlformats.org/officeDocument/2006/relationships/image"/><Relationship Id="rId7" Target="../media/image291.png" Type="http://schemas.openxmlformats.org/officeDocument/2006/relationships/image"/><Relationship Id="rId8" Target="../media/image292.svg" Type="http://schemas.openxmlformats.org/officeDocument/2006/relationships/image"/></Relationships>
</file>

<file path=ppt/slides/_rels/slide10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8.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289.png" Type="http://schemas.openxmlformats.org/officeDocument/2006/relationships/image"/><Relationship Id="rId6" Target="../media/image290.svg" Type="http://schemas.openxmlformats.org/officeDocument/2006/relationships/image"/></Relationships>
</file>

<file path=ppt/slides/_rels/slide10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8.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289.png" Type="http://schemas.openxmlformats.org/officeDocument/2006/relationships/image"/><Relationship Id="rId6" Target="../media/image290.svg" Type="http://schemas.openxmlformats.org/officeDocument/2006/relationships/image"/><Relationship Id="rId7" Target="../media/image295.png" Type="http://schemas.openxmlformats.org/officeDocument/2006/relationships/image"/><Relationship Id="rId8" Target="../media/image296.svg" Type="http://schemas.openxmlformats.org/officeDocument/2006/relationships/image"/></Relationships>
</file>

<file path=ppt/slides/_rels/slide10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svg" Type="http://schemas.openxmlformats.org/officeDocument/2006/relationships/image"/><Relationship Id="rId11" Target="https://vimeo.com/1125911616?share=copy" TargetMode="External" Type="http://schemas.openxmlformats.org/officeDocument/2006/relationships/hyperlink"/><Relationship Id="rId12" Target="https://www.respectme.org.uk/resources-abw-25/" TargetMode="External" Type="http://schemas.openxmlformats.org/officeDocument/2006/relationships/hyperlink"/><Relationship Id="rId2" Target="../media/image53.pn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297.png" Type="http://schemas.openxmlformats.org/officeDocument/2006/relationships/image"/><Relationship Id="rId6" Target="../media/image298.svg" Type="http://schemas.openxmlformats.org/officeDocument/2006/relationships/image"/><Relationship Id="rId7" Target="../media/image253.png" Type="http://schemas.openxmlformats.org/officeDocument/2006/relationships/image"/><Relationship Id="rId8" Target="../media/image254.svg" Type="http://schemas.openxmlformats.org/officeDocument/2006/relationships/image"/><Relationship Id="rId9" Target="../media/image61.png" Type="http://schemas.openxmlformats.org/officeDocument/2006/relationships/image"/></Relationships>
</file>

<file path=ppt/slides/_rels/slide10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9.png" Type="http://schemas.openxmlformats.org/officeDocument/2006/relationships/image"/><Relationship Id="rId3" Target="../media/image300.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301.png" Type="http://schemas.openxmlformats.org/officeDocument/2006/relationships/image"/><Relationship Id="rId7" Target="../media/image302.svg" Type="http://schemas.openxmlformats.org/officeDocument/2006/relationships/image"/></Relationships>
</file>

<file path=ppt/slides/_rels/slide10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9.png" Type="http://schemas.openxmlformats.org/officeDocument/2006/relationships/image"/><Relationship Id="rId3" Target="../media/image300.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 Id="rId4" Target="../media/image36.gif" Type="http://schemas.openxmlformats.org/officeDocument/2006/relationships/image"/></Relationships>
</file>

<file path=ppt/slides/_rels/slide1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305.png" Type="http://schemas.openxmlformats.org/officeDocument/2006/relationships/image"/><Relationship Id="rId12" Target="../media/image306.svg" Type="http://schemas.openxmlformats.org/officeDocument/2006/relationships/image"/><Relationship Id="rId13" Target="../media/image208.png" Type="http://schemas.openxmlformats.org/officeDocument/2006/relationships/image"/><Relationship Id="rId14" Target="../media/image209.svg" Type="http://schemas.openxmlformats.org/officeDocument/2006/relationships/image"/><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303.png" Type="http://schemas.openxmlformats.org/officeDocument/2006/relationships/image"/><Relationship Id="rId6" Target="../media/image304.svg" Type="http://schemas.openxmlformats.org/officeDocument/2006/relationships/image"/><Relationship Id="rId7" Target="../media/image85.png" Type="http://schemas.openxmlformats.org/officeDocument/2006/relationships/image"/><Relationship Id="rId8" Target="../media/image86.svg" Type="http://schemas.openxmlformats.org/officeDocument/2006/relationships/image"/><Relationship Id="rId9" Target="../media/image76.png" Type="http://schemas.openxmlformats.org/officeDocument/2006/relationships/image"/></Relationships>
</file>

<file path=ppt/slides/_rels/slide1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1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1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1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1.png" Type="http://schemas.openxmlformats.org/officeDocument/2006/relationships/image"/><Relationship Id="rId2" Target="../media/image76.png" Type="http://schemas.openxmlformats.org/officeDocument/2006/relationships/image"/><Relationship Id="rId3" Target="../media/image77.svg" Type="http://schemas.openxmlformats.org/officeDocument/2006/relationships/image"/><Relationship Id="rId4" Target="../media/image184.png" Type="http://schemas.openxmlformats.org/officeDocument/2006/relationships/image"/><Relationship Id="rId5" Target="../media/image185.svg" Type="http://schemas.openxmlformats.org/officeDocument/2006/relationships/image"/><Relationship Id="rId6" Target="../media/image307.png" Type="http://schemas.openxmlformats.org/officeDocument/2006/relationships/image"/><Relationship Id="rId7" Target="../media/image308.svg" Type="http://schemas.openxmlformats.org/officeDocument/2006/relationships/image"/><Relationship Id="rId8" Target="../media/image309.png" Type="http://schemas.openxmlformats.org/officeDocument/2006/relationships/image"/><Relationship Id="rId9" Target="../media/image310.svg" Type="http://schemas.openxmlformats.org/officeDocument/2006/relationships/image"/></Relationships>
</file>

<file path=ppt/slides/_rels/slide1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2.png" Type="http://schemas.openxmlformats.org/officeDocument/2006/relationships/image"/></Relationships>
</file>

<file path=ppt/slides/_rels/slide1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3.png" Type="http://schemas.openxmlformats.org/officeDocument/2006/relationships/image"/><Relationship Id="rId3" Target="../media/image314.svg" Type="http://schemas.openxmlformats.org/officeDocument/2006/relationships/image"/></Relationships>
</file>

<file path=ppt/slides/_rels/slide1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3.png" Type="http://schemas.openxmlformats.org/officeDocument/2006/relationships/image"/><Relationship Id="rId3" Target="../media/image314.svg" Type="http://schemas.openxmlformats.org/officeDocument/2006/relationships/image"/></Relationships>
</file>

<file path=ppt/slides/_rels/slide1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5.png" Type="http://schemas.openxmlformats.org/officeDocument/2006/relationships/image"/><Relationship Id="rId3" Target="../media/image316.svg" Type="http://schemas.openxmlformats.org/officeDocument/2006/relationships/image"/><Relationship Id="rId4" Target="../media/image313.png" Type="http://schemas.openxmlformats.org/officeDocument/2006/relationships/image"/><Relationship Id="rId5" Target="../media/image31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 Id="rId4" Target="../media/image36.gif" Type="http://schemas.openxmlformats.org/officeDocument/2006/relationships/image"/></Relationships>
</file>

<file path=ppt/slides/_rels/slide1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5.png" Type="http://schemas.openxmlformats.org/officeDocument/2006/relationships/image"/><Relationship Id="rId3" Target="../media/image316.svg" Type="http://schemas.openxmlformats.org/officeDocument/2006/relationships/image"/><Relationship Id="rId4" Target="../media/image317.png" Type="http://schemas.openxmlformats.org/officeDocument/2006/relationships/image"/><Relationship Id="rId5" Target="../media/image318.svg" Type="http://schemas.openxmlformats.org/officeDocument/2006/relationships/image"/><Relationship Id="rId6" Target="../media/image313.png" Type="http://schemas.openxmlformats.org/officeDocument/2006/relationships/image"/><Relationship Id="rId7" Target="../media/image314.svg" Type="http://schemas.openxmlformats.org/officeDocument/2006/relationships/image"/></Relationships>
</file>

<file path=ppt/slides/_rels/slide1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5.png" Type="http://schemas.openxmlformats.org/officeDocument/2006/relationships/image"/><Relationship Id="rId2" Target="../media/image319.png" Type="http://schemas.openxmlformats.org/officeDocument/2006/relationships/image"/><Relationship Id="rId3" Target="../media/image320.sv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321.png" Type="http://schemas.openxmlformats.org/officeDocument/2006/relationships/image"/><Relationship Id="rId7" Target="../media/image322.svg" Type="http://schemas.openxmlformats.org/officeDocument/2006/relationships/image"/><Relationship Id="rId8" Target="../media/image323.png" Type="http://schemas.openxmlformats.org/officeDocument/2006/relationships/image"/><Relationship Id="rId9" Target="../media/image324.svg" Type="http://schemas.openxmlformats.org/officeDocument/2006/relationships/image"/></Relationships>
</file>

<file path=ppt/slides/_rels/slide1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3.png" Type="http://schemas.openxmlformats.org/officeDocument/2006/relationships/image"/><Relationship Id="rId3" Target="../media/image134.svg" Type="http://schemas.openxmlformats.org/officeDocument/2006/relationships/image"/><Relationship Id="rId4" Target="../media/image135.png" Type="http://schemas.openxmlformats.org/officeDocument/2006/relationships/image"/><Relationship Id="rId5" Target="../media/image136.svg" Type="http://schemas.openxmlformats.org/officeDocument/2006/relationships/image"/><Relationship Id="rId6" Target="../media/image278.png" Type="http://schemas.openxmlformats.org/officeDocument/2006/relationships/image"/><Relationship Id="rId7" Target="../media/image279.svg" Type="http://schemas.openxmlformats.org/officeDocument/2006/relationships/image"/><Relationship Id="rId8" Target="../media/image326.png" Type="http://schemas.openxmlformats.org/officeDocument/2006/relationships/image"/></Relationships>
</file>

<file path=ppt/slides/_rels/slide1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8.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327.png" Type="http://schemas.openxmlformats.org/officeDocument/2006/relationships/image"/></Relationships>
</file>

<file path=ppt/slides/_rels/slide1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9.png" Type="http://schemas.openxmlformats.org/officeDocument/2006/relationships/image"/><Relationship Id="rId3" Target="../media/image330.sv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331.png" Type="http://schemas.openxmlformats.org/officeDocument/2006/relationships/image"/><Relationship Id="rId7" Target="../media/image332.svg" Type="http://schemas.openxmlformats.org/officeDocument/2006/relationships/image"/><Relationship Id="rId8" Target="../media/image122.png" Type="http://schemas.openxmlformats.org/officeDocument/2006/relationships/image"/><Relationship Id="rId9" Target="../media/image123.svg" Type="http://schemas.openxmlformats.org/officeDocument/2006/relationships/image"/></Relationships>
</file>

<file path=ppt/slides/_rels/slide1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3.jpeg" Type="http://schemas.openxmlformats.org/officeDocument/2006/relationships/image"/><Relationship Id="rId3" Target="../media/VAGDMkjWnRc.mp4" Type="http://schemas.openxmlformats.org/officeDocument/2006/relationships/video"/><Relationship Id="rId4" Target="../media/VAGDMkjWnRc.mp4" Type="http://schemas.microsoft.com/office/2007/relationships/media"/></Relationships>
</file>

<file path=ppt/slides/_rels/slide1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4.png" Type="http://schemas.openxmlformats.org/officeDocument/2006/relationships/image"/><Relationship Id="rId3" Target="../media/image335.png" Type="http://schemas.openxmlformats.org/officeDocument/2006/relationships/image"/><Relationship Id="rId4" Target="../media/image336.svg" Type="http://schemas.openxmlformats.org/officeDocument/2006/relationships/image"/></Relationships>
</file>

<file path=ppt/slides/_rels/slide1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4.png" Type="http://schemas.openxmlformats.org/officeDocument/2006/relationships/image"/></Relationships>
</file>

<file path=ppt/slides/_rels/slide1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7.png" Type="http://schemas.openxmlformats.org/officeDocument/2006/relationships/image"/><Relationship Id="rId3" Target="../media/image338.svg" Type="http://schemas.openxmlformats.org/officeDocument/2006/relationships/image"/></Relationships>
</file>

<file path=ppt/slides/_rels/slide1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s>
</file>

<file path=ppt/slides/_rels/slide1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4.svg" Type="http://schemas.openxmlformats.org/officeDocument/2006/relationships/image"/><Relationship Id="rId11" Target="../media/image61.png" Type="http://schemas.openxmlformats.org/officeDocument/2006/relationships/image"/><Relationship Id="rId12" Target="../media/image62.svg" Type="http://schemas.openxmlformats.org/officeDocument/2006/relationships/image"/><Relationship Id="rId13" Target="https://vimeo.com/1125913618?share=copy" TargetMode="External" Type="http://schemas.openxmlformats.org/officeDocument/2006/relationships/hyperlink"/><Relationship Id="rId14" Target="https://www.respectme.org.uk/resources-abw-25/" TargetMode="External" Type="http://schemas.openxmlformats.org/officeDocument/2006/relationships/hyperlink"/><Relationship Id="rId2" Target="../media/image53.pn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 Id="rId7" Target="../media/image202.png" Type="http://schemas.openxmlformats.org/officeDocument/2006/relationships/image"/><Relationship Id="rId8" Target="../media/image203.svg" Type="http://schemas.openxmlformats.org/officeDocument/2006/relationships/image"/><Relationship Id="rId9" Target="../media/image253.png" Type="http://schemas.openxmlformats.org/officeDocument/2006/relationships/image"/></Relationships>
</file>

<file path=ppt/slides/_rels/slide1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svg" Type="http://schemas.openxmlformats.org/officeDocument/2006/relationships/image"/><Relationship Id="rId4" Target="../media/image340.png" Type="http://schemas.openxmlformats.org/officeDocument/2006/relationships/image"/><Relationship Id="rId5" Target="../media/image341.svg" Type="http://schemas.openxmlformats.org/officeDocument/2006/relationships/image"/></Relationships>
</file>

<file path=ppt/slides/_rels/slide1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svg" Type="http://schemas.openxmlformats.org/officeDocument/2006/relationships/image"/><Relationship Id="rId4" Target="../media/image340.png" Type="http://schemas.openxmlformats.org/officeDocument/2006/relationships/image"/><Relationship Id="rId5" Target="../media/image34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svg" Type="http://schemas.openxmlformats.org/officeDocument/2006/relationships/image"/><Relationship Id="rId4" Target="../media/image340.png" Type="http://schemas.openxmlformats.org/officeDocument/2006/relationships/image"/><Relationship Id="rId5" Target="../media/image34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305.png" Type="http://schemas.openxmlformats.org/officeDocument/2006/relationships/image"/><Relationship Id="rId12" Target="../media/image306.svg" Type="http://schemas.openxmlformats.org/officeDocument/2006/relationships/image"/><Relationship Id="rId13" Target="../media/image208.png" Type="http://schemas.openxmlformats.org/officeDocument/2006/relationships/image"/><Relationship Id="rId14" Target="../media/image209.svg" Type="http://schemas.openxmlformats.org/officeDocument/2006/relationships/image"/><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342.png" Type="http://schemas.openxmlformats.org/officeDocument/2006/relationships/image"/><Relationship Id="rId6" Target="../media/image343.svg" Type="http://schemas.openxmlformats.org/officeDocument/2006/relationships/image"/><Relationship Id="rId7" Target="../media/image85.png" Type="http://schemas.openxmlformats.org/officeDocument/2006/relationships/image"/><Relationship Id="rId8" Target="../media/image86.svg" Type="http://schemas.openxmlformats.org/officeDocument/2006/relationships/image"/><Relationship Id="rId9" Target="../media/image76.png" Type="http://schemas.openxmlformats.org/officeDocument/2006/relationships/image"/></Relationships>
</file>

<file path=ppt/slides/_rels/slide1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1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s>
</file>

<file path=ppt/slides/_rels/slide1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s>
</file>

<file path=ppt/slides/_rels/slide1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1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344.png" Type="http://schemas.openxmlformats.org/officeDocument/2006/relationships/image"/><Relationship Id="rId6" Target="../media/image34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svg" Type="http://schemas.openxmlformats.org/officeDocument/2006/relationships/image"/><Relationship Id="rId4" Target="../media/image42.png" Type="http://schemas.openxmlformats.org/officeDocument/2006/relationships/image"/></Relationships>
</file>

<file path=ppt/slides/_rels/slide1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s>
</file>

<file path=ppt/slides/_rels/slide1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1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346.png" Type="http://schemas.openxmlformats.org/officeDocument/2006/relationships/image"/><Relationship Id="rId6" Target="../media/image347.svg" Type="http://schemas.openxmlformats.org/officeDocument/2006/relationships/image"/></Relationships>
</file>

<file path=ppt/slides/_rels/slide1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346.png" Type="http://schemas.openxmlformats.org/officeDocument/2006/relationships/image"/><Relationship Id="rId6" Target="../media/image347.svg" Type="http://schemas.openxmlformats.org/officeDocument/2006/relationships/image"/></Relationships>
</file>

<file path=ppt/slides/_rels/slide1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6.svg" Type="http://schemas.openxmlformats.org/officeDocument/2006/relationships/image"/><Relationship Id="rId11" Target="../media/image272.png" Type="http://schemas.openxmlformats.org/officeDocument/2006/relationships/image"/><Relationship Id="rId12" Target="../media/image273.svg" Type="http://schemas.openxmlformats.org/officeDocument/2006/relationships/image"/><Relationship Id="rId2" Target="../media/image348.png" Type="http://schemas.openxmlformats.org/officeDocument/2006/relationships/image"/><Relationship Id="rId3" Target="../media/image349.png" Type="http://schemas.openxmlformats.org/officeDocument/2006/relationships/image"/><Relationship Id="rId4" Target="../media/image350.svg" Type="http://schemas.openxmlformats.org/officeDocument/2006/relationships/image"/><Relationship Id="rId5" Target="../media/image351.png" Type="http://schemas.openxmlformats.org/officeDocument/2006/relationships/image"/><Relationship Id="rId6" Target="../media/image352.svg" Type="http://schemas.openxmlformats.org/officeDocument/2006/relationships/image"/><Relationship Id="rId7" Target="../media/image353.png" Type="http://schemas.openxmlformats.org/officeDocument/2006/relationships/image"/><Relationship Id="rId8" Target="../media/image354.svg" Type="http://schemas.openxmlformats.org/officeDocument/2006/relationships/image"/><Relationship Id="rId9" Target="../media/image355.png" Type="http://schemas.openxmlformats.org/officeDocument/2006/relationships/image"/></Relationships>
</file>

<file path=ppt/slides/_rels/slide1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 Id="rId3" Target="../media/image358.jpeg" Type="http://schemas.openxmlformats.org/officeDocument/2006/relationships/image"/></Relationships>
</file>

<file path=ppt/slides/_rels/slide1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s>
</file>

<file path=ppt/slides/_rels/slide1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8.jpeg" Type="http://schemas.openxmlformats.org/officeDocument/2006/relationships/image"/><Relationship Id="rId3" Target="../media/image357.jpeg" Type="http://schemas.openxmlformats.org/officeDocument/2006/relationships/image"/></Relationships>
</file>

<file path=ppt/slides/_rels/slide1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8.jpeg" Type="http://schemas.openxmlformats.org/officeDocument/2006/relationships/image"/></Relationships>
</file>

<file path=ppt/slides/_rels/slide1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 Id="rId3" Target="../media/image358.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45.gif" Type="http://schemas.openxmlformats.org/officeDocument/2006/relationships/image"/></Relationships>
</file>

<file path=ppt/slides/_rels/slide1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s>
</file>

<file path=ppt/slides/_rels/slide1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 Id="rId3" Target="../media/image358.jpeg" Type="http://schemas.openxmlformats.org/officeDocument/2006/relationships/image"/></Relationships>
</file>

<file path=ppt/slides/_rels/slide1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7.jpeg" Type="http://schemas.openxmlformats.org/officeDocument/2006/relationships/image"/></Relationships>
</file>

<file path=ppt/slides/_rels/slide1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 Id="rId3" Target="../media/image77.svg" Type="http://schemas.openxmlformats.org/officeDocument/2006/relationships/image"/><Relationship Id="rId4" Target="../media/image359.png" Type="http://schemas.openxmlformats.org/officeDocument/2006/relationships/image"/><Relationship Id="rId5" Target="../media/image360.svg" Type="http://schemas.openxmlformats.org/officeDocument/2006/relationships/image"/><Relationship Id="rId6" Target="../media/image122.png" Type="http://schemas.openxmlformats.org/officeDocument/2006/relationships/image"/><Relationship Id="rId7" Target="../media/image123.svg" Type="http://schemas.openxmlformats.org/officeDocument/2006/relationships/image"/><Relationship Id="rId8" Target="../media/image361.png" Type="http://schemas.openxmlformats.org/officeDocument/2006/relationships/image"/><Relationship Id="rId9" Target="../media/image362.svg" Type="http://schemas.openxmlformats.org/officeDocument/2006/relationships/image"/></Relationships>
</file>

<file path=ppt/slides/_rels/slide1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3.png" Type="http://schemas.openxmlformats.org/officeDocument/2006/relationships/image"/><Relationship Id="rId3" Target="../media/image364.svg" Type="http://schemas.openxmlformats.org/officeDocument/2006/relationships/image"/><Relationship Id="rId4" Target="../media/image365.png" Type="http://schemas.openxmlformats.org/officeDocument/2006/relationships/image"/><Relationship Id="rId5" Target="../media/image366.svg" Type="http://schemas.openxmlformats.org/officeDocument/2006/relationships/image"/><Relationship Id="rId6" Target="../media/image367.png" Type="http://schemas.openxmlformats.org/officeDocument/2006/relationships/image"/><Relationship Id="rId7" Target="../media/image368.svg" Type="http://schemas.openxmlformats.org/officeDocument/2006/relationships/image"/><Relationship Id="rId8" Target="../media/image369.png" Type="http://schemas.openxmlformats.org/officeDocument/2006/relationships/image"/><Relationship Id="rId9" Target="../media/image370.svg" Type="http://schemas.openxmlformats.org/officeDocument/2006/relationships/image"/></Relationships>
</file>

<file path=ppt/slides/_rels/slide1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1.png" Type="http://schemas.openxmlformats.org/officeDocument/2006/relationships/image"/><Relationship Id="rId3" Target="../media/image372.png" Type="http://schemas.openxmlformats.org/officeDocument/2006/relationships/image"/><Relationship Id="rId4" Target="../media/image373.svg" Type="http://schemas.openxmlformats.org/officeDocument/2006/relationships/image"/></Relationships>
</file>

<file path=ppt/slides/_rels/slide15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7.svg" Type="http://schemas.openxmlformats.org/officeDocument/2006/relationships/image"/><Relationship Id="rId11" Target="../media/image100.png" Type="http://schemas.openxmlformats.org/officeDocument/2006/relationships/image"/><Relationship Id="rId12" Target="../media/image101.svg" Type="http://schemas.openxmlformats.org/officeDocument/2006/relationships/image"/><Relationship Id="rId2" Target="../media/image374.png" Type="http://schemas.openxmlformats.org/officeDocument/2006/relationships/image"/><Relationship Id="rId3" Target="../media/image375.svg" Type="http://schemas.openxmlformats.org/officeDocument/2006/relationships/image"/><Relationship Id="rId4" Target="../media/image220.png" Type="http://schemas.openxmlformats.org/officeDocument/2006/relationships/image"/><Relationship Id="rId5" Target="../media/image376.png" Type="http://schemas.openxmlformats.org/officeDocument/2006/relationships/image"/><Relationship Id="rId6" Target="../media/image377.svg" Type="http://schemas.openxmlformats.org/officeDocument/2006/relationships/image"/><Relationship Id="rId7" Target="../media/image351.png" Type="http://schemas.openxmlformats.org/officeDocument/2006/relationships/image"/><Relationship Id="rId8" Target="../media/image352.svg" Type="http://schemas.openxmlformats.org/officeDocument/2006/relationships/image"/><Relationship Id="rId9" Target="../media/image216.png" Type="http://schemas.openxmlformats.org/officeDocument/2006/relationships/image"/></Relationships>
</file>

<file path=ppt/slides/_rels/slide15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8.png" Type="http://schemas.openxmlformats.org/officeDocument/2006/relationships/image"/><Relationship Id="rId3" Target="../media/image379.svg" Type="http://schemas.openxmlformats.org/officeDocument/2006/relationships/image"/><Relationship Id="rId4" Target="../media/image380.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45.gif" Type="http://schemas.openxmlformats.org/officeDocument/2006/relationships/image"/></Relationships>
</file>

<file path=ppt/slides/_rels/slide1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3.png" Type="http://schemas.openxmlformats.org/officeDocument/2006/relationships/image"/><Relationship Id="rId3" Target="../media/image284.svg" Type="http://schemas.openxmlformats.org/officeDocument/2006/relationships/image"/><Relationship Id="rId4" Target="../media/image381.png" Type="http://schemas.openxmlformats.org/officeDocument/2006/relationships/image"/><Relationship Id="rId5" Target="../media/image382.svg" Type="http://schemas.openxmlformats.org/officeDocument/2006/relationships/image"/><Relationship Id="rId6" Target="../media/image383.png" Type="http://schemas.openxmlformats.org/officeDocument/2006/relationships/image"/><Relationship Id="rId7" Target="../media/image380.png" Type="http://schemas.openxmlformats.org/officeDocument/2006/relationships/image"/></Relationships>
</file>

<file path=ppt/slides/_rels/slide16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384.png" Type="http://schemas.openxmlformats.org/officeDocument/2006/relationships/image"/></Relationships>
</file>

<file path=ppt/slides/_rels/slide1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6.png" Type="http://schemas.openxmlformats.org/officeDocument/2006/relationships/image"/><Relationship Id="rId3" Target="../media/image387.svg" Type="http://schemas.openxmlformats.org/officeDocument/2006/relationships/image"/><Relationship Id="rId4" Target="../media/image388.png" Type="http://schemas.openxmlformats.org/officeDocument/2006/relationships/image"/><Relationship Id="rId5" Target="../media/image389.svg" Type="http://schemas.openxmlformats.org/officeDocument/2006/relationships/image"/></Relationships>
</file>

<file path=ppt/slides/_rels/slide1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9.png" Type="http://schemas.openxmlformats.org/officeDocument/2006/relationships/image"/><Relationship Id="rId3" Target="../media/image330.svg" Type="http://schemas.openxmlformats.org/officeDocument/2006/relationships/image"/><Relationship Id="rId4" Target="../media/image390.png" Type="http://schemas.openxmlformats.org/officeDocument/2006/relationships/image"/><Relationship Id="rId5" Target="../media/image391.svg" Type="http://schemas.openxmlformats.org/officeDocument/2006/relationships/image"/></Relationships>
</file>

<file path=ppt/slides/_rels/slide16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394.png" Type="http://schemas.openxmlformats.org/officeDocument/2006/relationships/image"/><Relationship Id="rId9" Target="../media/image395.svg" Type="http://schemas.openxmlformats.org/officeDocument/2006/relationships/image"/></Relationships>
</file>

<file path=ppt/slides/_rels/slide1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s>
</file>

<file path=ppt/slides/_rels/slide1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s>
</file>

<file path=ppt/slides/_rels/slide1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s>
</file>

<file path=ppt/slides/_rels/slide16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s>
</file>

<file path=ppt/slides/_rels/slide16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2.png" Type="http://schemas.openxmlformats.org/officeDocument/2006/relationships/image"/><Relationship Id="rId3" Target="../media/image393.svg" Type="http://schemas.openxmlformats.org/officeDocument/2006/relationships/image"/><Relationship Id="rId4" Target="../media/image396.png" Type="http://schemas.openxmlformats.org/officeDocument/2006/relationships/image"/><Relationship Id="rId5" Target="../media/image39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svg" Type="http://schemas.openxmlformats.org/officeDocument/2006/relationships/image"/><Relationship Id="rId4" Target="../media/image48.jpeg" Type="http://schemas.openxmlformats.org/officeDocument/2006/relationships/image"/><Relationship Id="rId5" Target="../media/image49.png" Type="http://schemas.openxmlformats.org/officeDocument/2006/relationships/image"/><Relationship Id="rId6" Target="../media/image50.svg" Type="http://schemas.openxmlformats.org/officeDocument/2006/relationships/image"/><Relationship Id="rId7" Target="../media/image51.png" Type="http://schemas.openxmlformats.org/officeDocument/2006/relationships/image"/><Relationship Id="rId8" Target="../media/image52.svg" Type="http://schemas.openxmlformats.org/officeDocument/2006/relationships/image"/></Relationships>
</file>

<file path=ppt/slides/_rels/slide17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8.png" Type="http://schemas.openxmlformats.org/officeDocument/2006/relationships/image"/><Relationship Id="rId3" Target="../media/image399.svg" Type="http://schemas.openxmlformats.org/officeDocument/2006/relationships/image"/><Relationship Id="rId4" Target="../media/image223.png" Type="http://schemas.openxmlformats.org/officeDocument/2006/relationships/image"/><Relationship Id="rId5" Target="../media/image224.svg" Type="http://schemas.openxmlformats.org/officeDocument/2006/relationships/image"/><Relationship Id="rId6" Target="../media/image400.png" Type="http://schemas.openxmlformats.org/officeDocument/2006/relationships/image"/><Relationship Id="rId7" Target="../media/image401.svg" Type="http://schemas.openxmlformats.org/officeDocument/2006/relationships/image"/></Relationships>
</file>

<file path=ppt/slides/_rels/slide17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4.svg" Type="http://schemas.openxmlformats.org/officeDocument/2006/relationships/image"/><Relationship Id="rId11" Target="../media/image61.png" Type="http://schemas.openxmlformats.org/officeDocument/2006/relationships/image"/><Relationship Id="rId12" Target="../media/image62.svg" Type="http://schemas.openxmlformats.org/officeDocument/2006/relationships/image"/><Relationship Id="rId13" Target="https://vimeo.com/1126001803?share=copy" TargetMode="External" Type="http://schemas.openxmlformats.org/officeDocument/2006/relationships/hyperlink"/><Relationship Id="rId14" Target="https://www.respectme.org.uk/resources-abw-25/" TargetMode="External" Type="http://schemas.openxmlformats.org/officeDocument/2006/relationships/hyperlink"/><Relationship Id="rId2" Target="../media/image53.pn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169.png" Type="http://schemas.openxmlformats.org/officeDocument/2006/relationships/image"/><Relationship Id="rId6" Target="../media/image170.svg" Type="http://schemas.openxmlformats.org/officeDocument/2006/relationships/image"/><Relationship Id="rId7" Target="../media/image202.png" Type="http://schemas.openxmlformats.org/officeDocument/2006/relationships/image"/><Relationship Id="rId8" Target="../media/image203.svg" Type="http://schemas.openxmlformats.org/officeDocument/2006/relationships/image"/><Relationship Id="rId9" Target="../media/image253.png" Type="http://schemas.openxmlformats.org/officeDocument/2006/relationships/image"/></Relationships>
</file>

<file path=ppt/slides/_rels/slide17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2.png" Type="http://schemas.openxmlformats.org/officeDocument/2006/relationships/image"/><Relationship Id="rId3" Target="../media/image403.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s>
</file>

<file path=ppt/slides/_rels/slide17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2.png" Type="http://schemas.openxmlformats.org/officeDocument/2006/relationships/image"/><Relationship Id="rId3" Target="../media/image403.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7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4.png" Type="http://schemas.openxmlformats.org/officeDocument/2006/relationships/image"/><Relationship Id="rId3" Target="../media/image405.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17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305.png" Type="http://schemas.openxmlformats.org/officeDocument/2006/relationships/image"/><Relationship Id="rId12" Target="../media/image306.svg" Type="http://schemas.openxmlformats.org/officeDocument/2006/relationships/image"/><Relationship Id="rId13" Target="../media/image208.png" Type="http://schemas.openxmlformats.org/officeDocument/2006/relationships/image"/><Relationship Id="rId14" Target="../media/image209.svg" Type="http://schemas.openxmlformats.org/officeDocument/2006/relationships/image"/><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376.png" Type="http://schemas.openxmlformats.org/officeDocument/2006/relationships/image"/><Relationship Id="rId6" Target="../media/image377.svg" Type="http://schemas.openxmlformats.org/officeDocument/2006/relationships/image"/><Relationship Id="rId7" Target="../media/image85.png" Type="http://schemas.openxmlformats.org/officeDocument/2006/relationships/image"/><Relationship Id="rId8" Target="../media/image86.svg" Type="http://schemas.openxmlformats.org/officeDocument/2006/relationships/image"/><Relationship Id="rId9" Target="../media/image76.png" Type="http://schemas.openxmlformats.org/officeDocument/2006/relationships/image"/></Relationships>
</file>

<file path=ppt/slides/_rels/slide17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17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17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s>
</file>

<file path=ppt/slides/_rels/slide17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6.png" Type="http://schemas.openxmlformats.org/officeDocument/2006/relationships/image"/><Relationship Id="rId3" Target="../media/image407.svg" Type="http://schemas.openxmlformats.org/officeDocument/2006/relationships/image"/><Relationship Id="rId4" Target="../media/image408.png" Type="http://schemas.openxmlformats.org/officeDocument/2006/relationships/image"/><Relationship Id="rId5" Target="../media/image409.svg" Type="http://schemas.openxmlformats.org/officeDocument/2006/relationships/image"/><Relationship Id="rId6" Target="../media/image410.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9.png" Type="http://schemas.openxmlformats.org/officeDocument/2006/relationships/image"/><Relationship Id="rId11" Target="../media/image60.svg" Type="http://schemas.openxmlformats.org/officeDocument/2006/relationships/image"/><Relationship Id="rId2" Target="../media/image53.png" Type="http://schemas.openxmlformats.org/officeDocument/2006/relationships/image"/><Relationship Id="rId3" Target="../media/image54.jpeg" Type="http://schemas.openxmlformats.org/officeDocument/2006/relationships/image"/><Relationship Id="rId4" Target="../media/VADqC1IALqc.mp4" Type="http://schemas.openxmlformats.org/officeDocument/2006/relationships/video"/><Relationship Id="rId5" Target="../media/VADqC1IALqc.mp4" Type="http://schemas.microsoft.com/office/2007/relationships/media"/><Relationship Id="rId6" Target="../media/image55.png" Type="http://schemas.openxmlformats.org/officeDocument/2006/relationships/image"/><Relationship Id="rId7" Target="../media/image56.svg" Type="http://schemas.openxmlformats.org/officeDocument/2006/relationships/image"/><Relationship Id="rId8" Target="../media/image57.png" Type="http://schemas.openxmlformats.org/officeDocument/2006/relationships/image"/><Relationship Id="rId9" Target="../media/image58.svg" Type="http://schemas.openxmlformats.org/officeDocument/2006/relationships/image"/></Relationships>
</file>

<file path=ppt/slides/_rels/slide18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1.png" Type="http://schemas.openxmlformats.org/officeDocument/2006/relationships/image"/><Relationship Id="rId3" Target="../media/image412.sv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 Id="rId6" Target="../media/image413.png" Type="http://schemas.openxmlformats.org/officeDocument/2006/relationships/image"/><Relationship Id="rId7" Target="../media/image414.svg" Type="http://schemas.openxmlformats.org/officeDocument/2006/relationships/image"/><Relationship Id="rId8" Target="../media/image135.png" Type="http://schemas.openxmlformats.org/officeDocument/2006/relationships/image"/><Relationship Id="rId9" Target="../media/image136.svg" Type="http://schemas.openxmlformats.org/officeDocument/2006/relationships/image"/></Relationships>
</file>

<file path=ppt/slides/_rels/slide18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 Id="rId3" Target="../media/image77.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40.png" Type="http://schemas.openxmlformats.org/officeDocument/2006/relationships/image"/><Relationship Id="rId9" Target="../media/image41.svg" Type="http://schemas.openxmlformats.org/officeDocument/2006/relationships/image"/></Relationships>
</file>

<file path=ppt/slides/_rels/slide18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7.png" Type="http://schemas.openxmlformats.org/officeDocument/2006/relationships/image"/><Relationship Id="rId11" Target="../media/image58.svg" Type="http://schemas.openxmlformats.org/officeDocument/2006/relationships/image"/><Relationship Id="rId12" Target="../media/image100.png" Type="http://schemas.openxmlformats.org/officeDocument/2006/relationships/image"/><Relationship Id="rId13" Target="../media/image101.svg" Type="http://schemas.openxmlformats.org/officeDocument/2006/relationships/image"/><Relationship Id="rId14" Target="../media/image421.png" Type="http://schemas.openxmlformats.org/officeDocument/2006/relationships/image"/><Relationship Id="rId15" Target="../media/image422.svg" Type="http://schemas.openxmlformats.org/officeDocument/2006/relationships/image"/><Relationship Id="rId2" Target="../media/image415.png" Type="http://schemas.openxmlformats.org/officeDocument/2006/relationships/image"/><Relationship Id="rId3" Target="../media/image416.svg" Type="http://schemas.openxmlformats.org/officeDocument/2006/relationships/image"/><Relationship Id="rId4" Target="../media/image417.png" Type="http://schemas.openxmlformats.org/officeDocument/2006/relationships/image"/><Relationship Id="rId5" Target="../media/image418.svg" Type="http://schemas.openxmlformats.org/officeDocument/2006/relationships/image"/><Relationship Id="rId6" Target="../media/image419.png" Type="http://schemas.openxmlformats.org/officeDocument/2006/relationships/image"/><Relationship Id="rId7" Target="../media/image420.svg" Type="http://schemas.openxmlformats.org/officeDocument/2006/relationships/image"/><Relationship Id="rId8" Target="../media/image76.png" Type="http://schemas.openxmlformats.org/officeDocument/2006/relationships/image"/><Relationship Id="rId9" Target="../media/image77.svg" Type="http://schemas.openxmlformats.org/officeDocument/2006/relationships/image"/></Relationships>
</file>

<file path=ppt/slides/_rels/slide18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423.png" Type="http://schemas.openxmlformats.org/officeDocument/2006/relationships/image"/><Relationship Id="rId5" Target="../media/image424.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425.png" Type="http://schemas.openxmlformats.org/officeDocument/2006/relationships/image"/></Relationships>
</file>

<file path=ppt/slides/_rels/slide18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5.png" Type="http://schemas.openxmlformats.org/officeDocument/2006/relationships/image"/><Relationship Id="rId3" Target="../media/image416.svg" Type="http://schemas.openxmlformats.org/officeDocument/2006/relationships/image"/><Relationship Id="rId4" Target="../media/image417.png" Type="http://schemas.openxmlformats.org/officeDocument/2006/relationships/image"/><Relationship Id="rId5" Target="../media/image418.svg" Type="http://schemas.openxmlformats.org/officeDocument/2006/relationships/image"/><Relationship Id="rId6" Target="../media/image419.png" Type="http://schemas.openxmlformats.org/officeDocument/2006/relationships/image"/><Relationship Id="rId7" Target="../media/image420.svg" Type="http://schemas.openxmlformats.org/officeDocument/2006/relationships/image"/><Relationship Id="rId8" Target="../media/image426.png" Type="http://schemas.openxmlformats.org/officeDocument/2006/relationships/image"/><Relationship Id="rId9" Target="../media/image427.svg" Type="http://schemas.openxmlformats.org/officeDocument/2006/relationships/image"/></Relationships>
</file>

<file path=ppt/slides/_rels/slide18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8.png" Type="http://schemas.openxmlformats.org/officeDocument/2006/relationships/image"/><Relationship Id="rId3" Target="../media/image429.svg" Type="http://schemas.openxmlformats.org/officeDocument/2006/relationships/image"/><Relationship Id="rId4" Target="../media/image430.png" Type="http://schemas.openxmlformats.org/officeDocument/2006/relationships/image"/><Relationship Id="rId5" Target="../media/image431.svg" Type="http://schemas.openxmlformats.org/officeDocument/2006/relationships/image"/><Relationship Id="rId6" Target="../media/image76.png" Type="http://schemas.openxmlformats.org/officeDocument/2006/relationships/image"/><Relationship Id="rId7" Target="../media/image77.svg" Type="http://schemas.openxmlformats.org/officeDocument/2006/relationships/image"/><Relationship Id="rId8" Target="../media/image87.png" Type="http://schemas.openxmlformats.org/officeDocument/2006/relationships/image"/><Relationship Id="rId9" Target="../media/image88.svg" Type="http://schemas.openxmlformats.org/officeDocument/2006/relationships/image"/></Relationships>
</file>

<file path=ppt/slides/_rels/slide18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2.png" Type="http://schemas.openxmlformats.org/officeDocument/2006/relationships/image"/><Relationship Id="rId3" Target="../media/image433.png" Type="http://schemas.openxmlformats.org/officeDocument/2006/relationships/image"/><Relationship Id="rId4" Target="../media/image434.svg" Type="http://schemas.openxmlformats.org/officeDocument/2006/relationships/image"/></Relationships>
</file>

<file path=ppt/slides/_rels/slide18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5.png" Type="http://schemas.openxmlformats.org/officeDocument/2006/relationships/image"/><Relationship Id="rId3" Target="../media/image436.png" Type="http://schemas.openxmlformats.org/officeDocument/2006/relationships/image"/><Relationship Id="rId4" Target="../media/image4.png" Type="http://schemas.openxmlformats.org/officeDocument/2006/relationships/image"/></Relationships>
</file>

<file path=ppt/slides/_rels/slide18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61.png" Type="http://schemas.openxmlformats.org/officeDocument/2006/relationships/image"/><Relationship Id="rId4" Target="../media/image62.svg" Type="http://schemas.openxmlformats.org/officeDocument/2006/relationships/image"/><Relationship Id="rId5" Target="https://vimeo.com/1125906773?share=copy" TargetMode="External" Type="http://schemas.openxmlformats.org/officeDocument/2006/relationships/hyperlink"/><Relationship Id="rId6" Target="https://www.respectme.org.uk/resources-abw-25/"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1.jpeg" Type="http://schemas.openxmlformats.org/officeDocument/2006/relationships/image"/><Relationship Id="rId9" Target="../media/image1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3.png" Type="http://schemas.openxmlformats.org/officeDocument/2006/relationships/image"/><Relationship Id="rId3" Target="../media/image64.svg" Type="http://schemas.openxmlformats.org/officeDocument/2006/relationships/image"/><Relationship Id="rId4" Target="../media/image65.png" Type="http://schemas.openxmlformats.org/officeDocument/2006/relationships/image"/><Relationship Id="rId5" Target="../media/image66.svg" Type="http://schemas.openxmlformats.org/officeDocument/2006/relationships/image"/><Relationship Id="rId6" Target="../media/image67.jpe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2.png" Type="http://schemas.openxmlformats.org/officeDocument/2006/relationships/image"/><Relationship Id="rId3" Target="../media/image73.svg" Type="http://schemas.openxmlformats.org/officeDocument/2006/relationships/image"/><Relationship Id="rId4" Target="../media/image68.png" Type="http://schemas.openxmlformats.org/officeDocument/2006/relationships/image"/><Relationship Id="rId5" Target="../media/image69.svg" Type="http://schemas.openxmlformats.org/officeDocument/2006/relationships/image"/><Relationship Id="rId6" Target="../media/image70.png" Type="http://schemas.openxmlformats.org/officeDocument/2006/relationships/image"/><Relationship Id="rId7" Target="../media/image71.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4.png" Type="http://schemas.openxmlformats.org/officeDocument/2006/relationships/image"/><Relationship Id="rId3" Target="../media/image75.sv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78.png" Type="http://schemas.openxmlformats.org/officeDocument/2006/relationships/image"/><Relationship Id="rId7" Target="../media/image79.svg" Type="http://schemas.openxmlformats.org/officeDocument/2006/relationships/image"/><Relationship Id="rId8" Target="../media/image26.png" Type="http://schemas.openxmlformats.org/officeDocument/2006/relationships/image"/><Relationship Id="rId9" Target="../media/image27.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87.png" Type="http://schemas.openxmlformats.org/officeDocument/2006/relationships/image"/><Relationship Id="rId12" Target="../media/image88.svg" Type="http://schemas.openxmlformats.org/officeDocument/2006/relationships/image"/><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83.png" Type="http://schemas.openxmlformats.org/officeDocument/2006/relationships/image"/><Relationship Id="rId6" Target="../media/image84.svg" Type="http://schemas.openxmlformats.org/officeDocument/2006/relationships/image"/><Relationship Id="rId7" Target="../media/image85.png" Type="http://schemas.openxmlformats.org/officeDocument/2006/relationships/image"/><Relationship Id="rId8" Target="../media/image86.svg" Type="http://schemas.openxmlformats.org/officeDocument/2006/relationships/image"/><Relationship Id="rId9" Target="../media/image76.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3.jpeg" Type="http://schemas.openxmlformats.org/officeDocument/2006/relationships/image"/><Relationship Id="rId3" Target="../media/image94.png" Type="http://schemas.openxmlformats.org/officeDocument/2006/relationships/image"/><Relationship Id="rId4" Target="../media/image95.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1.svg" Type="http://schemas.openxmlformats.org/officeDocument/2006/relationships/image"/><Relationship Id="rId2" Target="../media/image93.jpeg" Type="http://schemas.openxmlformats.org/officeDocument/2006/relationships/image"/><Relationship Id="rId3" Target="../media/image96.png" Type="http://schemas.openxmlformats.org/officeDocument/2006/relationships/image"/><Relationship Id="rId4" Target="../media/image97.svg" Type="http://schemas.openxmlformats.org/officeDocument/2006/relationships/image"/><Relationship Id="rId5" Target="../media/image94.png" Type="http://schemas.openxmlformats.org/officeDocument/2006/relationships/image"/><Relationship Id="rId6" Target="../media/image95.svg" Type="http://schemas.openxmlformats.org/officeDocument/2006/relationships/image"/><Relationship Id="rId7" Target="../media/image98.png" Type="http://schemas.openxmlformats.org/officeDocument/2006/relationships/image"/><Relationship Id="rId8" Target="../media/image99.svg" Type="http://schemas.openxmlformats.org/officeDocument/2006/relationships/image"/><Relationship Id="rId9" Target="../media/image100.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06.png" Type="http://schemas.openxmlformats.org/officeDocument/2006/relationships/image"/><Relationship Id="rId7" Target="../media/image107.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08.png" Type="http://schemas.openxmlformats.org/officeDocument/2006/relationships/image"/><Relationship Id="rId7" Target="../media/image109.svg" Type="http://schemas.openxmlformats.org/officeDocument/2006/relationships/image"/><Relationship Id="rId8" Target="../media/image110.png" Type="http://schemas.openxmlformats.org/officeDocument/2006/relationships/image"/><Relationship Id="rId9" Target="../media/image111.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12.png" Type="http://schemas.openxmlformats.org/officeDocument/2006/relationships/image"/><Relationship Id="rId7" Target="../media/image113.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14.png" Type="http://schemas.openxmlformats.org/officeDocument/2006/relationships/image"/><Relationship Id="rId7" Target="../media/image115.svg" Type="http://schemas.openxmlformats.org/officeDocument/2006/relationships/image"/><Relationship Id="rId8" Target="../media/image116.png" Type="http://schemas.openxmlformats.org/officeDocument/2006/relationships/image"/><Relationship Id="rId9" Target="../media/image117.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06.png" Type="http://schemas.openxmlformats.org/officeDocument/2006/relationships/image"/><Relationship Id="rId7" Target="../media/image107.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18.png" Type="http://schemas.openxmlformats.org/officeDocument/2006/relationships/image"/><Relationship Id="rId7" Target="../media/image119.svg" Type="http://schemas.openxmlformats.org/officeDocument/2006/relationships/image"/><Relationship Id="rId8" Target="../media/image110.png" Type="http://schemas.openxmlformats.org/officeDocument/2006/relationships/image"/><Relationship Id="rId9" Target="../media/image11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12.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06.png" Type="http://schemas.openxmlformats.org/officeDocument/2006/relationships/image"/><Relationship Id="rId7" Target="../media/image107.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14.png" Type="http://schemas.openxmlformats.org/officeDocument/2006/relationships/image"/><Relationship Id="rId7" Target="../media/image115.svg" Type="http://schemas.openxmlformats.org/officeDocument/2006/relationships/image"/><Relationship Id="rId8" Target="../media/image116.png" Type="http://schemas.openxmlformats.org/officeDocument/2006/relationships/image"/><Relationship Id="rId9" Target="../media/image117.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3.svg" Type="http://schemas.openxmlformats.org/officeDocument/2006/relationships/image"/><Relationship Id="rId2" Target="../media/image93.jpeg" Type="http://schemas.openxmlformats.org/officeDocument/2006/relationships/image"/><Relationship Id="rId3" Target="../media/image94.png" Type="http://schemas.openxmlformats.org/officeDocument/2006/relationships/image"/><Relationship Id="rId4" Target="../media/image95.svg" Type="http://schemas.openxmlformats.org/officeDocument/2006/relationships/image"/><Relationship Id="rId5" Target="../media/image96.png" Type="http://schemas.openxmlformats.org/officeDocument/2006/relationships/image"/><Relationship Id="rId6" Target="../media/image97.svg" Type="http://schemas.openxmlformats.org/officeDocument/2006/relationships/image"/><Relationship Id="rId7" Target="../media/image120.png" Type="http://schemas.openxmlformats.org/officeDocument/2006/relationships/image"/><Relationship Id="rId8" Target="../media/image121.svg" Type="http://schemas.openxmlformats.org/officeDocument/2006/relationships/image"/><Relationship Id="rId9" Target="../media/image122.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8.png" Type="http://schemas.openxmlformats.org/officeDocument/2006/relationships/image"/><Relationship Id="rId2" Target="../media/image96.png" Type="http://schemas.openxmlformats.org/officeDocument/2006/relationships/image"/><Relationship Id="rId3" Target="../media/image97.svg" Type="http://schemas.openxmlformats.org/officeDocument/2006/relationships/image"/><Relationship Id="rId4" Target="../media/image104.png" Type="http://schemas.openxmlformats.org/officeDocument/2006/relationships/image"/><Relationship Id="rId5" Target="../media/image105.svg" Type="http://schemas.openxmlformats.org/officeDocument/2006/relationships/image"/><Relationship Id="rId6" Target="../media/image124.png" Type="http://schemas.openxmlformats.org/officeDocument/2006/relationships/image"/><Relationship Id="rId7" Target="../media/image125.svg" Type="http://schemas.openxmlformats.org/officeDocument/2006/relationships/image"/><Relationship Id="rId8" Target="../media/image126.png" Type="http://schemas.openxmlformats.org/officeDocument/2006/relationships/image"/><Relationship Id="rId9" Target="../media/image127.sv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 Id="rId3" Target="../media/image77.svg" Type="http://schemas.openxmlformats.org/officeDocument/2006/relationships/image"/><Relationship Id="rId4" Target="../media/image129.png" Type="http://schemas.openxmlformats.org/officeDocument/2006/relationships/image"/><Relationship Id="rId5" Target="../media/image130.svg" Type="http://schemas.openxmlformats.org/officeDocument/2006/relationships/image"/><Relationship Id="rId6" Target="../media/image131.png" Type="http://schemas.openxmlformats.org/officeDocument/2006/relationships/image"/><Relationship Id="rId7" Target="../media/image132.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3.png" Type="http://schemas.openxmlformats.org/officeDocument/2006/relationships/image"/><Relationship Id="rId3" Target="../media/image134.svg" Type="http://schemas.openxmlformats.org/officeDocument/2006/relationships/image"/><Relationship Id="rId4" Target="../media/image135.png" Type="http://schemas.openxmlformats.org/officeDocument/2006/relationships/image"/><Relationship Id="rId5" Target="../media/image136.svg" Type="http://schemas.openxmlformats.org/officeDocument/2006/relationships/image"/><Relationship Id="rId6" Target="../media/image137.png" Type="http://schemas.openxmlformats.org/officeDocument/2006/relationships/image"/><Relationship Id="rId7" Target="../media/image138.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9.png" Type="http://schemas.openxmlformats.org/officeDocument/2006/relationships/image"/><Relationship Id="rId3" Target="../media/image140.png" Type="http://schemas.openxmlformats.org/officeDocument/2006/relationships/image"/><Relationship Id="rId4" Target="../media/image141.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0.svg" Type="http://schemas.openxmlformats.org/officeDocument/2006/relationships/image"/><Relationship Id="rId2" Target="../media/image142.png" Type="http://schemas.openxmlformats.org/officeDocument/2006/relationships/image"/><Relationship Id="rId3" Target="../media/image143.svg" Type="http://schemas.openxmlformats.org/officeDocument/2006/relationships/image"/><Relationship Id="rId4" Target="../media/image144.png" Type="http://schemas.openxmlformats.org/officeDocument/2006/relationships/image"/><Relationship Id="rId5" Target="../media/image145.png" Type="http://schemas.openxmlformats.org/officeDocument/2006/relationships/image"/><Relationship Id="rId6" Target="../media/image146.svg" Type="http://schemas.openxmlformats.org/officeDocument/2006/relationships/image"/><Relationship Id="rId7" Target="../media/image147.png" Type="http://schemas.openxmlformats.org/officeDocument/2006/relationships/image"/><Relationship Id="rId8" Target="../media/image148.svg" Type="http://schemas.openxmlformats.org/officeDocument/2006/relationships/image"/><Relationship Id="rId9" Target="../media/image149.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7.svg" Type="http://schemas.openxmlformats.org/officeDocument/2006/relationships/image"/><Relationship Id="rId2" Target="../media/image151.png" Type="http://schemas.openxmlformats.org/officeDocument/2006/relationships/image"/><Relationship Id="rId3" Target="../media/image152.png" Type="http://schemas.openxmlformats.org/officeDocument/2006/relationships/image"/><Relationship Id="rId4" Target="../media/image153.svg" Type="http://schemas.openxmlformats.org/officeDocument/2006/relationships/image"/><Relationship Id="rId5" Target="../media/image154.png" Type="http://schemas.openxmlformats.org/officeDocument/2006/relationships/image"/><Relationship Id="rId6" Target="../media/image155.svg" Type="http://schemas.openxmlformats.org/officeDocument/2006/relationships/image"/><Relationship Id="rId7" Target="../media/image76.png" Type="http://schemas.openxmlformats.org/officeDocument/2006/relationships/image"/><Relationship Id="rId8" Target="../media/image77.svg" Type="http://schemas.openxmlformats.org/officeDocument/2006/relationships/image"/><Relationship Id="rId9" Target="../media/image156.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9.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15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svg" Type="http://schemas.openxmlformats.org/officeDocument/2006/relationships/image"/><Relationship Id="rId11" Target="../media/image12.png" Type="http://schemas.openxmlformats.org/officeDocument/2006/relationships/image"/><Relationship Id="rId12" Target="../media/image13.svg" Type="http://schemas.openxmlformats.org/officeDocument/2006/relationships/image"/><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1.png" Type="http://schemas.openxmlformats.org/officeDocument/2006/relationships/image"/><Relationship Id="rId9" Target="../media/image32.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2" Target="../media/image160.png" Type="http://schemas.openxmlformats.org/officeDocument/2006/relationships/image"/><Relationship Id="rId3" Target="../media/image40.png" Type="http://schemas.openxmlformats.org/officeDocument/2006/relationships/image"/><Relationship Id="rId4" Target="../media/image41.svg" Type="http://schemas.openxmlformats.org/officeDocument/2006/relationships/image"/><Relationship Id="rId5" Target="../media/image161.pn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 Id="rId8" Target="../media/image162.png" Type="http://schemas.openxmlformats.org/officeDocument/2006/relationships/image"/><Relationship Id="rId9" Target="../media/image163.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0.png" Type="http://schemas.openxmlformats.org/officeDocument/2006/relationships/image"/><Relationship Id="rId3" Target="../media/image164.png" Type="http://schemas.openxmlformats.org/officeDocument/2006/relationships/image"/><Relationship Id="rId4" Target="../media/image165.sv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6.pn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167.png" Type="http://schemas.openxmlformats.org/officeDocument/2006/relationships/image"/><Relationship Id="rId6" Target="../media/image168.svg" Type="http://schemas.openxmlformats.org/officeDocument/2006/relationships/image"/><Relationship Id="rId7" Target="../media/image169.png" Type="http://schemas.openxmlformats.org/officeDocument/2006/relationships/image"/><Relationship Id="rId8" Target="../media/image170.sv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1.png" Type="http://schemas.openxmlformats.org/officeDocument/2006/relationships/image"/><Relationship Id="rId3" Target="../media/image172.svg" Type="http://schemas.openxmlformats.org/officeDocument/2006/relationships/image"/><Relationship Id="rId4" Target="../media/image173.png" Type="http://schemas.openxmlformats.org/officeDocument/2006/relationships/image"/><Relationship Id="rId5" Target="../media/image174.svg" Type="http://schemas.openxmlformats.org/officeDocument/2006/relationships/image"/><Relationship Id="rId6" Target="../media/image175.png" Type="http://schemas.openxmlformats.org/officeDocument/2006/relationships/image"/><Relationship Id="rId7" Target="../media/image176.sv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7.png" Type="http://schemas.openxmlformats.org/officeDocument/2006/relationships/image"/><Relationship Id="rId3" Target="../media/image178.sv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 Id="rId6" Target="../media/image179.png" Type="http://schemas.openxmlformats.org/officeDocument/2006/relationships/image"/><Relationship Id="rId7" Target="../media/image180.sv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3.png" Type="http://schemas.openxmlformats.org/officeDocument/2006/relationships/image"/><Relationship Id="rId3" Target="../media/image174.svg" Type="http://schemas.openxmlformats.org/officeDocument/2006/relationships/image"/><Relationship Id="rId4" Target="../media/image181.png" Type="http://schemas.openxmlformats.org/officeDocument/2006/relationships/image"/><Relationship Id="rId5" Target="../media/image83.png" Type="http://schemas.openxmlformats.org/officeDocument/2006/relationships/image"/><Relationship Id="rId6" Target="../media/image84.sv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8.png" Type="http://schemas.openxmlformats.org/officeDocument/2006/relationships/image"/><Relationship Id="rId11" Target="../media/image189.svg" Type="http://schemas.openxmlformats.org/officeDocument/2006/relationships/image"/><Relationship Id="rId12" Target="../media/image190.png" Type="http://schemas.openxmlformats.org/officeDocument/2006/relationships/image"/><Relationship Id="rId13" Target="../media/image191.svg" Type="http://schemas.openxmlformats.org/officeDocument/2006/relationships/image"/><Relationship Id="rId2" Target="../media/image182.png" Type="http://schemas.openxmlformats.org/officeDocument/2006/relationships/image"/><Relationship Id="rId3" Target="../media/image183.svg" Type="http://schemas.openxmlformats.org/officeDocument/2006/relationships/image"/><Relationship Id="rId4" Target="../media/image184.png" Type="http://schemas.openxmlformats.org/officeDocument/2006/relationships/image"/><Relationship Id="rId5" Target="../media/image185.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186.png" Type="http://schemas.openxmlformats.org/officeDocument/2006/relationships/image"/><Relationship Id="rId9" Target="../media/image187.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0.png" Type="http://schemas.openxmlformats.org/officeDocument/2006/relationships/image"/><Relationship Id="rId3" Target="../media/image101.svg" Type="http://schemas.openxmlformats.org/officeDocument/2006/relationships/image"/><Relationship Id="rId4" Target="../media/image192.png" Type="http://schemas.openxmlformats.org/officeDocument/2006/relationships/image"/><Relationship Id="rId5" Target="../media/image193.svg" Type="http://schemas.openxmlformats.org/officeDocument/2006/relationships/image"/><Relationship Id="rId6" Target="../media/image186.png" Type="http://schemas.openxmlformats.org/officeDocument/2006/relationships/image"/><Relationship Id="rId7" Target="../media/image187.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2.png" Type="http://schemas.openxmlformats.org/officeDocument/2006/relationships/image"/><Relationship Id="rId3" Target="../media/image193.sv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2.png" Type="http://schemas.openxmlformats.org/officeDocument/2006/relationships/image"/><Relationship Id="rId3" Target="../media/image193.sv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2.png" Type="http://schemas.openxmlformats.org/officeDocument/2006/relationships/image"/><Relationship Id="rId3" Target="../media/image193.sv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5.jpeg" Type="http://schemas.openxmlformats.org/officeDocument/2006/relationships/image"/><Relationship Id="rId3" Target="../media/image196.jpeg" Type="http://schemas.openxmlformats.org/officeDocument/2006/relationships/image"/><Relationship Id="rId4" Target="../media/image197.png" Type="http://schemas.openxmlformats.org/officeDocument/2006/relationships/image"/><Relationship Id="rId5" Target="../media/image198.png" Type="http://schemas.openxmlformats.org/officeDocument/2006/relationships/image"/><Relationship Id="rId6" Target="../media/image199.sv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5.jpeg" Type="http://schemas.openxmlformats.org/officeDocument/2006/relationships/image"/><Relationship Id="rId3" Target="../media/image197.png" Type="http://schemas.openxmlformats.org/officeDocument/2006/relationships/image"/><Relationship Id="rId4" Target="../media/image196.jpeg" Type="http://schemas.openxmlformats.org/officeDocument/2006/relationships/image"/><Relationship Id="rId5" Target="../media/image198.png" Type="http://schemas.openxmlformats.org/officeDocument/2006/relationships/image"/><Relationship Id="rId6" Target="../media/image199.sv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svg" Type="http://schemas.openxmlformats.org/officeDocument/2006/relationships/image"/><Relationship Id="rId11" Target="https://vimeo.com/1125917893?share=copy" TargetMode="External" Type="http://schemas.openxmlformats.org/officeDocument/2006/relationships/hyperlink"/><Relationship Id="rId12" Target="https://www.respectme.org.uk/resources-abw-25/" TargetMode="External" Type="http://schemas.openxmlformats.org/officeDocument/2006/relationships/hyperlink"/><Relationship Id="rId2" Target="../media/image53.pn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200.png" Type="http://schemas.openxmlformats.org/officeDocument/2006/relationships/image"/><Relationship Id="rId6" Target="../media/image201.svg" Type="http://schemas.openxmlformats.org/officeDocument/2006/relationships/image"/><Relationship Id="rId7" Target="../media/image202.png" Type="http://schemas.openxmlformats.org/officeDocument/2006/relationships/image"/><Relationship Id="rId8" Target="../media/image203.svg" Type="http://schemas.openxmlformats.org/officeDocument/2006/relationships/image"/><Relationship Id="rId9" Target="../media/image61.pn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svg" Type="http://schemas.openxmlformats.org/officeDocument/2006/relationships/image"/><Relationship Id="rId11" Target="../media/image206.png" Type="http://schemas.openxmlformats.org/officeDocument/2006/relationships/image"/><Relationship Id="rId12" Target="../media/image207.svg" Type="http://schemas.openxmlformats.org/officeDocument/2006/relationships/image"/><Relationship Id="rId13" Target="../media/image208.png" Type="http://schemas.openxmlformats.org/officeDocument/2006/relationships/image"/><Relationship Id="rId14" Target="../media/image209.svg" Type="http://schemas.openxmlformats.org/officeDocument/2006/relationships/image"/><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 Id="rId5" Target="../media/image204.png" Type="http://schemas.openxmlformats.org/officeDocument/2006/relationships/image"/><Relationship Id="rId6" Target="../media/image205.svg" Type="http://schemas.openxmlformats.org/officeDocument/2006/relationships/image"/><Relationship Id="rId7" Target="../media/image85.png" Type="http://schemas.openxmlformats.org/officeDocument/2006/relationships/image"/><Relationship Id="rId8" Target="../media/image86.svg" Type="http://schemas.openxmlformats.org/officeDocument/2006/relationships/image"/><Relationship Id="rId9" Target="../media/image76.png" Type="http://schemas.openxmlformats.org/officeDocument/2006/relationships/image"/></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s>
</file>

<file path=ppt/slides/_rels/slide7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7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7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7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9.png" Type="http://schemas.openxmlformats.org/officeDocument/2006/relationships/image"/><Relationship Id="rId4" Target="../media/image90.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s>
</file>

<file path=ppt/slides/_rels/slide7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89.png" Type="http://schemas.openxmlformats.org/officeDocument/2006/relationships/image"/><Relationship Id="rId6" Target="../media/image90.svg" Type="http://schemas.openxmlformats.org/officeDocument/2006/relationships/image"/></Relationships>
</file>

<file path=ppt/slides/_rels/slide7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2.svg" Type="http://schemas.openxmlformats.org/officeDocument/2006/relationships/image"/></Relationships>
</file>

<file path=ppt/slides/_rels/slide7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210.png" Type="http://schemas.openxmlformats.org/officeDocument/2006/relationships/image"/><Relationship Id="rId6" Target="../media/image211.svg" Type="http://schemas.openxmlformats.org/officeDocument/2006/relationships/image"/></Relationships>
</file>

<file path=ppt/slides/_rels/slide7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210.png" Type="http://schemas.openxmlformats.org/officeDocument/2006/relationships/image"/><Relationship Id="rId6" Target="../media/image211.svg" Type="http://schemas.openxmlformats.org/officeDocument/2006/relationships/image"/></Relationships>
</file>

<file path=ppt/slides/_rels/slide7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0.png" Type="http://schemas.openxmlformats.org/officeDocument/2006/relationships/image"/><Relationship Id="rId11" Target="../media/image101.svg" Type="http://schemas.openxmlformats.org/officeDocument/2006/relationships/image"/><Relationship Id="rId12" Target="../media/image218.png" Type="http://schemas.openxmlformats.org/officeDocument/2006/relationships/image"/><Relationship Id="rId13" Target="../media/image219.svg" Type="http://schemas.openxmlformats.org/officeDocument/2006/relationships/image"/><Relationship Id="rId2" Target="../media/image212.png" Type="http://schemas.openxmlformats.org/officeDocument/2006/relationships/image"/><Relationship Id="rId3" Target="../media/image213.svg" Type="http://schemas.openxmlformats.org/officeDocument/2006/relationships/image"/><Relationship Id="rId4" Target="../media/image214.png" Type="http://schemas.openxmlformats.org/officeDocument/2006/relationships/image"/><Relationship Id="rId5" Target="../media/image215.svg" Type="http://schemas.openxmlformats.org/officeDocument/2006/relationships/image"/><Relationship Id="rId6" Target="../media/image76.png" Type="http://schemas.openxmlformats.org/officeDocument/2006/relationships/image"/><Relationship Id="rId7" Target="../media/image77.svg" Type="http://schemas.openxmlformats.org/officeDocument/2006/relationships/image"/><Relationship Id="rId8" Target="../media/image216.png" Type="http://schemas.openxmlformats.org/officeDocument/2006/relationships/image"/><Relationship Id="rId9" Target="../media/image217.svg" Type="http://schemas.openxmlformats.org/officeDocument/2006/relationships/image"/></Relationships>
</file>

<file path=ppt/slides/_rels/slide7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0.png" Type="http://schemas.openxmlformats.org/officeDocument/2006/relationships/image"/><Relationship Id="rId3" Target="../media/image204.png" Type="http://schemas.openxmlformats.org/officeDocument/2006/relationships/image"/><Relationship Id="rId4" Target="../media/image20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 Id="rId4" Target="../media/image36.gif" Type="http://schemas.openxmlformats.org/officeDocument/2006/relationships/image"/></Relationships>
</file>

<file path=ppt/slides/_rels/slide8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0.png" Type="http://schemas.openxmlformats.org/officeDocument/2006/relationships/image"/><Relationship Id="rId3" Target="../media/image204.png" Type="http://schemas.openxmlformats.org/officeDocument/2006/relationships/image"/><Relationship Id="rId4" Target="../media/image205.svg" Type="http://schemas.openxmlformats.org/officeDocument/2006/relationships/image"/></Relationships>
</file>

<file path=ppt/slides/_rels/slide8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0.png" Type="http://schemas.openxmlformats.org/officeDocument/2006/relationships/image"/><Relationship Id="rId3" Target="../media/image204.png" Type="http://schemas.openxmlformats.org/officeDocument/2006/relationships/image"/><Relationship Id="rId4" Target="../media/image205.svg" Type="http://schemas.openxmlformats.org/officeDocument/2006/relationships/image"/></Relationships>
</file>

<file path=ppt/slides/_rels/slide8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0.png" Type="http://schemas.openxmlformats.org/officeDocument/2006/relationships/image"/><Relationship Id="rId3" Target="../media/image204.png" Type="http://schemas.openxmlformats.org/officeDocument/2006/relationships/image"/><Relationship Id="rId4" Target="../media/image205.svg" Type="http://schemas.openxmlformats.org/officeDocument/2006/relationships/image"/></Relationships>
</file>

<file path=ppt/slides/_rels/slide8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1.png" Type="http://schemas.openxmlformats.org/officeDocument/2006/relationships/image"/><Relationship Id="rId3" Target="../media/image222.svg" Type="http://schemas.openxmlformats.org/officeDocument/2006/relationships/image"/><Relationship Id="rId4" Target="../media/image223.png" Type="http://schemas.openxmlformats.org/officeDocument/2006/relationships/image"/><Relationship Id="rId5" Target="../media/image224.svg" Type="http://schemas.openxmlformats.org/officeDocument/2006/relationships/image"/></Relationships>
</file>

<file path=ppt/slides/_rels/slide8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1.png" Type="http://schemas.openxmlformats.org/officeDocument/2006/relationships/image"/><Relationship Id="rId3" Target="../media/image222.svg" Type="http://schemas.openxmlformats.org/officeDocument/2006/relationships/image"/><Relationship Id="rId4" Target="../media/image223.png" Type="http://schemas.openxmlformats.org/officeDocument/2006/relationships/image"/><Relationship Id="rId5" Target="../media/image224.svg" Type="http://schemas.openxmlformats.org/officeDocument/2006/relationships/image"/></Relationships>
</file>

<file path=ppt/slides/_rels/slide8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1.png" Type="http://schemas.openxmlformats.org/officeDocument/2006/relationships/image"/><Relationship Id="rId11" Target="../media/image232.svg" Type="http://schemas.openxmlformats.org/officeDocument/2006/relationships/image"/><Relationship Id="rId2" Target="../media/image221.png" Type="http://schemas.openxmlformats.org/officeDocument/2006/relationships/image"/><Relationship Id="rId3" Target="../media/image222.svg" Type="http://schemas.openxmlformats.org/officeDocument/2006/relationships/image"/><Relationship Id="rId4" Target="../media/image225.png" Type="http://schemas.openxmlformats.org/officeDocument/2006/relationships/image"/><Relationship Id="rId5" Target="../media/image226.svg" Type="http://schemas.openxmlformats.org/officeDocument/2006/relationships/image"/><Relationship Id="rId6" Target="../media/image227.png" Type="http://schemas.openxmlformats.org/officeDocument/2006/relationships/image"/><Relationship Id="rId7" Target="../media/image228.svg" Type="http://schemas.openxmlformats.org/officeDocument/2006/relationships/image"/><Relationship Id="rId8" Target="../media/image229.png" Type="http://schemas.openxmlformats.org/officeDocument/2006/relationships/image"/><Relationship Id="rId9" Target="../media/image230.svg" Type="http://schemas.openxmlformats.org/officeDocument/2006/relationships/image"/></Relationships>
</file>

<file path=ppt/slides/_rels/slide8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5.png" Type="http://schemas.openxmlformats.org/officeDocument/2006/relationships/image"/><Relationship Id="rId3" Target="../media/image226.svg" Type="http://schemas.openxmlformats.org/officeDocument/2006/relationships/image"/><Relationship Id="rId4" Target="../media/image233.png" Type="http://schemas.openxmlformats.org/officeDocument/2006/relationships/image"/><Relationship Id="rId5" Target="../media/image234.svg" Type="http://schemas.openxmlformats.org/officeDocument/2006/relationships/image"/></Relationships>
</file>

<file path=ppt/slides/_rels/slide8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5.png" Type="http://schemas.openxmlformats.org/officeDocument/2006/relationships/image"/><Relationship Id="rId3" Target="../media/image226.svg" Type="http://schemas.openxmlformats.org/officeDocument/2006/relationships/image"/><Relationship Id="rId4" Target="../media/image233.png" Type="http://schemas.openxmlformats.org/officeDocument/2006/relationships/image"/><Relationship Id="rId5" Target="../media/image234.svg" Type="http://schemas.openxmlformats.org/officeDocument/2006/relationships/image"/></Relationships>
</file>

<file path=ppt/slides/_rels/slide8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5.png" Type="http://schemas.openxmlformats.org/officeDocument/2006/relationships/image"/><Relationship Id="rId3" Target="../media/image226.svg" Type="http://schemas.openxmlformats.org/officeDocument/2006/relationships/image"/></Relationships>
</file>

<file path=ppt/slides/_rels/slide8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5.png" Type="http://schemas.openxmlformats.org/officeDocument/2006/relationships/image"/><Relationship Id="rId3" Target="../media/image236.svg" Type="http://schemas.openxmlformats.org/officeDocument/2006/relationships/image"/><Relationship Id="rId4" Target="../media/image237.png" Type="http://schemas.openxmlformats.org/officeDocument/2006/relationships/image"/><Relationship Id="rId5" Target="../media/image238.svg" Type="http://schemas.openxmlformats.org/officeDocument/2006/relationships/image"/><Relationship Id="rId6" Target="../media/image239.png" Type="http://schemas.openxmlformats.org/officeDocument/2006/relationships/image"/><Relationship Id="rId7" Target="../media/image240.svg" Type="http://schemas.openxmlformats.org/officeDocument/2006/relationships/image"/><Relationship Id="rId8" Target="../media/image241.png" Type="http://schemas.openxmlformats.org/officeDocument/2006/relationships/image"/><Relationship Id="rId9" Target="../media/image24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gif" Type="http://schemas.openxmlformats.org/officeDocument/2006/relationships/image"/><Relationship Id="rId4" Target="../media/image36.gif" Type="http://schemas.openxmlformats.org/officeDocument/2006/relationships/image"/></Relationships>
</file>

<file path=ppt/slides/_rels/slide9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3.jpeg" Type="http://schemas.openxmlformats.org/officeDocument/2006/relationships/image"/><Relationship Id="rId3" Target="../media/image244.png" Type="http://schemas.openxmlformats.org/officeDocument/2006/relationships/image"/><Relationship Id="rId4" Target="../media/image245.svg" Type="http://schemas.openxmlformats.org/officeDocument/2006/relationships/image"/><Relationship Id="rId5" Target="../media/image246.png" Type="http://schemas.openxmlformats.org/officeDocument/2006/relationships/image"/><Relationship Id="rId6" Target="../media/image247.svg" Type="http://schemas.openxmlformats.org/officeDocument/2006/relationships/image"/></Relationships>
</file>

<file path=ppt/slides/_rels/slide9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8.png" Type="http://schemas.openxmlformats.org/officeDocument/2006/relationships/image"/><Relationship Id="rId3" Target="../media/image249.svg" Type="http://schemas.openxmlformats.org/officeDocument/2006/relationships/image"/></Relationships>
</file>

<file path=ppt/slides/_rels/slide9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1.svg" Type="http://schemas.openxmlformats.org/officeDocument/2006/relationships/image"/><Relationship Id="rId11" Target="../media/image253.png" Type="http://schemas.openxmlformats.org/officeDocument/2006/relationships/image"/><Relationship Id="rId12" Target="../media/image254.svg" Type="http://schemas.openxmlformats.org/officeDocument/2006/relationships/image"/><Relationship Id="rId2" Target="../media/image250.jpeg" Type="http://schemas.openxmlformats.org/officeDocument/2006/relationships/image"/><Relationship Id="rId3" Target="../media/VAEBH1Xw-Cg.mp4" Type="http://schemas.openxmlformats.org/officeDocument/2006/relationships/video"/><Relationship Id="rId4" Target="../media/VAEBH1Xw-Cg.mp4" Type="http://schemas.microsoft.com/office/2007/relationships/media"/><Relationship Id="rId5" Target="../media/image12.png" Type="http://schemas.openxmlformats.org/officeDocument/2006/relationships/image"/><Relationship Id="rId6" Target="../media/image13.svg" Type="http://schemas.openxmlformats.org/officeDocument/2006/relationships/image"/><Relationship Id="rId7" Target="../media/image251.png" Type="http://schemas.openxmlformats.org/officeDocument/2006/relationships/image"/><Relationship Id="rId8" Target="../media/image252.svg" Type="http://schemas.openxmlformats.org/officeDocument/2006/relationships/image"/><Relationship Id="rId9" Target="../media/image100.png" Type="http://schemas.openxmlformats.org/officeDocument/2006/relationships/image"/></Relationships>
</file>

<file path=ppt/slides/_rels/slide9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2.svg" Type="http://schemas.openxmlformats.org/officeDocument/2006/relationships/image"/><Relationship Id="rId11" Target="../media/image76.png" Type="http://schemas.openxmlformats.org/officeDocument/2006/relationships/image"/><Relationship Id="rId12" Target="../media/image77.svg" Type="http://schemas.openxmlformats.org/officeDocument/2006/relationships/image"/><Relationship Id="rId2" Target="../media/image255.png" Type="http://schemas.openxmlformats.org/officeDocument/2006/relationships/image"/><Relationship Id="rId3" Target="../media/image256.svg" Type="http://schemas.openxmlformats.org/officeDocument/2006/relationships/image"/><Relationship Id="rId4" Target="../media/image257.png" Type="http://schemas.openxmlformats.org/officeDocument/2006/relationships/image"/><Relationship Id="rId5" Target="../media/image258.png" Type="http://schemas.openxmlformats.org/officeDocument/2006/relationships/image"/><Relationship Id="rId6" Target="../media/image259.svg" Type="http://schemas.openxmlformats.org/officeDocument/2006/relationships/image"/><Relationship Id="rId7" Target="../media/image208.png" Type="http://schemas.openxmlformats.org/officeDocument/2006/relationships/image"/><Relationship Id="rId8" Target="../media/image209.svg" Type="http://schemas.openxmlformats.org/officeDocument/2006/relationships/image"/><Relationship Id="rId9" Target="../media/image251.png" Type="http://schemas.openxmlformats.org/officeDocument/2006/relationships/image"/></Relationships>
</file>

<file path=ppt/slides/_rels/slide9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5.png" Type="http://schemas.openxmlformats.org/officeDocument/2006/relationships/image"/><Relationship Id="rId3" Target="../media/image256.svg" Type="http://schemas.openxmlformats.org/officeDocument/2006/relationships/image"/><Relationship Id="rId4" Target="../media/image257.png" Type="http://schemas.openxmlformats.org/officeDocument/2006/relationships/image"/><Relationship Id="rId5" Target="../media/image260.png" Type="http://schemas.openxmlformats.org/officeDocument/2006/relationships/image"/><Relationship Id="rId6" Target="../media/image261.svg" Type="http://schemas.openxmlformats.org/officeDocument/2006/relationships/image"/></Relationships>
</file>

<file path=ppt/slides/_rels/slide9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2.png" Type="http://schemas.openxmlformats.org/officeDocument/2006/relationships/image"/><Relationship Id="rId3" Target="../media/image263.svg" Type="http://schemas.openxmlformats.org/officeDocument/2006/relationships/image"/><Relationship Id="rId4" Target="../media/image264.png" Type="http://schemas.openxmlformats.org/officeDocument/2006/relationships/image"/><Relationship Id="rId5" Target="../media/image265.svg" Type="http://schemas.openxmlformats.org/officeDocument/2006/relationships/image"/></Relationships>
</file>

<file path=ppt/slides/_rels/slide9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2.png" Type="http://schemas.openxmlformats.org/officeDocument/2006/relationships/image"/><Relationship Id="rId3" Target="../media/image263.svg" Type="http://schemas.openxmlformats.org/officeDocument/2006/relationships/image"/><Relationship Id="rId4" Target="../media/image264.png" Type="http://schemas.openxmlformats.org/officeDocument/2006/relationships/image"/><Relationship Id="rId5" Target="../media/image265.svg" Type="http://schemas.openxmlformats.org/officeDocument/2006/relationships/image"/></Relationships>
</file>

<file path=ppt/slides/_rels/slide9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6.png" Type="http://schemas.openxmlformats.org/officeDocument/2006/relationships/image"/><Relationship Id="rId3" Target="../media/image267.svg" Type="http://schemas.openxmlformats.org/officeDocument/2006/relationships/image"/><Relationship Id="rId4" Target="../media/image255.png" Type="http://schemas.openxmlformats.org/officeDocument/2006/relationships/image"/><Relationship Id="rId5" Target="../media/image256.svg" Type="http://schemas.openxmlformats.org/officeDocument/2006/relationships/image"/></Relationships>
</file>

<file path=ppt/slides/_rels/slide9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2.png" Type="http://schemas.openxmlformats.org/officeDocument/2006/relationships/image"/><Relationship Id="rId11" Target="../media/image273.svg" Type="http://schemas.openxmlformats.org/officeDocument/2006/relationships/image"/><Relationship Id="rId2" Target="../media/image122.png" Type="http://schemas.openxmlformats.org/officeDocument/2006/relationships/image"/><Relationship Id="rId3" Target="../media/image123.svg" Type="http://schemas.openxmlformats.org/officeDocument/2006/relationships/image"/><Relationship Id="rId4" Target="../media/image268.png" Type="http://schemas.openxmlformats.org/officeDocument/2006/relationships/image"/><Relationship Id="rId5" Target="../media/image269.svg" Type="http://schemas.openxmlformats.org/officeDocument/2006/relationships/image"/><Relationship Id="rId6" Target="../media/image270.png" Type="http://schemas.openxmlformats.org/officeDocument/2006/relationships/image"/><Relationship Id="rId7" Target="../media/image271.svg" Type="http://schemas.openxmlformats.org/officeDocument/2006/relationships/image"/><Relationship Id="rId8" Target="../media/image251.png" Type="http://schemas.openxmlformats.org/officeDocument/2006/relationships/image"/><Relationship Id="rId9" Target="../media/image252.svg" Type="http://schemas.openxmlformats.org/officeDocument/2006/relationships/image"/></Relationships>
</file>

<file path=ppt/slides/_rels/slide9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2.png" Type="http://schemas.openxmlformats.org/officeDocument/2006/relationships/image"/><Relationship Id="rId3" Target="../media/image263.svg" Type="http://schemas.openxmlformats.org/officeDocument/2006/relationships/image"/><Relationship Id="rId4" Target="../media/image274.png" Type="http://schemas.openxmlformats.org/officeDocument/2006/relationships/image"/><Relationship Id="rId5" Target="../media/image275.svg" Type="http://schemas.openxmlformats.org/officeDocument/2006/relationships/image"/><Relationship Id="rId6" Target="../media/image276.png" Type="http://schemas.openxmlformats.org/officeDocument/2006/relationships/image"/><Relationship Id="rId7" Target="../media/image27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320090" y="1296309"/>
            <a:ext cx="7975768" cy="2524266"/>
          </a:xfrm>
          <a:custGeom>
            <a:avLst/>
            <a:gdLst/>
            <a:ahLst/>
            <a:cxnLst/>
            <a:rect r="r" b="b" t="t" l="l"/>
            <a:pathLst>
              <a:path h="2524266" w="7975768">
                <a:moveTo>
                  <a:pt x="0" y="0"/>
                </a:moveTo>
                <a:lnTo>
                  <a:pt x="7975769" y="0"/>
                </a:lnTo>
                <a:lnTo>
                  <a:pt x="7975769" y="2524266"/>
                </a:lnTo>
                <a:lnTo>
                  <a:pt x="0" y="2524266"/>
                </a:lnTo>
                <a:lnTo>
                  <a:pt x="0" y="0"/>
                </a:lnTo>
                <a:close/>
              </a:path>
            </a:pathLst>
          </a:custGeom>
          <a:blipFill>
            <a:blip r:embed="rId2"/>
            <a:stretch>
              <a:fillRect l="0" t="0" r="0" b="0"/>
            </a:stretch>
          </a:blipFill>
        </p:spPr>
      </p:sp>
      <p:sp>
        <p:nvSpPr>
          <p:cNvPr name="Freeform 3" id="3"/>
          <p:cNvSpPr/>
          <p:nvPr/>
        </p:nvSpPr>
        <p:spPr>
          <a:xfrm flipH="false" flipV="false" rot="0">
            <a:off x="4887999" y="4220625"/>
            <a:ext cx="8730860" cy="5947898"/>
          </a:xfrm>
          <a:custGeom>
            <a:avLst/>
            <a:gdLst/>
            <a:ahLst/>
            <a:cxnLst/>
            <a:rect r="r" b="b" t="t" l="l"/>
            <a:pathLst>
              <a:path h="5947898" w="8730860">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336501" y="4739191"/>
            <a:ext cx="7833855" cy="4278268"/>
          </a:xfrm>
          <a:custGeom>
            <a:avLst/>
            <a:gdLst/>
            <a:ahLst/>
            <a:cxnLst/>
            <a:rect r="r" b="b" t="t" l="l"/>
            <a:pathLst>
              <a:path h="4278268" w="7833855">
                <a:moveTo>
                  <a:pt x="0" y="0"/>
                </a:moveTo>
                <a:lnTo>
                  <a:pt x="7833855" y="0"/>
                </a:lnTo>
                <a:lnTo>
                  <a:pt x="7833855" y="4278268"/>
                </a:lnTo>
                <a:lnTo>
                  <a:pt x="0" y="4278268"/>
                </a:lnTo>
                <a:lnTo>
                  <a:pt x="0" y="0"/>
                </a:lnTo>
                <a:close/>
              </a:path>
            </a:pathLst>
          </a:custGeom>
          <a:blipFill>
            <a:blip r:embed="rId5"/>
            <a:stretch>
              <a:fillRect l="0" t="0" r="0" b="0"/>
            </a:stretch>
          </a:blipFill>
        </p:spPr>
      </p:sp>
      <p:sp>
        <p:nvSpPr>
          <p:cNvPr name="Freeform 5" id="5"/>
          <p:cNvSpPr/>
          <p:nvPr/>
        </p:nvSpPr>
        <p:spPr>
          <a:xfrm flipH="false" flipV="false" rot="-1269005">
            <a:off x="974351" y="5578161"/>
            <a:ext cx="2947189" cy="2880877"/>
          </a:xfrm>
          <a:custGeom>
            <a:avLst/>
            <a:gdLst/>
            <a:ahLst/>
            <a:cxnLst/>
            <a:rect r="r" b="b" t="t" l="l"/>
            <a:pathLst>
              <a:path h="2880877" w="2947189">
                <a:moveTo>
                  <a:pt x="0" y="0"/>
                </a:moveTo>
                <a:lnTo>
                  <a:pt x="2947189" y="0"/>
                </a:lnTo>
                <a:lnTo>
                  <a:pt x="2947189" y="2880877"/>
                </a:lnTo>
                <a:lnTo>
                  <a:pt x="0" y="2880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234898">
            <a:off x="1658951" y="7120687"/>
            <a:ext cx="2118627" cy="988693"/>
          </a:xfrm>
          <a:custGeom>
            <a:avLst/>
            <a:gdLst/>
            <a:ahLst/>
            <a:cxnLst/>
            <a:rect r="r" b="b" t="t" l="l"/>
            <a:pathLst>
              <a:path h="988693" w="2118627">
                <a:moveTo>
                  <a:pt x="0" y="0"/>
                </a:moveTo>
                <a:lnTo>
                  <a:pt x="2118627" y="0"/>
                </a:lnTo>
                <a:lnTo>
                  <a:pt x="2118627" y="988693"/>
                </a:lnTo>
                <a:lnTo>
                  <a:pt x="0" y="988693"/>
                </a:lnTo>
                <a:lnTo>
                  <a:pt x="0" y="0"/>
                </a:lnTo>
                <a:close/>
              </a:path>
            </a:pathLst>
          </a:custGeom>
          <a:blipFill>
            <a:blip r:embed="rId8"/>
            <a:stretch>
              <a:fillRect l="0" t="0" r="0" b="0"/>
            </a:stretch>
          </a:blipFill>
        </p:spPr>
      </p:sp>
      <p:grpSp>
        <p:nvGrpSpPr>
          <p:cNvPr name="Group 7" id="7"/>
          <p:cNvGrpSpPr/>
          <p:nvPr/>
        </p:nvGrpSpPr>
        <p:grpSpPr>
          <a:xfrm rot="0">
            <a:off x="5423424" y="9681803"/>
            <a:ext cx="3086100" cy="368168"/>
            <a:chOff x="0" y="0"/>
            <a:chExt cx="812800" cy="96966"/>
          </a:xfrm>
        </p:grpSpPr>
        <p:sp>
          <p:nvSpPr>
            <p:cNvPr name="Freeform 8" id="8"/>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9" id="9"/>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509524" y="9681803"/>
            <a:ext cx="3086100" cy="368168"/>
            <a:chOff x="0" y="0"/>
            <a:chExt cx="812800" cy="96966"/>
          </a:xfrm>
        </p:grpSpPr>
        <p:sp>
          <p:nvSpPr>
            <p:cNvPr name="Freeform 11" id="11"/>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2" id="12"/>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0532759" y="9681803"/>
            <a:ext cx="3086100" cy="368168"/>
            <a:chOff x="0" y="0"/>
            <a:chExt cx="812800" cy="96966"/>
          </a:xfrm>
        </p:grpSpPr>
        <p:sp>
          <p:nvSpPr>
            <p:cNvPr name="Freeform 14" id="14"/>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5" id="15"/>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14511200" y="5721654"/>
            <a:ext cx="1473577" cy="1473577"/>
          </a:xfrm>
          <a:custGeom>
            <a:avLst/>
            <a:gdLst/>
            <a:ahLst/>
            <a:cxnLst/>
            <a:rect r="r" b="b" t="t" l="l"/>
            <a:pathLst>
              <a:path h="1473577" w="1473577">
                <a:moveTo>
                  <a:pt x="0" y="0"/>
                </a:moveTo>
                <a:lnTo>
                  <a:pt x="1473576" y="0"/>
                </a:lnTo>
                <a:lnTo>
                  <a:pt x="1473576" y="1473576"/>
                </a:lnTo>
                <a:lnTo>
                  <a:pt x="0" y="147357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7" id="17"/>
          <p:cNvSpPr txBox="true"/>
          <p:nvPr/>
        </p:nvSpPr>
        <p:spPr>
          <a:xfrm rot="0">
            <a:off x="-742691" y="265005"/>
            <a:ext cx="8539148" cy="631254"/>
          </a:xfrm>
          <a:prstGeom prst="rect">
            <a:avLst/>
          </a:prstGeom>
        </p:spPr>
        <p:txBody>
          <a:bodyPr anchor="t" rtlCol="false" tIns="0" lIns="0" bIns="0" rIns="0">
            <a:spAutoFit/>
          </a:bodyPr>
          <a:lstStyle/>
          <a:p>
            <a:pPr algn="ctr">
              <a:lnSpc>
                <a:spcPts val="5109"/>
              </a:lnSpc>
            </a:pPr>
            <a:r>
              <a:rPr lang="en-US" sz="3649">
                <a:solidFill>
                  <a:srgbClr val="000000"/>
                </a:solidFill>
                <a:latin typeface="Sauna Pro 1"/>
                <a:ea typeface="Sauna Pro 1"/>
                <a:cs typeface="Sauna Pro 1"/>
                <a:sym typeface="Sauna Pro 1"/>
              </a:rPr>
              <a:t>Secondary Age Learning Slides </a:t>
            </a:r>
          </a:p>
        </p:txBody>
      </p:sp>
      <p:sp>
        <p:nvSpPr>
          <p:cNvPr name="TextBox 18" id="18"/>
          <p:cNvSpPr txBox="true"/>
          <p:nvPr/>
        </p:nvSpPr>
        <p:spPr>
          <a:xfrm rot="0">
            <a:off x="14325462" y="7367123"/>
            <a:ext cx="1845052" cy="862262"/>
          </a:xfrm>
          <a:prstGeom prst="rect">
            <a:avLst/>
          </a:prstGeom>
        </p:spPr>
        <p:txBody>
          <a:bodyPr anchor="t" rtlCol="false" tIns="0" lIns="0" bIns="0" rIns="0">
            <a:spAutoFit/>
          </a:bodyPr>
          <a:lstStyle/>
          <a:p>
            <a:pPr algn="ctr">
              <a:lnSpc>
                <a:spcPts val="7069"/>
              </a:lnSpc>
            </a:pPr>
            <a:r>
              <a:rPr lang="en-US" sz="5049">
                <a:solidFill>
                  <a:srgbClr val="000000"/>
                </a:solidFill>
                <a:latin typeface="Sauna Pro 2"/>
                <a:ea typeface="Sauna Pro 2"/>
                <a:cs typeface="Sauna Pro 2"/>
                <a:sym typeface="Sauna Pro 2"/>
              </a:rPr>
              <a:t>Noah</a:t>
            </a:r>
          </a:p>
        </p:txBody>
      </p:sp>
      <p:sp>
        <p:nvSpPr>
          <p:cNvPr name="Freeform 19" id="19"/>
          <p:cNvSpPr/>
          <p:nvPr/>
        </p:nvSpPr>
        <p:spPr>
          <a:xfrm flipH="false" flipV="false" rot="0">
            <a:off x="14874505" y="205260"/>
            <a:ext cx="3100769" cy="1447025"/>
          </a:xfrm>
          <a:custGeom>
            <a:avLst/>
            <a:gdLst/>
            <a:ahLst/>
            <a:cxnLst/>
            <a:rect r="r" b="b" t="t" l="l"/>
            <a:pathLst>
              <a:path h="1447025" w="3100769">
                <a:moveTo>
                  <a:pt x="0" y="0"/>
                </a:moveTo>
                <a:lnTo>
                  <a:pt x="3100769" y="0"/>
                </a:lnTo>
                <a:lnTo>
                  <a:pt x="3100769" y="1447025"/>
                </a:lnTo>
                <a:lnTo>
                  <a:pt x="0" y="1447025"/>
                </a:lnTo>
                <a:lnTo>
                  <a:pt x="0" y="0"/>
                </a:lnTo>
                <a:close/>
              </a:path>
            </a:pathLst>
          </a:custGeom>
          <a:blipFill>
            <a:blip r:embed="rId8"/>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179272"/>
            <a:ext cx="1549243" cy="1433050"/>
          </a:xfrm>
          <a:prstGeom prst="rect">
            <a:avLst/>
          </a:prstGeom>
        </p:spPr>
      </p:pic>
      <p:pic>
        <p:nvPicPr>
          <p:cNvPr name="Picture 9" id="9"/>
          <p:cNvPicPr>
            <a:picLocks noChangeAspect="true"/>
          </p:cNvPicPr>
          <p:nvPr/>
        </p:nvPicPr>
        <p:blipFill>
          <a:blip r:embed="rId4"/>
          <a:srcRect l="0" t="0" r="0" b="0"/>
          <a:stretch>
            <a:fillRect/>
          </a:stretch>
        </p:blipFill>
        <p:spPr>
          <a:xfrm flipH="false" flipV="false" rot="0">
            <a:off x="9660903" y="246333"/>
            <a:ext cx="1370848" cy="1377737"/>
          </a:xfrm>
          <a:prstGeom prst="rect">
            <a:avLst/>
          </a:prstGeom>
        </p:spPr>
      </p:pic>
      <p:sp>
        <p:nvSpPr>
          <p:cNvPr name="TextBox 10" id="10"/>
          <p:cNvSpPr txBox="true"/>
          <p:nvPr/>
        </p:nvSpPr>
        <p:spPr>
          <a:xfrm rot="0">
            <a:off x="1200920" y="1585051"/>
            <a:ext cx="3832035" cy="2378702"/>
          </a:xfrm>
          <a:prstGeom prst="rect">
            <a:avLst/>
          </a:prstGeom>
        </p:spPr>
        <p:txBody>
          <a:bodyPr anchor="t" rtlCol="false" tIns="0" lIns="0" bIns="0" rIns="0">
            <a:spAutoFit/>
          </a:bodyPr>
          <a:lstStyle/>
          <a:p>
            <a:pPr algn="ctr">
              <a:lnSpc>
                <a:spcPts val="3815"/>
              </a:lnSpc>
            </a:pPr>
            <a:r>
              <a:rPr lang="en-US" b="true" sz="2725" spc="109" u="sng">
                <a:solidFill>
                  <a:srgbClr val="000000"/>
                </a:solidFill>
                <a:latin typeface="Sauna Pro 3 Bold"/>
                <a:ea typeface="Sauna Pro 3 Bold"/>
                <a:cs typeface="Sauna Pro 3 Bold"/>
                <a:sym typeface="Sauna Pro 3 Bold"/>
              </a:rPr>
              <a:t>Right to be safe</a:t>
            </a:r>
          </a:p>
          <a:p>
            <a:pPr algn="ctr">
              <a:lnSpc>
                <a:spcPts val="3815"/>
              </a:lnSpc>
              <a:spcBef>
                <a:spcPct val="0"/>
              </a:spcBef>
            </a:pPr>
            <a:r>
              <a:rPr lang="en-US" b="true" sz="2725" spc="109">
                <a:solidFill>
                  <a:srgbClr val="000000"/>
                </a:solidFill>
                <a:latin typeface="Sauna Pro 3 Bold"/>
                <a:ea typeface="Sauna Pro 3 Bold"/>
                <a:cs typeface="Sauna Pro 3 Bold"/>
                <a:sym typeface="Sauna Pro 3 Bold"/>
              </a:rPr>
              <a:t>Bullying makes children feel unsafe at school, online and in their community</a:t>
            </a:r>
          </a:p>
        </p:txBody>
      </p:sp>
      <p:sp>
        <p:nvSpPr>
          <p:cNvPr name="TextBox 11" id="11"/>
          <p:cNvSpPr txBox="true"/>
          <p:nvPr/>
        </p:nvSpPr>
        <p:spPr>
          <a:xfrm rot="0">
            <a:off x="7457763" y="1555171"/>
            <a:ext cx="3271205" cy="2369820"/>
          </a:xfrm>
          <a:prstGeom prst="rect">
            <a:avLst/>
          </a:prstGeom>
        </p:spPr>
        <p:txBody>
          <a:bodyPr anchor="t" rtlCol="false" tIns="0" lIns="0" bIns="0" rIns="0">
            <a:spAutoFit/>
          </a:bodyPr>
          <a:lstStyle/>
          <a:p>
            <a:pPr algn="l">
              <a:lnSpc>
                <a:spcPts val="3779"/>
              </a:lnSpc>
            </a:pPr>
            <a:r>
              <a:rPr lang="en-US" b="true" sz="2700" spc="108" u="sng">
                <a:solidFill>
                  <a:srgbClr val="000000"/>
                </a:solidFill>
                <a:latin typeface="Sauna Pro 3 Bold"/>
                <a:ea typeface="Sauna Pro 3 Bold"/>
                <a:cs typeface="Sauna Pro 3 Bold"/>
                <a:sym typeface="Sauna Pro 3 Bold"/>
              </a:rPr>
              <a:t>Right to a name and nationality</a:t>
            </a:r>
          </a:p>
          <a:p>
            <a:pPr algn="l">
              <a:lnSpc>
                <a:spcPts val="3779"/>
              </a:lnSpc>
            </a:pPr>
            <a:r>
              <a:rPr lang="en-US" sz="2700" spc="108" b="true">
                <a:solidFill>
                  <a:srgbClr val="000000"/>
                </a:solidFill>
                <a:latin typeface="Sauna Pro 3 Bold"/>
                <a:ea typeface="Sauna Pro 3 Bold"/>
                <a:cs typeface="Sauna Pro 3 Bold"/>
                <a:sym typeface="Sauna Pro 3 Bold"/>
              </a:rPr>
              <a:t>Bullying does not change this right</a:t>
            </a:r>
          </a:p>
          <a:p>
            <a:pPr algn="l">
              <a:lnSpc>
                <a:spcPts val="3779"/>
              </a:lnSpc>
              <a:spcBef>
                <a:spcPct val="0"/>
              </a:spcBef>
            </a:pPr>
          </a:p>
        </p:txBody>
      </p:sp>
      <p:sp>
        <p:nvSpPr>
          <p:cNvPr name="TextBox 12" id="12"/>
          <p:cNvSpPr txBox="true"/>
          <p:nvPr/>
        </p:nvSpPr>
        <p:spPr>
          <a:xfrm rot="0">
            <a:off x="13583787" y="1832380"/>
            <a:ext cx="3412124" cy="189357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education</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children scared to attend school </a:t>
            </a:r>
          </a:p>
        </p:txBody>
      </p:sp>
      <p:sp>
        <p:nvSpPr>
          <p:cNvPr name="TextBox 13" id="13"/>
          <p:cNvSpPr txBox="true"/>
          <p:nvPr/>
        </p:nvSpPr>
        <p:spPr>
          <a:xfrm rot="0">
            <a:off x="1524639" y="6268604"/>
            <a:ext cx="3373779" cy="236982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be  healthy</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you feel stressed, unwell and impact on mental health</a:t>
            </a:r>
          </a:p>
        </p:txBody>
      </p:sp>
      <p:sp>
        <p:nvSpPr>
          <p:cNvPr name="TextBox 14" id="14"/>
          <p:cNvSpPr txBox="true"/>
          <p:nvPr/>
        </p:nvSpPr>
        <p:spPr>
          <a:xfrm rot="0">
            <a:off x="7281376" y="6818284"/>
            <a:ext cx="3489442" cy="1951436"/>
          </a:xfrm>
          <a:prstGeom prst="rect">
            <a:avLst/>
          </a:prstGeom>
        </p:spPr>
        <p:txBody>
          <a:bodyPr anchor="t" rtlCol="false" tIns="0" lIns="0" bIns="0" rIns="0">
            <a:spAutoFit/>
          </a:bodyPr>
          <a:lstStyle/>
          <a:p>
            <a:pPr algn="ctr">
              <a:lnSpc>
                <a:spcPts val="3026"/>
              </a:lnSpc>
            </a:pPr>
            <a:r>
              <a:rPr lang="en-US" b="true" sz="3325" spc="133">
                <a:solidFill>
                  <a:srgbClr val="000000"/>
                </a:solidFill>
                <a:latin typeface="Sauna Pro 3 Bold"/>
                <a:ea typeface="Sauna Pro 3 Bold"/>
                <a:cs typeface="Sauna Pro 3 Bold"/>
                <a:sym typeface="Sauna Pro 3 Bold"/>
              </a:rPr>
              <a:t>Right to be heard and taken seriously</a:t>
            </a:r>
          </a:p>
          <a:p>
            <a:pPr algn="ctr">
              <a:lnSpc>
                <a:spcPts val="3026"/>
              </a:lnSpc>
            </a:pPr>
          </a:p>
          <a:p>
            <a:pPr algn="ctr">
              <a:lnSpc>
                <a:spcPts val="3026"/>
              </a:lnSpc>
            </a:pPr>
          </a:p>
        </p:txBody>
      </p:sp>
      <p:sp>
        <p:nvSpPr>
          <p:cNvPr name="TextBox 15" id="15"/>
          <p:cNvSpPr txBox="true"/>
          <p:nvPr/>
        </p:nvSpPr>
        <p:spPr>
          <a:xfrm rot="0">
            <a:off x="13654246" y="6770659"/>
            <a:ext cx="3271205" cy="2349268"/>
          </a:xfrm>
          <a:prstGeom prst="rect">
            <a:avLst/>
          </a:prstGeom>
        </p:spPr>
        <p:txBody>
          <a:bodyPr anchor="t" rtlCol="false" tIns="0" lIns="0" bIns="0" rIns="0">
            <a:spAutoFit/>
          </a:bodyPr>
          <a:lstStyle/>
          <a:p>
            <a:pPr algn="ctr">
              <a:lnSpc>
                <a:spcPts val="3498"/>
              </a:lnSpc>
            </a:pPr>
            <a:r>
              <a:rPr lang="en-US" b="true" sz="3300" spc="132">
                <a:solidFill>
                  <a:srgbClr val="000000"/>
                </a:solidFill>
                <a:latin typeface="Sauna Pro 3 Bold"/>
                <a:ea typeface="Sauna Pro 3 Bold"/>
                <a:cs typeface="Sauna Pro 3 Bold"/>
                <a:sym typeface="Sauna Pro 3 Bold"/>
              </a:rPr>
              <a:t>Right not to be discriminated against</a:t>
            </a:r>
          </a:p>
          <a:p>
            <a:pPr algn="ctr">
              <a:lnSpc>
                <a:spcPts val="3843"/>
              </a:lnSpc>
            </a:pPr>
          </a:p>
          <a:p>
            <a:pPr algn="ctr">
              <a:lnSpc>
                <a:spcPts val="4055"/>
              </a:lnSpc>
            </a:pPr>
          </a:p>
        </p:txBody>
      </p:sp>
      <p:pic>
        <p:nvPicPr>
          <p:cNvPr name="Picture 16" id="16"/>
          <p:cNvPicPr>
            <a:picLocks noChangeAspect="true"/>
          </p:cNvPicPr>
          <p:nvPr/>
        </p:nvPicPr>
        <p:blipFill>
          <a:blip r:embed="rId3"/>
          <a:srcRect l="0" t="0" r="0" b="0"/>
          <a:stretch>
            <a:fillRect/>
          </a:stretch>
        </p:blipFill>
        <p:spPr>
          <a:xfrm flipH="false" flipV="false" rot="0">
            <a:off x="15710057" y="0"/>
            <a:ext cx="1549243" cy="1433050"/>
          </a:xfrm>
          <a:prstGeom prst="rect">
            <a:avLst/>
          </a:prstGeom>
        </p:spPr>
      </p:pic>
      <p:pic>
        <p:nvPicPr>
          <p:cNvPr name="Picture 17" id="17"/>
          <p:cNvPicPr>
            <a:picLocks noChangeAspect="true"/>
          </p:cNvPicPr>
          <p:nvPr/>
        </p:nvPicPr>
        <p:blipFill>
          <a:blip r:embed="rId3"/>
          <a:srcRect l="0" t="0" r="0" b="0"/>
          <a:stretch>
            <a:fillRect/>
          </a:stretch>
        </p:blipFill>
        <p:spPr>
          <a:xfrm flipH="false" flipV="false" rot="0">
            <a:off x="4258333" y="4892704"/>
            <a:ext cx="1549243" cy="1433050"/>
          </a:xfrm>
          <a:prstGeom prst="rect">
            <a:avLst/>
          </a:prstGeom>
        </p:spPr>
      </p:pic>
    </p:spTree>
  </p:cSld>
  <p:clrMapOvr>
    <a:masterClrMapping/>
  </p:clrMapOvr>
</p:sld>
</file>

<file path=ppt/slides/slide10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43282" y="5769991"/>
            <a:ext cx="15575892" cy="4517009"/>
          </a:xfrm>
          <a:custGeom>
            <a:avLst/>
            <a:gdLst/>
            <a:ahLst/>
            <a:cxnLst/>
            <a:rect r="r" b="b" t="t" l="l"/>
            <a:pathLst>
              <a:path h="4517009" w="15575892">
                <a:moveTo>
                  <a:pt x="0" y="0"/>
                </a:moveTo>
                <a:lnTo>
                  <a:pt x="15575891" y="0"/>
                </a:lnTo>
                <a:lnTo>
                  <a:pt x="15575891" y="4517009"/>
                </a:lnTo>
                <a:lnTo>
                  <a:pt x="0" y="45170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88333"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59794"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031227"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2146069"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517503"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55750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928965"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7300427"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671888"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403868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5290513" y="450202"/>
            <a:ext cx="6855556" cy="3247820"/>
          </a:xfrm>
          <a:custGeom>
            <a:avLst/>
            <a:gdLst/>
            <a:ahLst/>
            <a:cxnLst/>
            <a:rect r="r" b="b" t="t" l="l"/>
            <a:pathLst>
              <a:path h="3247820" w="6855556">
                <a:moveTo>
                  <a:pt x="0" y="0"/>
                </a:moveTo>
                <a:lnTo>
                  <a:pt x="6855556" y="0"/>
                </a:lnTo>
                <a:lnTo>
                  <a:pt x="6855556" y="3247820"/>
                </a:lnTo>
                <a:lnTo>
                  <a:pt x="0" y="3247820"/>
                </a:lnTo>
                <a:lnTo>
                  <a:pt x="0" y="0"/>
                </a:lnTo>
                <a:close/>
              </a:path>
            </a:pathLst>
          </a:custGeom>
          <a:blipFill>
            <a:blip r:embed="rId8"/>
            <a:stretch>
              <a:fillRect l="0" t="0" r="0" b="0"/>
            </a:stretch>
          </a:blipFill>
        </p:spPr>
      </p:sp>
      <p:sp>
        <p:nvSpPr>
          <p:cNvPr name="TextBox 14" id="14"/>
          <p:cNvSpPr txBox="true"/>
          <p:nvPr/>
        </p:nvSpPr>
        <p:spPr>
          <a:xfrm rot="0">
            <a:off x="5290513" y="4169929"/>
            <a:ext cx="6855556" cy="539063"/>
          </a:xfrm>
          <a:prstGeom prst="rect">
            <a:avLst/>
          </a:prstGeom>
        </p:spPr>
        <p:txBody>
          <a:bodyPr anchor="t" rtlCol="false" tIns="0" lIns="0" bIns="0" rIns="0">
            <a:spAutoFit/>
          </a:bodyPr>
          <a:lstStyle/>
          <a:p>
            <a:pPr algn="ctr">
              <a:lnSpc>
                <a:spcPts val="4409"/>
              </a:lnSpc>
            </a:pPr>
            <a:r>
              <a:rPr lang="en-US" sz="3150">
                <a:solidFill>
                  <a:srgbClr val="000000"/>
                </a:solidFill>
                <a:latin typeface="Open Sans"/>
                <a:ea typeface="Open Sans"/>
                <a:cs typeface="Open Sans"/>
                <a:sym typeface="Open Sans"/>
              </a:rPr>
              <a:t>Power Tracker Worksheet</a:t>
            </a:r>
          </a:p>
        </p:txBody>
      </p:sp>
    </p:spTree>
  </p:cSld>
  <p:clrMapOvr>
    <a:masterClrMapping/>
  </p:clrMapOvr>
</p:sld>
</file>

<file path=ppt/slides/slide10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0" y="7752084"/>
            <a:ext cx="2789454" cy="2534916"/>
          </a:xfrm>
          <a:custGeom>
            <a:avLst/>
            <a:gdLst/>
            <a:ahLst/>
            <a:cxnLst/>
            <a:rect r="r" b="b" t="t" l="l"/>
            <a:pathLst>
              <a:path h="2534916" w="2789454">
                <a:moveTo>
                  <a:pt x="0" y="0"/>
                </a:moveTo>
                <a:lnTo>
                  <a:pt x="2789454" y="0"/>
                </a:lnTo>
                <a:lnTo>
                  <a:pt x="2789454" y="2534916"/>
                </a:lnTo>
                <a:lnTo>
                  <a:pt x="0" y="25349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73818" y="591640"/>
            <a:ext cx="15540364" cy="9712728"/>
          </a:xfrm>
          <a:custGeom>
            <a:avLst/>
            <a:gdLst/>
            <a:ahLst/>
            <a:cxnLst/>
            <a:rect r="r" b="b" t="t" l="l"/>
            <a:pathLst>
              <a:path h="9712728" w="15540364">
                <a:moveTo>
                  <a:pt x="0" y="0"/>
                </a:moveTo>
                <a:lnTo>
                  <a:pt x="15540364" y="0"/>
                </a:lnTo>
                <a:lnTo>
                  <a:pt x="15540364" y="9712728"/>
                </a:lnTo>
                <a:lnTo>
                  <a:pt x="0" y="971272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3616819" y="2245064"/>
            <a:ext cx="11383673" cy="6317032"/>
          </a:xfrm>
          <a:prstGeom prst="rect">
            <a:avLst/>
          </a:prstGeom>
        </p:spPr>
        <p:txBody>
          <a:bodyPr anchor="t" rtlCol="false" tIns="0" lIns="0" bIns="0" rIns="0">
            <a:spAutoFit/>
          </a:bodyPr>
          <a:lstStyle/>
          <a:p>
            <a:pPr algn="l">
              <a:lnSpc>
                <a:spcPts val="3359"/>
              </a:lnSpc>
            </a:pPr>
            <a:r>
              <a:rPr lang="en-US" b="true" sz="2799" spc="111">
                <a:solidFill>
                  <a:srgbClr val="161313"/>
                </a:solidFill>
                <a:latin typeface="Sauna Pro 5 Bold"/>
                <a:ea typeface="Sauna Pro 5 Bold"/>
                <a:cs typeface="Sauna Pro 5 Bold"/>
                <a:sym typeface="Sauna Pro 5 Bold"/>
              </a:rPr>
              <a:t>Ava can see her friend is hurting in this film, she wants to help and yet is also afraid for her own safety.</a:t>
            </a:r>
          </a:p>
          <a:p>
            <a:pPr algn="just">
              <a:lnSpc>
                <a:spcPts val="3919"/>
              </a:lnSpc>
            </a:pPr>
          </a:p>
          <a:p>
            <a:pPr algn="ctr">
              <a:lnSpc>
                <a:spcPts val="4619"/>
              </a:lnSpc>
            </a:pPr>
            <a:r>
              <a:rPr lang="en-US" b="true" sz="3299" spc="131">
                <a:solidFill>
                  <a:srgbClr val="E52E87"/>
                </a:solidFill>
                <a:latin typeface="Sauna Pro 5 Bold"/>
                <a:ea typeface="Sauna Pro 5 Bold"/>
                <a:cs typeface="Sauna Pro 5 Bold"/>
                <a:sym typeface="Sauna Pro 5 Bold"/>
              </a:rPr>
              <a:t>Imagine you are Ava and need advice:</a:t>
            </a:r>
          </a:p>
          <a:p>
            <a:pPr algn="l" marL="604519" indent="-302260" lvl="1">
              <a:lnSpc>
                <a:spcPts val="3415"/>
              </a:lnSpc>
              <a:buFont typeface="Arial"/>
              <a:buChar char="•"/>
            </a:pPr>
            <a:r>
              <a:rPr lang="en-US" b="true" sz="2799" spc="111">
                <a:solidFill>
                  <a:srgbClr val="161313"/>
                </a:solidFill>
                <a:latin typeface="Sauna Pro 5 Bold"/>
                <a:ea typeface="Sauna Pro 5 Bold"/>
                <a:cs typeface="Sauna Pro 5 Bold"/>
                <a:sym typeface="Sauna Pro 5 Bold"/>
              </a:rPr>
              <a:t>You see an online message board that offers advice on bullying.</a:t>
            </a:r>
          </a:p>
          <a:p>
            <a:pPr algn="l" marL="604519" indent="-302260" lvl="1">
              <a:lnSpc>
                <a:spcPts val="3415"/>
              </a:lnSpc>
              <a:buFont typeface="Arial"/>
              <a:buChar char="•"/>
            </a:pPr>
            <a:r>
              <a:rPr lang="en-US" b="true" sz="2799" spc="111">
                <a:solidFill>
                  <a:srgbClr val="161313"/>
                </a:solidFill>
                <a:latin typeface="Sauna Pro 5 Bold"/>
                <a:ea typeface="Sauna Pro 5 Bold"/>
                <a:cs typeface="Sauna Pro 5 Bold"/>
                <a:sym typeface="Sauna Pro 5 Bold"/>
              </a:rPr>
              <a:t>Write a post from Ava’s point of view - describe what’s happening and why you know it’s wrong.</a:t>
            </a:r>
          </a:p>
          <a:p>
            <a:pPr algn="l" marL="604519" indent="-302260" lvl="1">
              <a:lnSpc>
                <a:spcPts val="3415"/>
              </a:lnSpc>
              <a:buFont typeface="Arial"/>
              <a:buChar char="•"/>
            </a:pPr>
            <a:r>
              <a:rPr lang="en-US" b="true" sz="2799" spc="111">
                <a:solidFill>
                  <a:srgbClr val="161313"/>
                </a:solidFill>
                <a:latin typeface="Sauna Pro 5 Bold"/>
                <a:ea typeface="Sauna Pro 5 Bold"/>
                <a:cs typeface="Sauna Pro 5 Bold"/>
                <a:sym typeface="Sauna Pro 5 Bold"/>
              </a:rPr>
              <a:t>How is she feeling? What is she dealing with? </a:t>
            </a:r>
          </a:p>
          <a:p>
            <a:pPr algn="l" marL="604519" indent="-302260" lvl="1">
              <a:lnSpc>
                <a:spcPts val="3415"/>
              </a:lnSpc>
              <a:buFont typeface="Arial"/>
              <a:buChar char="•"/>
            </a:pPr>
            <a:r>
              <a:rPr lang="en-US" b="true" sz="2799" spc="111">
                <a:solidFill>
                  <a:srgbClr val="161313"/>
                </a:solidFill>
                <a:latin typeface="Sauna Pro 5 Bold"/>
                <a:ea typeface="Sauna Pro 5 Bold"/>
                <a:cs typeface="Sauna Pro 5 Bold"/>
                <a:sym typeface="Sauna Pro 5 Bold"/>
              </a:rPr>
              <a:t>What does she think her options are?</a:t>
            </a:r>
          </a:p>
          <a:p>
            <a:pPr algn="just">
              <a:lnSpc>
                <a:spcPts val="3919"/>
              </a:lnSpc>
              <a:spcBef>
                <a:spcPct val="0"/>
              </a:spcBef>
            </a:pPr>
          </a:p>
          <a:p>
            <a:pPr algn="ctr">
              <a:lnSpc>
                <a:spcPts val="4619"/>
              </a:lnSpc>
              <a:spcBef>
                <a:spcPct val="0"/>
              </a:spcBef>
            </a:pPr>
            <a:r>
              <a:rPr lang="en-US" b="true" sz="3299" spc="131" u="sng">
                <a:solidFill>
                  <a:srgbClr val="E52E87"/>
                </a:solidFill>
                <a:latin typeface="Sauna Pro 5 Bold"/>
                <a:ea typeface="Sauna Pro 5 Bold"/>
                <a:cs typeface="Sauna Pro 5 Bold"/>
                <a:sym typeface="Sauna Pro 5 Bold"/>
              </a:rPr>
              <a:t>And then:</a:t>
            </a:r>
          </a:p>
          <a:p>
            <a:pPr algn="l" marL="604519" indent="-302260" lvl="1">
              <a:lnSpc>
                <a:spcPts val="3023"/>
              </a:lnSpc>
              <a:buFont typeface="Arial"/>
              <a:buChar char="•"/>
            </a:pPr>
            <a:r>
              <a:rPr lang="en-US" b="true" sz="2799" spc="111">
                <a:solidFill>
                  <a:srgbClr val="161313"/>
                </a:solidFill>
                <a:latin typeface="Sauna Pro 5 Bold"/>
                <a:ea typeface="Sauna Pro 5 Bold"/>
                <a:cs typeface="Sauna Pro 5 Bold"/>
                <a:sym typeface="Sauna Pro 5 Bold"/>
              </a:rPr>
              <a:t>Write a reply to Ava offering advice from the message board admin. Think about what being a ‘bystander’ means. How can she help Noah and also feel safe in doing so? Give her some expert advice!</a:t>
            </a:r>
          </a:p>
        </p:txBody>
      </p:sp>
      <p:sp>
        <p:nvSpPr>
          <p:cNvPr name="Freeform 5" id="5"/>
          <p:cNvSpPr/>
          <p:nvPr/>
        </p:nvSpPr>
        <p:spPr>
          <a:xfrm flipH="false" flipV="false" rot="0">
            <a:off x="16020836" y="112928"/>
            <a:ext cx="1971909" cy="2681796"/>
          </a:xfrm>
          <a:custGeom>
            <a:avLst/>
            <a:gdLst/>
            <a:ahLst/>
            <a:cxnLst/>
            <a:rect r="r" b="b" t="t" l="l"/>
            <a:pathLst>
              <a:path h="2681796" w="1971909">
                <a:moveTo>
                  <a:pt x="0" y="0"/>
                </a:moveTo>
                <a:lnTo>
                  <a:pt x="1971910" y="0"/>
                </a:lnTo>
                <a:lnTo>
                  <a:pt x="1971910" y="2681797"/>
                </a:lnTo>
                <a:lnTo>
                  <a:pt x="0" y="2681797"/>
                </a:lnTo>
                <a:lnTo>
                  <a:pt x="0" y="0"/>
                </a:lnTo>
                <a:close/>
              </a:path>
            </a:pathLst>
          </a:custGeom>
          <a:blipFill>
            <a:blip r:embed="rId6"/>
            <a:stretch>
              <a:fillRect l="0" t="0" r="0" b="0"/>
            </a:stretch>
          </a:blipFill>
        </p:spPr>
      </p:sp>
      <p:sp>
        <p:nvSpPr>
          <p:cNvPr name="TextBox 6" id="6"/>
          <p:cNvSpPr txBox="true"/>
          <p:nvPr/>
        </p:nvSpPr>
        <p:spPr>
          <a:xfrm rot="0">
            <a:off x="4054515" y="398773"/>
            <a:ext cx="10178970" cy="1060545"/>
          </a:xfrm>
          <a:prstGeom prst="rect">
            <a:avLst/>
          </a:prstGeom>
        </p:spPr>
        <p:txBody>
          <a:bodyPr anchor="t" rtlCol="false" tIns="0" lIns="0" bIns="0" rIns="0">
            <a:spAutoFit/>
          </a:bodyPr>
          <a:lstStyle/>
          <a:p>
            <a:pPr algn="ctr">
              <a:lnSpc>
                <a:spcPts val="8001"/>
              </a:lnSpc>
            </a:pPr>
            <a:r>
              <a:rPr lang="en-US" sz="8001">
                <a:solidFill>
                  <a:srgbClr val="000000"/>
                </a:solidFill>
                <a:latin typeface="Sauna Pro 1"/>
                <a:ea typeface="Sauna Pro 1"/>
                <a:cs typeface="Sauna Pro 1"/>
                <a:sym typeface="Sauna Pro 1"/>
              </a:rPr>
              <a:t>Ask the expert!</a:t>
            </a:r>
          </a:p>
        </p:txBody>
      </p:sp>
    </p:spTree>
  </p:cSld>
  <p:clrMapOvr>
    <a:masterClrMapping/>
  </p:clrMapOvr>
</p:sld>
</file>

<file path=ppt/slides/slide10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320090" y="1296309"/>
            <a:ext cx="7975768" cy="2524266"/>
          </a:xfrm>
          <a:custGeom>
            <a:avLst/>
            <a:gdLst/>
            <a:ahLst/>
            <a:cxnLst/>
            <a:rect r="r" b="b" t="t" l="l"/>
            <a:pathLst>
              <a:path h="2524266" w="7975768">
                <a:moveTo>
                  <a:pt x="0" y="0"/>
                </a:moveTo>
                <a:lnTo>
                  <a:pt x="7975769" y="0"/>
                </a:lnTo>
                <a:lnTo>
                  <a:pt x="7975769" y="2524266"/>
                </a:lnTo>
                <a:lnTo>
                  <a:pt x="0" y="2524266"/>
                </a:lnTo>
                <a:lnTo>
                  <a:pt x="0" y="0"/>
                </a:lnTo>
                <a:close/>
              </a:path>
            </a:pathLst>
          </a:custGeom>
          <a:blipFill>
            <a:blip r:embed="rId2"/>
            <a:stretch>
              <a:fillRect l="0" t="0" r="0" b="0"/>
            </a:stretch>
          </a:blipFill>
        </p:spPr>
      </p:sp>
      <p:sp>
        <p:nvSpPr>
          <p:cNvPr name="Freeform 3" id="3"/>
          <p:cNvSpPr/>
          <p:nvPr/>
        </p:nvSpPr>
        <p:spPr>
          <a:xfrm flipH="false" flipV="false" rot="0">
            <a:off x="4887999" y="4220625"/>
            <a:ext cx="8730860" cy="5947898"/>
          </a:xfrm>
          <a:custGeom>
            <a:avLst/>
            <a:gdLst/>
            <a:ahLst/>
            <a:cxnLst/>
            <a:rect r="r" b="b" t="t" l="l"/>
            <a:pathLst>
              <a:path h="5947898" w="8730860">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336501" y="4739191"/>
            <a:ext cx="7833855" cy="4278268"/>
          </a:xfrm>
          <a:custGeom>
            <a:avLst/>
            <a:gdLst/>
            <a:ahLst/>
            <a:cxnLst/>
            <a:rect r="r" b="b" t="t" l="l"/>
            <a:pathLst>
              <a:path h="4278268" w="7833855">
                <a:moveTo>
                  <a:pt x="0" y="0"/>
                </a:moveTo>
                <a:lnTo>
                  <a:pt x="7833855" y="0"/>
                </a:lnTo>
                <a:lnTo>
                  <a:pt x="7833855" y="4278268"/>
                </a:lnTo>
                <a:lnTo>
                  <a:pt x="0" y="4278268"/>
                </a:lnTo>
                <a:lnTo>
                  <a:pt x="0" y="0"/>
                </a:lnTo>
                <a:close/>
              </a:path>
            </a:pathLst>
          </a:custGeom>
          <a:blipFill>
            <a:blip r:embed="rId5"/>
            <a:stretch>
              <a:fillRect l="0" t="0" r="0" b="0"/>
            </a:stretch>
          </a:blipFill>
        </p:spPr>
      </p:sp>
      <p:sp>
        <p:nvSpPr>
          <p:cNvPr name="Freeform 5" id="5"/>
          <p:cNvSpPr/>
          <p:nvPr/>
        </p:nvSpPr>
        <p:spPr>
          <a:xfrm flipH="false" flipV="false" rot="-1269005">
            <a:off x="974351" y="5578161"/>
            <a:ext cx="2947189" cy="2880877"/>
          </a:xfrm>
          <a:custGeom>
            <a:avLst/>
            <a:gdLst/>
            <a:ahLst/>
            <a:cxnLst/>
            <a:rect r="r" b="b" t="t" l="l"/>
            <a:pathLst>
              <a:path h="2880877" w="2947189">
                <a:moveTo>
                  <a:pt x="0" y="0"/>
                </a:moveTo>
                <a:lnTo>
                  <a:pt x="2947189" y="0"/>
                </a:lnTo>
                <a:lnTo>
                  <a:pt x="2947189" y="2880877"/>
                </a:lnTo>
                <a:lnTo>
                  <a:pt x="0" y="2880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234898">
            <a:off x="1658951" y="7120687"/>
            <a:ext cx="2118627" cy="988693"/>
          </a:xfrm>
          <a:custGeom>
            <a:avLst/>
            <a:gdLst/>
            <a:ahLst/>
            <a:cxnLst/>
            <a:rect r="r" b="b" t="t" l="l"/>
            <a:pathLst>
              <a:path h="988693" w="2118627">
                <a:moveTo>
                  <a:pt x="0" y="0"/>
                </a:moveTo>
                <a:lnTo>
                  <a:pt x="2118627" y="0"/>
                </a:lnTo>
                <a:lnTo>
                  <a:pt x="2118627" y="988693"/>
                </a:lnTo>
                <a:lnTo>
                  <a:pt x="0" y="988693"/>
                </a:lnTo>
                <a:lnTo>
                  <a:pt x="0" y="0"/>
                </a:lnTo>
                <a:close/>
              </a:path>
            </a:pathLst>
          </a:custGeom>
          <a:blipFill>
            <a:blip r:embed="rId8"/>
            <a:stretch>
              <a:fillRect l="0" t="0" r="0" b="0"/>
            </a:stretch>
          </a:blipFill>
        </p:spPr>
      </p:sp>
      <p:grpSp>
        <p:nvGrpSpPr>
          <p:cNvPr name="Group 7" id="7"/>
          <p:cNvGrpSpPr/>
          <p:nvPr/>
        </p:nvGrpSpPr>
        <p:grpSpPr>
          <a:xfrm rot="0">
            <a:off x="5423424" y="9681803"/>
            <a:ext cx="3086100" cy="368168"/>
            <a:chOff x="0" y="0"/>
            <a:chExt cx="812800" cy="96966"/>
          </a:xfrm>
        </p:grpSpPr>
        <p:sp>
          <p:nvSpPr>
            <p:cNvPr name="Freeform 8" id="8"/>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9" id="9"/>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509524" y="9681803"/>
            <a:ext cx="3086100" cy="368168"/>
            <a:chOff x="0" y="0"/>
            <a:chExt cx="812800" cy="96966"/>
          </a:xfrm>
        </p:grpSpPr>
        <p:sp>
          <p:nvSpPr>
            <p:cNvPr name="Freeform 11" id="11"/>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2" id="12"/>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0532759" y="9681803"/>
            <a:ext cx="3086100" cy="368168"/>
            <a:chOff x="0" y="0"/>
            <a:chExt cx="812800" cy="96966"/>
          </a:xfrm>
        </p:grpSpPr>
        <p:sp>
          <p:nvSpPr>
            <p:cNvPr name="Freeform 14" id="14"/>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5" id="15"/>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14874505" y="205260"/>
            <a:ext cx="3100769" cy="1447025"/>
          </a:xfrm>
          <a:custGeom>
            <a:avLst/>
            <a:gdLst/>
            <a:ahLst/>
            <a:cxnLst/>
            <a:rect r="r" b="b" t="t" l="l"/>
            <a:pathLst>
              <a:path h="1447025" w="3100769">
                <a:moveTo>
                  <a:pt x="0" y="0"/>
                </a:moveTo>
                <a:lnTo>
                  <a:pt x="3100769" y="0"/>
                </a:lnTo>
                <a:lnTo>
                  <a:pt x="3100769" y="1447025"/>
                </a:lnTo>
                <a:lnTo>
                  <a:pt x="0" y="1447025"/>
                </a:lnTo>
                <a:lnTo>
                  <a:pt x="0" y="0"/>
                </a:lnTo>
                <a:close/>
              </a:path>
            </a:pathLst>
          </a:custGeom>
          <a:blipFill>
            <a:blip r:embed="rId8"/>
            <a:stretch>
              <a:fillRect l="0" t="0" r="0" b="0"/>
            </a:stretch>
          </a:blipFill>
        </p:spPr>
      </p:sp>
      <p:sp>
        <p:nvSpPr>
          <p:cNvPr name="Freeform 17" id="17"/>
          <p:cNvSpPr/>
          <p:nvPr/>
        </p:nvSpPr>
        <p:spPr>
          <a:xfrm flipH="false" flipV="false" rot="0">
            <a:off x="15076184" y="5837129"/>
            <a:ext cx="1777905" cy="1777905"/>
          </a:xfrm>
          <a:custGeom>
            <a:avLst/>
            <a:gdLst/>
            <a:ahLst/>
            <a:cxnLst/>
            <a:rect r="r" b="b" t="t" l="l"/>
            <a:pathLst>
              <a:path h="1777905" w="1777905">
                <a:moveTo>
                  <a:pt x="0" y="0"/>
                </a:moveTo>
                <a:lnTo>
                  <a:pt x="1777905" y="0"/>
                </a:lnTo>
                <a:lnTo>
                  <a:pt x="1777905" y="1777905"/>
                </a:lnTo>
                <a:lnTo>
                  <a:pt x="0" y="17779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8" id="18"/>
          <p:cNvSpPr txBox="true"/>
          <p:nvPr/>
        </p:nvSpPr>
        <p:spPr>
          <a:xfrm rot="0">
            <a:off x="367482" y="265005"/>
            <a:ext cx="6437492" cy="631254"/>
          </a:xfrm>
          <a:prstGeom prst="rect">
            <a:avLst/>
          </a:prstGeom>
        </p:spPr>
        <p:txBody>
          <a:bodyPr anchor="t" rtlCol="false" tIns="0" lIns="0" bIns="0" rIns="0">
            <a:spAutoFit/>
          </a:bodyPr>
          <a:lstStyle/>
          <a:p>
            <a:pPr algn="ctr">
              <a:lnSpc>
                <a:spcPts val="5109"/>
              </a:lnSpc>
            </a:pPr>
            <a:r>
              <a:rPr lang="en-US" sz="3649">
                <a:solidFill>
                  <a:srgbClr val="000000"/>
                </a:solidFill>
                <a:latin typeface="Sauna Pro 1"/>
                <a:ea typeface="Sauna Pro 1"/>
                <a:cs typeface="Sauna Pro 1"/>
                <a:sym typeface="Sauna Pro 1"/>
              </a:rPr>
              <a:t>Secondary Age Learning Slides</a:t>
            </a:r>
          </a:p>
        </p:txBody>
      </p:sp>
      <p:sp>
        <p:nvSpPr>
          <p:cNvPr name="TextBox 19" id="19"/>
          <p:cNvSpPr txBox="true"/>
          <p:nvPr/>
        </p:nvSpPr>
        <p:spPr>
          <a:xfrm rot="0">
            <a:off x="13945024" y="7587889"/>
            <a:ext cx="4040224" cy="862331"/>
          </a:xfrm>
          <a:prstGeom prst="rect">
            <a:avLst/>
          </a:prstGeom>
        </p:spPr>
        <p:txBody>
          <a:bodyPr anchor="t" rtlCol="false" tIns="0" lIns="0" bIns="0" rIns="0">
            <a:spAutoFit/>
          </a:bodyPr>
          <a:lstStyle/>
          <a:p>
            <a:pPr algn="ctr">
              <a:lnSpc>
                <a:spcPts val="7069"/>
              </a:lnSpc>
            </a:pPr>
            <a:r>
              <a:rPr lang="en-US" sz="5049">
                <a:solidFill>
                  <a:srgbClr val="000000"/>
                </a:solidFill>
                <a:latin typeface="Sauna Pro 2"/>
                <a:ea typeface="Sauna Pro 2"/>
                <a:cs typeface="Sauna Pro 2"/>
                <a:sym typeface="Sauna Pro 2"/>
              </a:rPr>
              <a:t>Mum and Dad</a:t>
            </a:r>
          </a:p>
        </p:txBody>
      </p:sp>
    </p:spTree>
  </p:cSld>
  <p:clrMapOvr>
    <a:masterClrMapping/>
  </p:clrMapOvr>
</p:sld>
</file>

<file path=ppt/slides/slide10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950857" y="0"/>
            <a:ext cx="4380000" cy="2100550"/>
          </a:xfrm>
          <a:custGeom>
            <a:avLst/>
            <a:gdLst/>
            <a:ahLst/>
            <a:cxnLst/>
            <a:rect r="r" b="b" t="t" l="l"/>
            <a:pathLst>
              <a:path h="2100550" w="4380000">
                <a:moveTo>
                  <a:pt x="0" y="0"/>
                </a:moveTo>
                <a:lnTo>
                  <a:pt x="4380000" y="0"/>
                </a:lnTo>
                <a:lnTo>
                  <a:pt x="4380000" y="2100550"/>
                </a:lnTo>
                <a:lnTo>
                  <a:pt x="0" y="2100550"/>
                </a:lnTo>
                <a:lnTo>
                  <a:pt x="0" y="0"/>
                </a:lnTo>
                <a:close/>
              </a:path>
            </a:pathLst>
          </a:custGeom>
          <a:blipFill>
            <a:blip r:embed="rId2"/>
            <a:stretch>
              <a:fillRect l="0" t="0" r="0" b="-6604"/>
            </a:stretch>
          </a:blipFill>
        </p:spPr>
      </p:sp>
      <p:sp>
        <p:nvSpPr>
          <p:cNvPr name="Freeform 3" id="3"/>
          <p:cNvSpPr/>
          <p:nvPr/>
        </p:nvSpPr>
        <p:spPr>
          <a:xfrm flipH="false" flipV="false" rot="0">
            <a:off x="666077" y="3460527"/>
            <a:ext cx="16593223" cy="4604619"/>
          </a:xfrm>
          <a:custGeom>
            <a:avLst/>
            <a:gdLst/>
            <a:ahLst/>
            <a:cxnLst/>
            <a:rect r="r" b="b" t="t" l="l"/>
            <a:pathLst>
              <a:path h="4604619" w="16593223">
                <a:moveTo>
                  <a:pt x="0" y="0"/>
                </a:moveTo>
                <a:lnTo>
                  <a:pt x="16593223" y="0"/>
                </a:lnTo>
                <a:lnTo>
                  <a:pt x="16593223" y="4604619"/>
                </a:lnTo>
                <a:lnTo>
                  <a:pt x="0" y="4604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311342" y="82478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954411" y="1352595"/>
            <a:ext cx="2989347" cy="1767452"/>
          </a:xfrm>
          <a:custGeom>
            <a:avLst/>
            <a:gdLst/>
            <a:ahLst/>
            <a:cxnLst/>
            <a:rect r="r" b="b" t="t" l="l"/>
            <a:pathLst>
              <a:path h="1767452" w="2989347">
                <a:moveTo>
                  <a:pt x="0" y="0"/>
                </a:moveTo>
                <a:lnTo>
                  <a:pt x="2989347" y="0"/>
                </a:lnTo>
                <a:lnTo>
                  <a:pt x="2989347" y="1767451"/>
                </a:lnTo>
                <a:lnTo>
                  <a:pt x="0" y="17674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2340507" y="1452223"/>
            <a:ext cx="3657600" cy="1568196"/>
          </a:xfrm>
          <a:custGeom>
            <a:avLst/>
            <a:gdLst/>
            <a:ahLst/>
            <a:cxnLst/>
            <a:rect r="r" b="b" t="t" l="l"/>
            <a:pathLst>
              <a:path h="1568196" w="3657600">
                <a:moveTo>
                  <a:pt x="0" y="0"/>
                </a:moveTo>
                <a:lnTo>
                  <a:pt x="3657600" y="0"/>
                </a:lnTo>
                <a:lnTo>
                  <a:pt x="3657600" y="1568196"/>
                </a:lnTo>
                <a:lnTo>
                  <a:pt x="0" y="15681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4449084" y="4030428"/>
            <a:ext cx="10721611" cy="3517844"/>
          </a:xfrm>
          <a:prstGeom prst="rect">
            <a:avLst/>
          </a:prstGeom>
        </p:spPr>
        <p:txBody>
          <a:bodyPr anchor="t" rtlCol="false" tIns="0" lIns="0" bIns="0" rIns="0">
            <a:spAutoFit/>
          </a:bodyPr>
          <a:lstStyle/>
          <a:p>
            <a:pPr algn="ctr">
              <a:lnSpc>
                <a:spcPts val="5599"/>
              </a:lnSpc>
            </a:pPr>
            <a:r>
              <a:rPr lang="en-US" b="true" sz="3999" spc="159">
                <a:solidFill>
                  <a:srgbClr val="E52E87"/>
                </a:solidFill>
                <a:latin typeface="Sauna Pro 5 Bold"/>
                <a:ea typeface="Sauna Pro 5 Bold"/>
                <a:cs typeface="Sauna Pro 5 Bold"/>
                <a:sym typeface="Sauna Pro 5 Bold"/>
              </a:rPr>
              <a:t>Think back to the last film...</a:t>
            </a:r>
          </a:p>
          <a:p>
            <a:pPr algn="ctr">
              <a:lnSpc>
                <a:spcPts val="5599"/>
              </a:lnSpc>
            </a:pPr>
            <a:r>
              <a:rPr lang="en-US" b="true" sz="3999" spc="159">
                <a:solidFill>
                  <a:srgbClr val="000000"/>
                </a:solidFill>
                <a:latin typeface="Sauna Pro 5 Bold"/>
                <a:ea typeface="Sauna Pro 5 Bold"/>
                <a:cs typeface="Sauna Pro 5 Bold"/>
                <a:sym typeface="Sauna Pro 5 Bold"/>
              </a:rPr>
              <a:t>A lot happened!</a:t>
            </a:r>
          </a:p>
          <a:p>
            <a:pPr algn="ctr">
              <a:lnSpc>
                <a:spcPts val="5599"/>
              </a:lnSpc>
              <a:spcBef>
                <a:spcPct val="0"/>
              </a:spcBef>
            </a:pPr>
            <a:r>
              <a:rPr lang="en-US" b="true" sz="3999" spc="159">
                <a:solidFill>
                  <a:srgbClr val="000000"/>
                </a:solidFill>
                <a:latin typeface="Sauna Pro 5 Bold"/>
                <a:ea typeface="Sauna Pro 5 Bold"/>
                <a:cs typeface="Sauna Pro 5 Bold"/>
                <a:sym typeface="Sauna Pro 5 Bold"/>
              </a:rPr>
              <a:t>We have some statements that we would like you to review and decide if they are true or false.</a:t>
            </a:r>
          </a:p>
        </p:txBody>
      </p:sp>
      <p:sp>
        <p:nvSpPr>
          <p:cNvPr name="Freeform 8" id="8"/>
          <p:cNvSpPr/>
          <p:nvPr/>
        </p:nvSpPr>
        <p:spPr>
          <a:xfrm flipH="false" flipV="false" rot="0">
            <a:off x="126059" y="9030269"/>
            <a:ext cx="1805281" cy="1042550"/>
          </a:xfrm>
          <a:custGeom>
            <a:avLst/>
            <a:gdLst/>
            <a:ahLst/>
            <a:cxnLst/>
            <a:rect r="r" b="b" t="t" l="l"/>
            <a:pathLst>
              <a:path h="1042550" w="1805281">
                <a:moveTo>
                  <a:pt x="0" y="0"/>
                </a:moveTo>
                <a:lnTo>
                  <a:pt x="1805282" y="0"/>
                </a:lnTo>
                <a:lnTo>
                  <a:pt x="1805282" y="1042550"/>
                </a:lnTo>
                <a:lnTo>
                  <a:pt x="0" y="104255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16532311" y="8452788"/>
            <a:ext cx="1453978" cy="1620031"/>
          </a:xfrm>
          <a:custGeom>
            <a:avLst/>
            <a:gdLst/>
            <a:ahLst/>
            <a:cxnLst/>
            <a:rect r="r" b="b" t="t" l="l"/>
            <a:pathLst>
              <a:path h="1620031" w="1453978">
                <a:moveTo>
                  <a:pt x="0" y="0"/>
                </a:moveTo>
                <a:lnTo>
                  <a:pt x="1453978" y="0"/>
                </a:lnTo>
                <a:lnTo>
                  <a:pt x="1453978" y="1620031"/>
                </a:lnTo>
                <a:lnTo>
                  <a:pt x="0" y="162003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0" id="10"/>
          <p:cNvSpPr/>
          <p:nvPr/>
        </p:nvSpPr>
        <p:spPr>
          <a:xfrm flipH="false" flipV="false" rot="0">
            <a:off x="2055166" y="9118154"/>
            <a:ext cx="1024800" cy="1024800"/>
          </a:xfrm>
          <a:custGeom>
            <a:avLst/>
            <a:gdLst/>
            <a:ahLst/>
            <a:cxnLst/>
            <a:rect r="r" b="b" t="t" l="l"/>
            <a:pathLst>
              <a:path h="1024800" w="1024800">
                <a:moveTo>
                  <a:pt x="0" y="0"/>
                </a:moveTo>
                <a:lnTo>
                  <a:pt x="1024799" y="0"/>
                </a:lnTo>
                <a:lnTo>
                  <a:pt x="1024799" y="1024800"/>
                </a:lnTo>
                <a:lnTo>
                  <a:pt x="0" y="102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10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954000" y="302320"/>
            <a:ext cx="4380000" cy="2100550"/>
          </a:xfrm>
          <a:custGeom>
            <a:avLst/>
            <a:gdLst/>
            <a:ahLst/>
            <a:cxnLst/>
            <a:rect r="r" b="b" t="t" l="l"/>
            <a:pathLst>
              <a:path h="2100550" w="4380000">
                <a:moveTo>
                  <a:pt x="0" y="0"/>
                </a:moveTo>
                <a:lnTo>
                  <a:pt x="4380000" y="0"/>
                </a:lnTo>
                <a:lnTo>
                  <a:pt x="4380000" y="2100550"/>
                </a:lnTo>
                <a:lnTo>
                  <a:pt x="0" y="2100550"/>
                </a:lnTo>
                <a:lnTo>
                  <a:pt x="0" y="0"/>
                </a:lnTo>
                <a:close/>
              </a:path>
            </a:pathLst>
          </a:custGeom>
          <a:blipFill>
            <a:blip r:embed="rId2"/>
            <a:stretch>
              <a:fillRect l="0" t="0" r="0" b="-6604"/>
            </a:stretch>
          </a:blipFill>
        </p:spPr>
      </p:sp>
      <p:sp>
        <p:nvSpPr>
          <p:cNvPr name="Freeform 3" id="3"/>
          <p:cNvSpPr/>
          <p:nvPr/>
        </p:nvSpPr>
        <p:spPr>
          <a:xfrm flipH="false" flipV="false" rot="0">
            <a:off x="1028700" y="3288758"/>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368742" y="311353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028700" y="5680676"/>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7311342" y="82478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9502057" y="5680676"/>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028700" y="8072594"/>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9502057" y="8072594"/>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3665286" y="1352595"/>
            <a:ext cx="2989347" cy="1767452"/>
          </a:xfrm>
          <a:custGeom>
            <a:avLst/>
            <a:gdLst/>
            <a:ahLst/>
            <a:cxnLst/>
            <a:rect r="r" b="b" t="t" l="l"/>
            <a:pathLst>
              <a:path h="1767452" w="2989347">
                <a:moveTo>
                  <a:pt x="0" y="0"/>
                </a:moveTo>
                <a:lnTo>
                  <a:pt x="2989348" y="0"/>
                </a:lnTo>
                <a:lnTo>
                  <a:pt x="2989348" y="1767451"/>
                </a:lnTo>
                <a:lnTo>
                  <a:pt x="0" y="176745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1439616" y="1316452"/>
            <a:ext cx="3657600" cy="1568196"/>
          </a:xfrm>
          <a:custGeom>
            <a:avLst/>
            <a:gdLst/>
            <a:ahLst/>
            <a:cxnLst/>
            <a:rect r="r" b="b" t="t" l="l"/>
            <a:pathLst>
              <a:path h="1568196" w="3657600">
                <a:moveTo>
                  <a:pt x="0" y="0"/>
                </a:moveTo>
                <a:lnTo>
                  <a:pt x="3657600" y="0"/>
                </a:lnTo>
                <a:lnTo>
                  <a:pt x="3657600" y="1568196"/>
                </a:lnTo>
                <a:lnTo>
                  <a:pt x="0" y="15681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2312808" y="3574230"/>
            <a:ext cx="5140930" cy="1153863"/>
          </a:xfrm>
          <a:prstGeom prst="rect">
            <a:avLst/>
          </a:prstGeom>
        </p:spPr>
        <p:txBody>
          <a:bodyPr anchor="t" rtlCol="false" tIns="0" lIns="0" bIns="0" rIns="0">
            <a:spAutoFit/>
          </a:bodyPr>
          <a:lstStyle/>
          <a:p>
            <a:pPr algn="ctr">
              <a:lnSpc>
                <a:spcPts val="4650"/>
              </a:lnSpc>
              <a:spcBef>
                <a:spcPct val="0"/>
              </a:spcBef>
            </a:pPr>
            <a:r>
              <a:rPr lang="en-US" sz="3321" spc="132">
                <a:solidFill>
                  <a:srgbClr val="000000"/>
                </a:solidFill>
                <a:latin typeface="Sauna Pro 1"/>
                <a:ea typeface="Sauna Pro 1"/>
                <a:cs typeface="Sauna Pro 1"/>
                <a:sym typeface="Sauna Pro 1"/>
              </a:rPr>
              <a:t>Bullying is always just face-to-face</a:t>
            </a:r>
          </a:p>
        </p:txBody>
      </p:sp>
      <p:sp>
        <p:nvSpPr>
          <p:cNvPr name="TextBox 13" id="13"/>
          <p:cNvSpPr txBox="true"/>
          <p:nvPr/>
        </p:nvSpPr>
        <p:spPr>
          <a:xfrm rot="0">
            <a:off x="11006729" y="3583755"/>
            <a:ext cx="5140930" cy="1073125"/>
          </a:xfrm>
          <a:prstGeom prst="rect">
            <a:avLst/>
          </a:prstGeom>
        </p:spPr>
        <p:txBody>
          <a:bodyPr anchor="t" rtlCol="false" tIns="0" lIns="0" bIns="0" rIns="0">
            <a:spAutoFit/>
          </a:bodyPr>
          <a:lstStyle/>
          <a:p>
            <a:pPr algn="ctr">
              <a:lnSpc>
                <a:spcPts val="4370"/>
              </a:lnSpc>
              <a:spcBef>
                <a:spcPct val="0"/>
              </a:spcBef>
            </a:pPr>
            <a:r>
              <a:rPr lang="en-US" sz="3121" spc="124">
                <a:solidFill>
                  <a:srgbClr val="000000"/>
                </a:solidFill>
                <a:latin typeface="Sauna Pro 1"/>
                <a:ea typeface="Sauna Pro 1"/>
                <a:cs typeface="Sauna Pro 1"/>
                <a:sym typeface="Sauna Pro 1"/>
              </a:rPr>
              <a:t>Noah is overreacting and needs to deal with this</a:t>
            </a:r>
          </a:p>
        </p:txBody>
      </p:sp>
      <p:sp>
        <p:nvSpPr>
          <p:cNvPr name="TextBox 14" id="14"/>
          <p:cNvSpPr txBox="true"/>
          <p:nvPr/>
        </p:nvSpPr>
        <p:spPr>
          <a:xfrm rot="0">
            <a:off x="2440379" y="6107957"/>
            <a:ext cx="5140930" cy="1118256"/>
          </a:xfrm>
          <a:prstGeom prst="rect">
            <a:avLst/>
          </a:prstGeom>
        </p:spPr>
        <p:txBody>
          <a:bodyPr anchor="t" rtlCol="false" tIns="0" lIns="0" bIns="0" rIns="0">
            <a:spAutoFit/>
          </a:bodyPr>
          <a:lstStyle/>
          <a:p>
            <a:pPr algn="ctr">
              <a:lnSpc>
                <a:spcPts val="4510"/>
              </a:lnSpc>
              <a:spcBef>
                <a:spcPct val="0"/>
              </a:spcBef>
            </a:pPr>
            <a:r>
              <a:rPr lang="en-US" sz="3221" spc="128">
                <a:solidFill>
                  <a:srgbClr val="000000"/>
                </a:solidFill>
                <a:latin typeface="Sauna Pro 1"/>
                <a:ea typeface="Sauna Pro 1"/>
                <a:cs typeface="Sauna Pro 1"/>
                <a:sym typeface="Sauna Pro 1"/>
              </a:rPr>
              <a:t>Ava telling Noah’s mum and dad is a bad idea</a:t>
            </a:r>
          </a:p>
        </p:txBody>
      </p:sp>
      <p:sp>
        <p:nvSpPr>
          <p:cNvPr name="TextBox 15" id="15"/>
          <p:cNvSpPr txBox="true"/>
          <p:nvPr/>
        </p:nvSpPr>
        <p:spPr>
          <a:xfrm rot="0">
            <a:off x="11006729" y="6191250"/>
            <a:ext cx="5140930" cy="1118256"/>
          </a:xfrm>
          <a:prstGeom prst="rect">
            <a:avLst/>
          </a:prstGeom>
        </p:spPr>
        <p:txBody>
          <a:bodyPr anchor="t" rtlCol="false" tIns="0" lIns="0" bIns="0" rIns="0">
            <a:spAutoFit/>
          </a:bodyPr>
          <a:lstStyle/>
          <a:p>
            <a:pPr algn="ctr">
              <a:lnSpc>
                <a:spcPts val="4510"/>
              </a:lnSpc>
              <a:spcBef>
                <a:spcPct val="0"/>
              </a:spcBef>
            </a:pPr>
            <a:r>
              <a:rPr lang="en-US" sz="3221" spc="128">
                <a:solidFill>
                  <a:srgbClr val="000000"/>
                </a:solidFill>
                <a:latin typeface="Sauna Pro 1"/>
                <a:ea typeface="Sauna Pro 1"/>
                <a:cs typeface="Sauna Pro 1"/>
                <a:sym typeface="Sauna Pro 1"/>
              </a:rPr>
              <a:t>Grace has always been kind to Noah</a:t>
            </a:r>
          </a:p>
        </p:txBody>
      </p:sp>
      <p:sp>
        <p:nvSpPr>
          <p:cNvPr name="TextBox 16" id="16"/>
          <p:cNvSpPr txBox="true"/>
          <p:nvPr/>
        </p:nvSpPr>
        <p:spPr>
          <a:xfrm rot="0">
            <a:off x="2589495" y="8694489"/>
            <a:ext cx="5140930" cy="563863"/>
          </a:xfrm>
          <a:prstGeom prst="rect">
            <a:avLst/>
          </a:prstGeom>
        </p:spPr>
        <p:txBody>
          <a:bodyPr anchor="t" rtlCol="false" tIns="0" lIns="0" bIns="0" rIns="0">
            <a:spAutoFit/>
          </a:bodyPr>
          <a:lstStyle/>
          <a:p>
            <a:pPr algn="ctr">
              <a:lnSpc>
                <a:spcPts val="4620"/>
              </a:lnSpc>
              <a:spcBef>
                <a:spcPct val="0"/>
              </a:spcBef>
            </a:pPr>
            <a:r>
              <a:rPr lang="en-US" sz="3300" spc="132">
                <a:solidFill>
                  <a:srgbClr val="000000"/>
                </a:solidFill>
                <a:latin typeface="Sauna Pro 1"/>
                <a:ea typeface="Sauna Pro 1"/>
                <a:cs typeface="Sauna Pro 1"/>
                <a:sym typeface="Sauna Pro 1"/>
              </a:rPr>
              <a:t>Noah is struggling</a:t>
            </a:r>
          </a:p>
        </p:txBody>
      </p:sp>
      <p:sp>
        <p:nvSpPr>
          <p:cNvPr name="TextBox 17" id="17"/>
          <p:cNvSpPr txBox="true"/>
          <p:nvPr/>
        </p:nvSpPr>
        <p:spPr>
          <a:xfrm rot="0">
            <a:off x="11006729" y="8521983"/>
            <a:ext cx="5140930" cy="953457"/>
          </a:xfrm>
          <a:prstGeom prst="rect">
            <a:avLst/>
          </a:prstGeom>
        </p:spPr>
        <p:txBody>
          <a:bodyPr anchor="t" rtlCol="false" tIns="0" lIns="0" bIns="0" rIns="0">
            <a:spAutoFit/>
          </a:bodyPr>
          <a:lstStyle/>
          <a:p>
            <a:pPr algn="ctr">
              <a:lnSpc>
                <a:spcPts val="3753"/>
              </a:lnSpc>
            </a:pPr>
            <a:r>
              <a:rPr lang="en-US" sz="3321" spc="132">
                <a:solidFill>
                  <a:srgbClr val="000000"/>
                </a:solidFill>
                <a:latin typeface="Sauna Pro 1"/>
                <a:ea typeface="Sauna Pro 1"/>
                <a:cs typeface="Sauna Pro 1"/>
                <a:sym typeface="Sauna Pro 1"/>
              </a:rPr>
              <a:t>This is just what it is like being a young person</a:t>
            </a:r>
          </a:p>
        </p:txBody>
      </p:sp>
    </p:spTree>
  </p:cSld>
  <p:clrMapOvr>
    <a:masterClrMapping/>
  </p:clrMapOvr>
</p:sld>
</file>

<file path=ppt/slides/slide10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950857" y="0"/>
            <a:ext cx="4380000" cy="2100550"/>
          </a:xfrm>
          <a:custGeom>
            <a:avLst/>
            <a:gdLst/>
            <a:ahLst/>
            <a:cxnLst/>
            <a:rect r="r" b="b" t="t" l="l"/>
            <a:pathLst>
              <a:path h="2100550" w="4380000">
                <a:moveTo>
                  <a:pt x="0" y="0"/>
                </a:moveTo>
                <a:lnTo>
                  <a:pt x="4380000" y="0"/>
                </a:lnTo>
                <a:lnTo>
                  <a:pt x="4380000" y="2100550"/>
                </a:lnTo>
                <a:lnTo>
                  <a:pt x="0" y="2100550"/>
                </a:lnTo>
                <a:lnTo>
                  <a:pt x="0" y="0"/>
                </a:lnTo>
                <a:close/>
              </a:path>
            </a:pathLst>
          </a:custGeom>
          <a:blipFill>
            <a:blip r:embed="rId2"/>
            <a:stretch>
              <a:fillRect l="0" t="0" r="0" b="-6604"/>
            </a:stretch>
          </a:blipFill>
        </p:spPr>
      </p:sp>
      <p:sp>
        <p:nvSpPr>
          <p:cNvPr name="Freeform 3" id="3"/>
          <p:cNvSpPr/>
          <p:nvPr/>
        </p:nvSpPr>
        <p:spPr>
          <a:xfrm flipH="false" flipV="false" rot="0">
            <a:off x="1028700" y="3288758"/>
            <a:ext cx="11207042" cy="3109954"/>
          </a:xfrm>
          <a:custGeom>
            <a:avLst/>
            <a:gdLst/>
            <a:ahLst/>
            <a:cxnLst/>
            <a:rect r="r" b="b" t="t" l="l"/>
            <a:pathLst>
              <a:path h="3109954" w="11207042">
                <a:moveTo>
                  <a:pt x="0" y="0"/>
                </a:moveTo>
                <a:lnTo>
                  <a:pt x="11207042" y="0"/>
                </a:lnTo>
                <a:lnTo>
                  <a:pt x="11207042" y="3109954"/>
                </a:lnTo>
                <a:lnTo>
                  <a:pt x="0" y="310995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311342" y="82478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3246323" y="1521306"/>
            <a:ext cx="2989347" cy="1767452"/>
          </a:xfrm>
          <a:custGeom>
            <a:avLst/>
            <a:gdLst/>
            <a:ahLst/>
            <a:cxnLst/>
            <a:rect r="r" b="b" t="t" l="l"/>
            <a:pathLst>
              <a:path h="1767452" w="2989347">
                <a:moveTo>
                  <a:pt x="0" y="0"/>
                </a:moveTo>
                <a:lnTo>
                  <a:pt x="2989347" y="0"/>
                </a:lnTo>
                <a:lnTo>
                  <a:pt x="2989347" y="1767452"/>
                </a:lnTo>
                <a:lnTo>
                  <a:pt x="0" y="17674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2876060" y="4280202"/>
            <a:ext cx="8767159" cy="790020"/>
          </a:xfrm>
          <a:prstGeom prst="rect">
            <a:avLst/>
          </a:prstGeom>
        </p:spPr>
        <p:txBody>
          <a:bodyPr anchor="t" rtlCol="false" tIns="0" lIns="0" bIns="0" rIns="0">
            <a:spAutoFit/>
          </a:bodyPr>
          <a:lstStyle/>
          <a:p>
            <a:pPr algn="ctr">
              <a:lnSpc>
                <a:spcPts val="6330"/>
              </a:lnSpc>
              <a:spcBef>
                <a:spcPct val="0"/>
              </a:spcBef>
            </a:pPr>
            <a:r>
              <a:rPr lang="en-US" b="true" sz="4521" spc="180">
                <a:solidFill>
                  <a:srgbClr val="000000"/>
                </a:solidFill>
                <a:latin typeface="Sauna Pro 5 Bold"/>
                <a:ea typeface="Sauna Pro 5 Bold"/>
                <a:cs typeface="Sauna Pro 5 Bold"/>
                <a:sym typeface="Sauna Pro 5 Bold"/>
              </a:rPr>
              <a:t>Noah is struggling</a:t>
            </a:r>
          </a:p>
        </p:txBody>
      </p:sp>
    </p:spTree>
  </p:cSld>
  <p:clrMapOvr>
    <a:masterClrMapping/>
  </p:clrMapOvr>
</p:sld>
</file>

<file path=ppt/slides/slide10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950857" y="0"/>
            <a:ext cx="3907048" cy="1873733"/>
          </a:xfrm>
          <a:custGeom>
            <a:avLst/>
            <a:gdLst/>
            <a:ahLst/>
            <a:cxnLst/>
            <a:rect r="r" b="b" t="t" l="l"/>
            <a:pathLst>
              <a:path h="1873733" w="3907048">
                <a:moveTo>
                  <a:pt x="0" y="0"/>
                </a:moveTo>
                <a:lnTo>
                  <a:pt x="3907048" y="0"/>
                </a:lnTo>
                <a:lnTo>
                  <a:pt x="3907048" y="1873733"/>
                </a:lnTo>
                <a:lnTo>
                  <a:pt x="0" y="1873733"/>
                </a:lnTo>
                <a:lnTo>
                  <a:pt x="0" y="0"/>
                </a:lnTo>
                <a:close/>
              </a:path>
            </a:pathLst>
          </a:custGeom>
          <a:blipFill>
            <a:blip r:embed="rId2"/>
            <a:stretch>
              <a:fillRect l="0" t="0" r="0" b="-6604"/>
            </a:stretch>
          </a:blipFill>
        </p:spPr>
      </p:sp>
      <p:sp>
        <p:nvSpPr>
          <p:cNvPr name="Freeform 3" id="3"/>
          <p:cNvSpPr/>
          <p:nvPr/>
        </p:nvSpPr>
        <p:spPr>
          <a:xfrm flipH="false" flipV="false" rot="0">
            <a:off x="3858" y="1681494"/>
            <a:ext cx="6120198" cy="1698355"/>
          </a:xfrm>
          <a:custGeom>
            <a:avLst/>
            <a:gdLst/>
            <a:ahLst/>
            <a:cxnLst/>
            <a:rect r="r" b="b" t="t" l="l"/>
            <a:pathLst>
              <a:path h="1698355" w="6120198">
                <a:moveTo>
                  <a:pt x="0" y="0"/>
                </a:moveTo>
                <a:lnTo>
                  <a:pt x="6120198" y="0"/>
                </a:lnTo>
                <a:lnTo>
                  <a:pt x="6120198" y="1698355"/>
                </a:lnTo>
                <a:lnTo>
                  <a:pt x="0" y="16983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972800" y="2559308"/>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1031235" y="6351227"/>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7311342" y="82478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0972800" y="4451846"/>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1460398" y="8163693"/>
            <a:ext cx="6564929" cy="1821768"/>
          </a:xfrm>
          <a:custGeom>
            <a:avLst/>
            <a:gdLst/>
            <a:ahLst/>
            <a:cxnLst/>
            <a:rect r="r" b="b" t="t" l="l"/>
            <a:pathLst>
              <a:path h="1821768" w="6564929">
                <a:moveTo>
                  <a:pt x="0" y="0"/>
                </a:moveTo>
                <a:lnTo>
                  <a:pt x="6564929" y="0"/>
                </a:lnTo>
                <a:lnTo>
                  <a:pt x="6564929" y="1821768"/>
                </a:lnTo>
                <a:lnTo>
                  <a:pt x="0" y="18217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990282" y="469790"/>
            <a:ext cx="1817970" cy="1074875"/>
          </a:xfrm>
          <a:custGeom>
            <a:avLst/>
            <a:gdLst/>
            <a:ahLst/>
            <a:cxnLst/>
            <a:rect r="r" b="b" t="t" l="l"/>
            <a:pathLst>
              <a:path h="1074875" w="1817970">
                <a:moveTo>
                  <a:pt x="0" y="0"/>
                </a:moveTo>
                <a:lnTo>
                  <a:pt x="1817970" y="0"/>
                </a:lnTo>
                <a:lnTo>
                  <a:pt x="1817970" y="1074875"/>
                </a:lnTo>
                <a:lnTo>
                  <a:pt x="0" y="107487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7688233" y="4464002"/>
            <a:ext cx="3169672" cy="1358997"/>
          </a:xfrm>
          <a:custGeom>
            <a:avLst/>
            <a:gdLst/>
            <a:ahLst/>
            <a:cxnLst/>
            <a:rect r="r" b="b" t="t" l="l"/>
            <a:pathLst>
              <a:path h="1358997" w="3169672">
                <a:moveTo>
                  <a:pt x="0" y="0"/>
                </a:moveTo>
                <a:lnTo>
                  <a:pt x="3169672" y="0"/>
                </a:lnTo>
                <a:lnTo>
                  <a:pt x="3169672" y="1358996"/>
                </a:lnTo>
                <a:lnTo>
                  <a:pt x="0" y="13589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0857905" y="78943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2" id="12"/>
          <p:cNvSpPr txBox="true"/>
          <p:nvPr/>
        </p:nvSpPr>
        <p:spPr>
          <a:xfrm rot="0">
            <a:off x="12381199" y="1251739"/>
            <a:ext cx="5140930" cy="1164694"/>
          </a:xfrm>
          <a:prstGeom prst="rect">
            <a:avLst/>
          </a:prstGeom>
        </p:spPr>
        <p:txBody>
          <a:bodyPr anchor="t" rtlCol="false" tIns="0" lIns="0" bIns="0" rIns="0">
            <a:spAutoFit/>
          </a:bodyPr>
          <a:lstStyle/>
          <a:p>
            <a:pPr algn="ctr">
              <a:lnSpc>
                <a:spcPts val="2870"/>
              </a:lnSpc>
            </a:pPr>
            <a:r>
              <a:rPr lang="en-US" b="true" sz="3021" spc="120">
                <a:solidFill>
                  <a:srgbClr val="231F20"/>
                </a:solidFill>
                <a:latin typeface="Sauna Pro 5 Bold"/>
                <a:ea typeface="Sauna Pro 5 Bold"/>
                <a:cs typeface="Sauna Pro 5 Bold"/>
                <a:sym typeface="Sauna Pro 5 Bold"/>
              </a:rPr>
              <a:t>Bullying is always just </a:t>
            </a:r>
          </a:p>
          <a:p>
            <a:pPr algn="ctr">
              <a:lnSpc>
                <a:spcPts val="2870"/>
              </a:lnSpc>
            </a:pPr>
            <a:r>
              <a:rPr lang="en-US" b="true" sz="3021" spc="120">
                <a:solidFill>
                  <a:srgbClr val="231F20"/>
                </a:solidFill>
                <a:latin typeface="Sauna Pro 5 Bold"/>
                <a:ea typeface="Sauna Pro 5 Bold"/>
                <a:cs typeface="Sauna Pro 5 Bold"/>
                <a:sym typeface="Sauna Pro 5 Bold"/>
              </a:rPr>
              <a:t>face-to-face</a:t>
            </a:r>
          </a:p>
          <a:p>
            <a:pPr algn="ctr">
              <a:lnSpc>
                <a:spcPts val="3950"/>
              </a:lnSpc>
              <a:spcBef>
                <a:spcPct val="0"/>
              </a:spcBef>
            </a:pPr>
            <a:r>
              <a:rPr lang="en-US" b="true" sz="2821" spc="112">
                <a:solidFill>
                  <a:srgbClr val="00A1DE"/>
                </a:solidFill>
                <a:latin typeface="Sauna Pro 5 Bold"/>
                <a:ea typeface="Sauna Pro 5 Bold"/>
                <a:cs typeface="Sauna Pro 5 Bold"/>
                <a:sym typeface="Sauna Pro 5 Bold"/>
              </a:rPr>
              <a:t>(It can also happen online)</a:t>
            </a:r>
          </a:p>
        </p:txBody>
      </p:sp>
      <p:sp>
        <p:nvSpPr>
          <p:cNvPr name="TextBox 13" id="13"/>
          <p:cNvSpPr txBox="true"/>
          <p:nvPr/>
        </p:nvSpPr>
        <p:spPr>
          <a:xfrm rot="0">
            <a:off x="12118370" y="2838450"/>
            <a:ext cx="5906957" cy="1142485"/>
          </a:xfrm>
          <a:prstGeom prst="rect">
            <a:avLst/>
          </a:prstGeom>
        </p:spPr>
        <p:txBody>
          <a:bodyPr anchor="t" rtlCol="false" tIns="0" lIns="0" bIns="0" rIns="0">
            <a:spAutoFit/>
          </a:bodyPr>
          <a:lstStyle/>
          <a:p>
            <a:pPr algn="ctr">
              <a:lnSpc>
                <a:spcPts val="2939"/>
              </a:lnSpc>
            </a:pPr>
            <a:r>
              <a:rPr lang="en-US" b="true" sz="2721" spc="108">
                <a:solidFill>
                  <a:srgbClr val="000000"/>
                </a:solidFill>
                <a:latin typeface="Sauna Pro 5 Bold"/>
                <a:ea typeface="Sauna Pro 5 Bold"/>
                <a:cs typeface="Sauna Pro 5 Bold"/>
                <a:sym typeface="Sauna Pro 5 Bold"/>
              </a:rPr>
              <a:t>Noah is overreacting and needs to deal with this</a:t>
            </a:r>
          </a:p>
          <a:p>
            <a:pPr algn="ctr">
              <a:lnSpc>
                <a:spcPts val="3390"/>
              </a:lnSpc>
              <a:spcBef>
                <a:spcPct val="0"/>
              </a:spcBef>
            </a:pPr>
            <a:r>
              <a:rPr lang="en-US" b="true" sz="2421" spc="96">
                <a:solidFill>
                  <a:srgbClr val="00A1DE"/>
                </a:solidFill>
                <a:latin typeface="Sauna Pro 5 Bold"/>
                <a:ea typeface="Sauna Pro 5 Bold"/>
                <a:cs typeface="Sauna Pro 5 Bold"/>
                <a:sym typeface="Sauna Pro 5 Bold"/>
              </a:rPr>
              <a:t>(Noah is upset and is right to feel this way)</a:t>
            </a:r>
          </a:p>
        </p:txBody>
      </p:sp>
      <p:sp>
        <p:nvSpPr>
          <p:cNvPr name="TextBox 14" id="14"/>
          <p:cNvSpPr txBox="true"/>
          <p:nvPr/>
        </p:nvSpPr>
        <p:spPr>
          <a:xfrm rot="0">
            <a:off x="12381199" y="4961387"/>
            <a:ext cx="5140930" cy="1323165"/>
          </a:xfrm>
          <a:prstGeom prst="rect">
            <a:avLst/>
          </a:prstGeom>
        </p:spPr>
        <p:txBody>
          <a:bodyPr anchor="t" rtlCol="false" tIns="0" lIns="0" bIns="0" rIns="0">
            <a:spAutoFit/>
          </a:bodyPr>
          <a:lstStyle/>
          <a:p>
            <a:pPr algn="ctr">
              <a:lnSpc>
                <a:spcPts val="3172"/>
              </a:lnSpc>
            </a:pPr>
            <a:r>
              <a:rPr lang="en-US" b="true" sz="3021" spc="120">
                <a:solidFill>
                  <a:srgbClr val="000000"/>
                </a:solidFill>
                <a:latin typeface="Sauna Pro 5 Bold"/>
                <a:ea typeface="Sauna Pro 5 Bold"/>
                <a:cs typeface="Sauna Pro 5 Bold"/>
                <a:sym typeface="Sauna Pro 5 Bold"/>
              </a:rPr>
              <a:t>Ava telling Noah’s mum and dad is a bad idea</a:t>
            </a:r>
          </a:p>
          <a:p>
            <a:pPr algn="ctr">
              <a:lnSpc>
                <a:spcPts val="1903"/>
              </a:lnSpc>
            </a:pPr>
            <a:r>
              <a:rPr lang="en-US" b="true" sz="2321" spc="92">
                <a:solidFill>
                  <a:srgbClr val="00A1DE"/>
                </a:solidFill>
                <a:latin typeface="Sauna Pro 5 Bold"/>
                <a:ea typeface="Sauna Pro 5 Bold"/>
                <a:cs typeface="Sauna Pro 5 Bold"/>
                <a:sym typeface="Sauna Pro 5 Bold"/>
              </a:rPr>
              <a:t>(It is a good idea to speak to a trusted adult)</a:t>
            </a:r>
          </a:p>
        </p:txBody>
      </p:sp>
      <p:sp>
        <p:nvSpPr>
          <p:cNvPr name="TextBox 15" id="15"/>
          <p:cNvSpPr txBox="true"/>
          <p:nvPr/>
        </p:nvSpPr>
        <p:spPr>
          <a:xfrm rot="0">
            <a:off x="12501383" y="6758039"/>
            <a:ext cx="5140930" cy="1098744"/>
          </a:xfrm>
          <a:prstGeom prst="rect">
            <a:avLst/>
          </a:prstGeom>
        </p:spPr>
        <p:txBody>
          <a:bodyPr anchor="t" rtlCol="false" tIns="0" lIns="0" bIns="0" rIns="0">
            <a:spAutoFit/>
          </a:bodyPr>
          <a:lstStyle/>
          <a:p>
            <a:pPr algn="ctr">
              <a:lnSpc>
                <a:spcPts val="2934"/>
              </a:lnSpc>
            </a:pPr>
            <a:r>
              <a:rPr lang="en-US" b="true" sz="3121" spc="124">
                <a:solidFill>
                  <a:srgbClr val="000000"/>
                </a:solidFill>
                <a:latin typeface="Sauna Pro 5 Bold"/>
                <a:ea typeface="Sauna Pro 5 Bold"/>
                <a:cs typeface="Sauna Pro 5 Bold"/>
                <a:sym typeface="Sauna Pro 5 Bold"/>
              </a:rPr>
              <a:t>Grace has always been kind to Noah</a:t>
            </a:r>
          </a:p>
          <a:p>
            <a:pPr algn="ctr">
              <a:lnSpc>
                <a:spcPts val="3220"/>
              </a:lnSpc>
              <a:spcBef>
                <a:spcPct val="0"/>
              </a:spcBef>
            </a:pPr>
            <a:r>
              <a:rPr lang="en-US" b="true" sz="2300" spc="92">
                <a:solidFill>
                  <a:srgbClr val="00A1DE"/>
                </a:solidFill>
                <a:latin typeface="Sauna Pro 5 Bold"/>
                <a:ea typeface="Sauna Pro 5 Bold"/>
                <a:cs typeface="Sauna Pro 5 Bold"/>
                <a:sym typeface="Sauna Pro 5 Bold"/>
              </a:rPr>
              <a:t>(Grace sadly has not always been kind)</a:t>
            </a:r>
          </a:p>
        </p:txBody>
      </p:sp>
      <p:sp>
        <p:nvSpPr>
          <p:cNvPr name="TextBox 16" id="16"/>
          <p:cNvSpPr txBox="true"/>
          <p:nvPr/>
        </p:nvSpPr>
        <p:spPr>
          <a:xfrm rot="0">
            <a:off x="891177" y="2014825"/>
            <a:ext cx="5140930" cy="615394"/>
          </a:xfrm>
          <a:prstGeom prst="rect">
            <a:avLst/>
          </a:prstGeom>
        </p:spPr>
        <p:txBody>
          <a:bodyPr anchor="t" rtlCol="false" tIns="0" lIns="0" bIns="0" rIns="0">
            <a:spAutoFit/>
          </a:bodyPr>
          <a:lstStyle/>
          <a:p>
            <a:pPr algn="ctr">
              <a:lnSpc>
                <a:spcPts val="4930"/>
              </a:lnSpc>
              <a:spcBef>
                <a:spcPct val="0"/>
              </a:spcBef>
            </a:pPr>
            <a:r>
              <a:rPr lang="en-US" b="true" sz="3521" spc="140">
                <a:solidFill>
                  <a:srgbClr val="000000"/>
                </a:solidFill>
                <a:latin typeface="Sauna Pro 5 Bold"/>
                <a:ea typeface="Sauna Pro 5 Bold"/>
                <a:cs typeface="Sauna Pro 5 Bold"/>
                <a:sym typeface="Sauna Pro 5 Bold"/>
              </a:rPr>
              <a:t>Noah is struggling</a:t>
            </a:r>
          </a:p>
        </p:txBody>
      </p:sp>
      <p:sp>
        <p:nvSpPr>
          <p:cNvPr name="TextBox 17" id="17"/>
          <p:cNvSpPr txBox="true"/>
          <p:nvPr/>
        </p:nvSpPr>
        <p:spPr>
          <a:xfrm rot="0">
            <a:off x="12733469" y="8416628"/>
            <a:ext cx="4788660" cy="1109154"/>
          </a:xfrm>
          <a:prstGeom prst="rect">
            <a:avLst/>
          </a:prstGeom>
        </p:spPr>
        <p:txBody>
          <a:bodyPr anchor="t" rtlCol="false" tIns="0" lIns="0" bIns="0" rIns="0">
            <a:spAutoFit/>
          </a:bodyPr>
          <a:lstStyle/>
          <a:p>
            <a:pPr algn="ctr">
              <a:lnSpc>
                <a:spcPts val="2761"/>
              </a:lnSpc>
            </a:pPr>
            <a:r>
              <a:rPr lang="en-US" b="true" sz="2789" spc="111">
                <a:solidFill>
                  <a:srgbClr val="000000"/>
                </a:solidFill>
                <a:latin typeface="Sauna Pro 5 Bold"/>
                <a:ea typeface="Sauna Pro 5 Bold"/>
                <a:cs typeface="Sauna Pro 5 Bold"/>
                <a:sym typeface="Sauna Pro 5 Bold"/>
              </a:rPr>
              <a:t>This is just what it is like being a young person</a:t>
            </a:r>
          </a:p>
          <a:p>
            <a:pPr algn="ctr">
              <a:lnSpc>
                <a:spcPts val="3625"/>
              </a:lnSpc>
              <a:spcBef>
                <a:spcPct val="0"/>
              </a:spcBef>
            </a:pPr>
            <a:r>
              <a:rPr lang="en-US" b="true" sz="2589" spc="103">
                <a:solidFill>
                  <a:srgbClr val="00A1DE"/>
                </a:solidFill>
                <a:latin typeface="Sauna Pro 5 Bold"/>
                <a:ea typeface="Sauna Pro 5 Bold"/>
                <a:cs typeface="Sauna Pro 5 Bold"/>
                <a:sym typeface="Sauna Pro 5 Bold"/>
              </a:rPr>
              <a:t>(Bullying is never acceptable)</a:t>
            </a:r>
          </a:p>
        </p:txBody>
      </p:sp>
    </p:spTree>
  </p:cSld>
  <p:clrMapOvr>
    <a:masterClrMapping/>
  </p:clrMapOvr>
</p:sld>
</file>

<file path=ppt/slides/slide10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sp>
        <p:nvSpPr>
          <p:cNvPr name="Freeform 3" id="3"/>
          <p:cNvSpPr/>
          <p:nvPr/>
        </p:nvSpPr>
        <p:spPr>
          <a:xfrm flipH="false" flipV="false" rot="0">
            <a:off x="175638" y="8929387"/>
            <a:ext cx="1822138" cy="1052285"/>
          </a:xfrm>
          <a:custGeom>
            <a:avLst/>
            <a:gdLst/>
            <a:ahLst/>
            <a:cxnLst/>
            <a:rect r="r" b="b" t="t" l="l"/>
            <a:pathLst>
              <a:path h="1052285" w="1822138">
                <a:moveTo>
                  <a:pt x="0" y="0"/>
                </a:moveTo>
                <a:lnTo>
                  <a:pt x="1822137" y="0"/>
                </a:lnTo>
                <a:lnTo>
                  <a:pt x="1822137" y="1052284"/>
                </a:lnTo>
                <a:lnTo>
                  <a:pt x="0" y="105228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192925" y="9108136"/>
            <a:ext cx="694786" cy="694786"/>
          </a:xfrm>
          <a:custGeom>
            <a:avLst/>
            <a:gdLst/>
            <a:ahLst/>
            <a:cxnLst/>
            <a:rect r="r" b="b" t="t" l="l"/>
            <a:pathLst>
              <a:path h="694786" w="694786">
                <a:moveTo>
                  <a:pt x="0" y="0"/>
                </a:moveTo>
                <a:lnTo>
                  <a:pt x="694786" y="0"/>
                </a:lnTo>
                <a:lnTo>
                  <a:pt x="694786" y="694786"/>
                </a:lnTo>
                <a:lnTo>
                  <a:pt x="0" y="6947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3078211" y="9258300"/>
            <a:ext cx="517626" cy="495411"/>
          </a:xfrm>
          <a:custGeom>
            <a:avLst/>
            <a:gdLst/>
            <a:ahLst/>
            <a:cxnLst/>
            <a:rect r="r" b="b" t="t" l="l"/>
            <a:pathLst>
              <a:path h="495411" w="517626">
                <a:moveTo>
                  <a:pt x="0" y="0"/>
                </a:moveTo>
                <a:lnTo>
                  <a:pt x="517626" y="0"/>
                </a:lnTo>
                <a:lnTo>
                  <a:pt x="517626" y="495411"/>
                </a:lnTo>
                <a:lnTo>
                  <a:pt x="0" y="4954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5768918" y="942975"/>
            <a:ext cx="6411577" cy="771021"/>
          </a:xfrm>
          <a:prstGeom prst="rect">
            <a:avLst/>
          </a:prstGeom>
        </p:spPr>
        <p:txBody>
          <a:bodyPr anchor="t" rtlCol="false" tIns="0" lIns="0" bIns="0" rIns="0">
            <a:spAutoFit/>
          </a:bodyPr>
          <a:lstStyle/>
          <a:p>
            <a:pPr algn="ctr">
              <a:lnSpc>
                <a:spcPts val="6325"/>
              </a:lnSpc>
            </a:pPr>
            <a:r>
              <a:rPr lang="en-US" sz="4518">
                <a:solidFill>
                  <a:srgbClr val="FFFFFF"/>
                </a:solidFill>
                <a:latin typeface="Sauna Pro 1"/>
                <a:ea typeface="Sauna Pro 1"/>
                <a:cs typeface="Sauna Pro 1"/>
                <a:sym typeface="Sauna Pro 1"/>
              </a:rPr>
              <a:t>TIME TO WATCH FILM 3</a:t>
            </a:r>
          </a:p>
        </p:txBody>
      </p:sp>
      <p:sp>
        <p:nvSpPr>
          <p:cNvPr name="Freeform 7" id="7">
            <a:hlinkClick r:id="rId11" tooltip="https://vimeo.com/1125911616?share=copy"/>
          </p:cNvPr>
          <p:cNvSpPr/>
          <p:nvPr/>
        </p:nvSpPr>
        <p:spPr>
          <a:xfrm flipH="false" flipV="false" rot="0">
            <a:off x="7177644" y="2748449"/>
            <a:ext cx="3022453" cy="2943114"/>
          </a:xfrm>
          <a:custGeom>
            <a:avLst/>
            <a:gdLst/>
            <a:ahLst/>
            <a:cxnLst/>
            <a:rect r="r" b="b" t="t" l="l"/>
            <a:pathLst>
              <a:path h="2943114" w="3022453">
                <a:moveTo>
                  <a:pt x="0" y="0"/>
                </a:moveTo>
                <a:lnTo>
                  <a:pt x="3022453" y="0"/>
                </a:lnTo>
                <a:lnTo>
                  <a:pt x="3022453" y="2943113"/>
                </a:lnTo>
                <a:lnTo>
                  <a:pt x="0" y="294311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703054" y="6455144"/>
            <a:ext cx="16432360" cy="539063"/>
          </a:xfrm>
          <a:prstGeom prst="rect">
            <a:avLst/>
          </a:prstGeom>
        </p:spPr>
        <p:txBody>
          <a:bodyPr anchor="t" rtlCol="false" tIns="0" lIns="0" bIns="0" rIns="0">
            <a:spAutoFit/>
          </a:bodyPr>
          <a:lstStyle/>
          <a:p>
            <a:pPr algn="ctr">
              <a:lnSpc>
                <a:spcPts val="4409"/>
              </a:lnSpc>
            </a:pPr>
            <a:r>
              <a:rPr lang="en-US" sz="3150">
                <a:solidFill>
                  <a:srgbClr val="FFFFFF"/>
                </a:solidFill>
                <a:latin typeface="Open Sans"/>
                <a:ea typeface="Open Sans"/>
                <a:cs typeface="Open Sans"/>
                <a:sym typeface="Open Sans"/>
              </a:rPr>
              <a:t>Alternatively, watch Film 3: Mum and Dad at </a:t>
            </a:r>
            <a:r>
              <a:rPr lang="en-US" sz="3150" u="sng">
                <a:solidFill>
                  <a:srgbClr val="FFFFFF"/>
                </a:solidFill>
                <a:latin typeface="Open Sans"/>
                <a:ea typeface="Open Sans"/>
                <a:cs typeface="Open Sans"/>
                <a:sym typeface="Open Sans"/>
                <a:hlinkClick r:id="rId12" tooltip="https://www.respectme.org.uk/resources-abw-25/"/>
              </a:rPr>
              <a:t>www.respectme.org.uk/resources-abw-25/ </a:t>
            </a:r>
            <a:r>
              <a:rPr lang="en-US" sz="3150">
                <a:solidFill>
                  <a:srgbClr val="FFFFFF"/>
                </a:solidFill>
                <a:latin typeface="Open Sans"/>
                <a:ea typeface="Open Sans"/>
                <a:cs typeface="Open Sans"/>
                <a:sym typeface="Open Sans"/>
              </a:rPr>
              <a:t> </a:t>
            </a:r>
          </a:p>
        </p:txBody>
      </p:sp>
    </p:spTree>
  </p:cSld>
  <p:clrMapOvr>
    <a:masterClrMapping/>
  </p:clrMapOvr>
</p:sld>
</file>

<file path=ppt/slides/slide10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280161" y="933450"/>
            <a:ext cx="6971381" cy="1473984"/>
          </a:xfrm>
          <a:prstGeom prst="rect">
            <a:avLst/>
          </a:prstGeom>
        </p:spPr>
        <p:txBody>
          <a:bodyPr anchor="t" rtlCol="false" tIns="0" lIns="0" bIns="0" rIns="0">
            <a:spAutoFit/>
          </a:bodyPr>
          <a:lstStyle/>
          <a:p>
            <a:pPr algn="l">
              <a:lnSpc>
                <a:spcPts val="5910"/>
              </a:lnSpc>
              <a:spcBef>
                <a:spcPct val="0"/>
              </a:spcBef>
            </a:pPr>
            <a:r>
              <a:rPr lang="en-US" b="true" sz="4221" spc="168">
                <a:solidFill>
                  <a:srgbClr val="000000"/>
                </a:solidFill>
                <a:latin typeface="Sauna Pro 5 Bold"/>
                <a:ea typeface="Sauna Pro 5 Bold"/>
                <a:cs typeface="Sauna Pro 5 Bold"/>
                <a:sym typeface="Sauna Pro 5 Bold"/>
              </a:rPr>
              <a:t> 1.Why are Noah’s parents so concerned about him?</a:t>
            </a:r>
          </a:p>
        </p:txBody>
      </p:sp>
      <p:sp>
        <p:nvSpPr>
          <p:cNvPr name="TextBox 10" id="10"/>
          <p:cNvSpPr txBox="true"/>
          <p:nvPr/>
        </p:nvSpPr>
        <p:spPr>
          <a:xfrm rot="0">
            <a:off x="1373551" y="4453556"/>
            <a:ext cx="6758055" cy="1339314"/>
          </a:xfrm>
          <a:prstGeom prst="rect">
            <a:avLst/>
          </a:prstGeom>
        </p:spPr>
        <p:txBody>
          <a:bodyPr anchor="t" rtlCol="false" tIns="0" lIns="0" bIns="0" rIns="0">
            <a:spAutoFit/>
          </a:bodyPr>
          <a:lstStyle/>
          <a:p>
            <a:pPr algn="l">
              <a:lnSpc>
                <a:spcPts val="5319"/>
              </a:lnSpc>
            </a:pPr>
            <a:r>
              <a:rPr lang="en-US" sz="4221" spc="168" b="true">
                <a:solidFill>
                  <a:srgbClr val="000000"/>
                </a:solidFill>
                <a:latin typeface="Sauna Pro 5 Bold"/>
                <a:ea typeface="Sauna Pro 5 Bold"/>
                <a:cs typeface="Sauna Pro 5 Bold"/>
                <a:sym typeface="Sauna Pro 5 Bold"/>
              </a:rPr>
              <a:t>2. How is Noah feeling at the start of this film?</a:t>
            </a:r>
          </a:p>
        </p:txBody>
      </p:sp>
      <p:sp>
        <p:nvSpPr>
          <p:cNvPr name="TextBox 11" id="11"/>
          <p:cNvSpPr txBox="true"/>
          <p:nvPr/>
        </p:nvSpPr>
        <p:spPr>
          <a:xfrm rot="0">
            <a:off x="1152623" y="7523980"/>
            <a:ext cx="6978982" cy="2115099"/>
          </a:xfrm>
          <a:prstGeom prst="rect">
            <a:avLst/>
          </a:prstGeom>
        </p:spPr>
        <p:txBody>
          <a:bodyPr anchor="t" rtlCol="false" tIns="0" lIns="0" bIns="0" rIns="0">
            <a:spAutoFit/>
          </a:bodyPr>
          <a:lstStyle/>
          <a:p>
            <a:pPr algn="l">
              <a:lnSpc>
                <a:spcPts val="4152"/>
              </a:lnSpc>
            </a:pPr>
            <a:r>
              <a:rPr lang="en-US" sz="3775" spc="151" b="true">
                <a:solidFill>
                  <a:srgbClr val="000000"/>
                </a:solidFill>
                <a:latin typeface="Sauna Pro 5 Bold"/>
                <a:ea typeface="Sauna Pro 5 Bold"/>
                <a:cs typeface="Sauna Pro 5 Bold"/>
                <a:sym typeface="Sauna Pro 5 Bold"/>
              </a:rPr>
              <a:t>3. Why do you think Noah tells his parents that they would “not understand’ when they ask him to discuss his feelings?</a:t>
            </a:r>
          </a:p>
        </p:txBody>
      </p:sp>
      <p:sp>
        <p:nvSpPr>
          <p:cNvPr name="TextBox 12" id="12"/>
          <p:cNvSpPr txBox="true"/>
          <p:nvPr/>
        </p:nvSpPr>
        <p:spPr>
          <a:xfrm rot="0">
            <a:off x="10403334" y="932701"/>
            <a:ext cx="7437537" cy="1473984"/>
          </a:xfrm>
          <a:prstGeom prst="rect">
            <a:avLst/>
          </a:prstGeom>
        </p:spPr>
        <p:txBody>
          <a:bodyPr anchor="t" rtlCol="false" tIns="0" lIns="0" bIns="0" rIns="0">
            <a:spAutoFit/>
          </a:bodyPr>
          <a:lstStyle/>
          <a:p>
            <a:pPr algn="l">
              <a:lnSpc>
                <a:spcPts val="5910"/>
              </a:lnSpc>
              <a:spcBef>
                <a:spcPct val="0"/>
              </a:spcBef>
            </a:pPr>
            <a:r>
              <a:rPr lang="en-US" b="true" sz="4221" spc="168">
                <a:solidFill>
                  <a:srgbClr val="000000"/>
                </a:solidFill>
                <a:latin typeface="Sauna Pro 5 Bold"/>
                <a:ea typeface="Sauna Pro 5 Bold"/>
                <a:cs typeface="Sauna Pro 5 Bold"/>
                <a:sym typeface="Sauna Pro 5 Bold"/>
              </a:rPr>
              <a:t>4. How are Noah’s parents affected at home?</a:t>
            </a:r>
          </a:p>
        </p:txBody>
      </p:sp>
      <p:sp>
        <p:nvSpPr>
          <p:cNvPr name="TextBox 13" id="13"/>
          <p:cNvSpPr txBox="true"/>
          <p:nvPr/>
        </p:nvSpPr>
        <p:spPr>
          <a:xfrm rot="0">
            <a:off x="10057424" y="4195405"/>
            <a:ext cx="7437537" cy="1924062"/>
          </a:xfrm>
          <a:prstGeom prst="rect">
            <a:avLst/>
          </a:prstGeom>
        </p:spPr>
        <p:txBody>
          <a:bodyPr anchor="t" rtlCol="false" tIns="0" lIns="0" bIns="0" rIns="0">
            <a:spAutoFit/>
          </a:bodyPr>
          <a:lstStyle/>
          <a:p>
            <a:pPr algn="l">
              <a:lnSpc>
                <a:spcPts val="5066"/>
              </a:lnSpc>
            </a:pPr>
            <a:r>
              <a:rPr lang="en-US" sz="4221" spc="168" b="true">
                <a:solidFill>
                  <a:srgbClr val="000000"/>
                </a:solidFill>
                <a:latin typeface="Sauna Pro 5 Bold"/>
                <a:ea typeface="Sauna Pro 5 Bold"/>
                <a:cs typeface="Sauna Pro 5 Bold"/>
                <a:sym typeface="Sauna Pro 5 Bold"/>
              </a:rPr>
              <a:t>5.  How does Noah feel when his Mum tells him that Ava has told her everything?</a:t>
            </a:r>
          </a:p>
        </p:txBody>
      </p:sp>
      <p:sp>
        <p:nvSpPr>
          <p:cNvPr name="TextBox 14" id="14"/>
          <p:cNvSpPr txBox="true"/>
          <p:nvPr/>
        </p:nvSpPr>
        <p:spPr>
          <a:xfrm rot="0">
            <a:off x="10057424" y="7680407"/>
            <a:ext cx="6916074" cy="1773670"/>
          </a:xfrm>
          <a:prstGeom prst="rect">
            <a:avLst/>
          </a:prstGeom>
        </p:spPr>
        <p:txBody>
          <a:bodyPr anchor="t" rtlCol="false" tIns="0" lIns="0" bIns="0" rIns="0">
            <a:spAutoFit/>
          </a:bodyPr>
          <a:lstStyle/>
          <a:p>
            <a:pPr algn="l">
              <a:lnSpc>
                <a:spcPts val="4584"/>
              </a:lnSpc>
            </a:pPr>
            <a:r>
              <a:rPr lang="en-US" sz="4021" spc="160" b="true">
                <a:solidFill>
                  <a:srgbClr val="000000"/>
                </a:solidFill>
                <a:latin typeface="Sauna Pro 5 Bold"/>
                <a:ea typeface="Sauna Pro 5 Bold"/>
                <a:cs typeface="Sauna Pro 5 Bold"/>
                <a:sym typeface="Sauna Pro 5 Bold"/>
              </a:rPr>
              <a:t>6. Does knowing the truth about Grace automatically mean the bullying will stop?</a:t>
            </a:r>
          </a:p>
        </p:txBody>
      </p:sp>
    </p:spTree>
  </p:cSld>
  <p:clrMapOvr>
    <a:masterClrMapping/>
  </p:clrMapOvr>
</p:sld>
</file>

<file path=ppt/slides/slide10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880012" y="942975"/>
            <a:ext cx="7437537" cy="1376713"/>
          </a:xfrm>
          <a:prstGeom prst="rect">
            <a:avLst/>
          </a:prstGeom>
        </p:spPr>
        <p:txBody>
          <a:bodyPr anchor="t" rtlCol="false" tIns="0" lIns="0" bIns="0" rIns="0">
            <a:spAutoFit/>
          </a:bodyPr>
          <a:lstStyle/>
          <a:p>
            <a:pPr algn="l" marL="846730" indent="-423365" lvl="1">
              <a:lnSpc>
                <a:spcPts val="5490"/>
              </a:lnSpc>
              <a:spcBef>
                <a:spcPct val="0"/>
              </a:spcBef>
              <a:buAutoNum type="arabicPeriod" startAt="1"/>
            </a:pPr>
            <a:r>
              <a:rPr lang="en-US" b="true" sz="3921" spc="156">
                <a:solidFill>
                  <a:srgbClr val="000000"/>
                </a:solidFill>
                <a:latin typeface="Sauna Pro 5 Bold"/>
                <a:ea typeface="Sauna Pro 5 Bold"/>
                <a:cs typeface="Sauna Pro 5 Bold"/>
                <a:sym typeface="Sauna Pro 5 Bold"/>
              </a:rPr>
              <a:t>Why are Noah’s parents so concerned about him?</a:t>
            </a:r>
          </a:p>
        </p:txBody>
      </p:sp>
      <p:sp>
        <p:nvSpPr>
          <p:cNvPr name="TextBox 10" id="10"/>
          <p:cNvSpPr txBox="true"/>
          <p:nvPr/>
        </p:nvSpPr>
        <p:spPr>
          <a:xfrm rot="0">
            <a:off x="1414776" y="4411043"/>
            <a:ext cx="7042489" cy="1376713"/>
          </a:xfrm>
          <a:prstGeom prst="rect">
            <a:avLst/>
          </a:prstGeom>
        </p:spPr>
        <p:txBody>
          <a:bodyPr anchor="t" rtlCol="false" tIns="0" lIns="0" bIns="0" rIns="0">
            <a:spAutoFit/>
          </a:bodyPr>
          <a:lstStyle/>
          <a:p>
            <a:pPr algn="l">
              <a:lnSpc>
                <a:spcPts val="5490"/>
              </a:lnSpc>
              <a:spcBef>
                <a:spcPct val="0"/>
              </a:spcBef>
            </a:pPr>
            <a:r>
              <a:rPr lang="en-US" b="true" sz="3921" spc="156">
                <a:solidFill>
                  <a:srgbClr val="000000"/>
                </a:solidFill>
                <a:latin typeface="Sauna Pro 5 Bold"/>
                <a:ea typeface="Sauna Pro 5 Bold"/>
                <a:cs typeface="Sauna Pro 5 Bold"/>
                <a:sym typeface="Sauna Pro 5 Bold"/>
              </a:rPr>
              <a:t>2. How is Noah feeling at the start of this film?</a:t>
            </a:r>
          </a:p>
        </p:txBody>
      </p:sp>
      <p:sp>
        <p:nvSpPr>
          <p:cNvPr name="TextBox 11" id="11"/>
          <p:cNvSpPr txBox="true"/>
          <p:nvPr/>
        </p:nvSpPr>
        <p:spPr>
          <a:xfrm rot="0">
            <a:off x="1272559" y="7594478"/>
            <a:ext cx="6344850" cy="1955053"/>
          </a:xfrm>
          <a:prstGeom prst="rect">
            <a:avLst/>
          </a:prstGeom>
        </p:spPr>
        <p:txBody>
          <a:bodyPr anchor="t" rtlCol="false" tIns="0" lIns="0" bIns="0" rIns="0">
            <a:spAutoFit/>
          </a:bodyPr>
          <a:lstStyle/>
          <a:p>
            <a:pPr algn="l">
              <a:lnSpc>
                <a:spcPts val="3881"/>
              </a:lnSpc>
            </a:pPr>
            <a:r>
              <a:rPr lang="en-US" sz="3375" spc="135" b="true">
                <a:solidFill>
                  <a:srgbClr val="000000"/>
                </a:solidFill>
                <a:latin typeface="Sauna Pro 5 Bold"/>
                <a:ea typeface="Sauna Pro 5 Bold"/>
                <a:cs typeface="Sauna Pro 5 Bold"/>
                <a:sym typeface="Sauna Pro 5 Bold"/>
              </a:rPr>
              <a:t>3. Why do you think Noah tells his parents that they would “not understand’ when they ask him to discuss his feelings?</a:t>
            </a:r>
          </a:p>
        </p:txBody>
      </p:sp>
      <p:sp>
        <p:nvSpPr>
          <p:cNvPr name="TextBox 12" id="12"/>
          <p:cNvSpPr txBox="true"/>
          <p:nvPr/>
        </p:nvSpPr>
        <p:spPr>
          <a:xfrm rot="0">
            <a:off x="10490461" y="770723"/>
            <a:ext cx="7073100" cy="1925007"/>
          </a:xfrm>
          <a:prstGeom prst="rect">
            <a:avLst/>
          </a:prstGeom>
        </p:spPr>
        <p:txBody>
          <a:bodyPr anchor="t" rtlCol="false" tIns="0" lIns="0" bIns="0" rIns="0">
            <a:spAutoFit/>
          </a:bodyPr>
          <a:lstStyle/>
          <a:p>
            <a:pPr algn="l">
              <a:lnSpc>
                <a:spcPts val="3753"/>
              </a:lnSpc>
            </a:pPr>
            <a:r>
              <a:rPr lang="en-US" sz="3321" spc="132" b="true">
                <a:solidFill>
                  <a:srgbClr val="000000"/>
                </a:solidFill>
                <a:latin typeface="Sauna Pro 5 Bold"/>
                <a:ea typeface="Sauna Pro 5 Bold"/>
                <a:cs typeface="Sauna Pro 5 Bold"/>
                <a:sym typeface="Sauna Pro 5 Bold"/>
              </a:rPr>
              <a:t>Noah is extremely distant, withdrawn and not his normal self. He is angry and refusing to communicate.</a:t>
            </a:r>
          </a:p>
        </p:txBody>
      </p:sp>
      <p:sp>
        <p:nvSpPr>
          <p:cNvPr name="TextBox 13" id="13"/>
          <p:cNvSpPr txBox="true"/>
          <p:nvPr/>
        </p:nvSpPr>
        <p:spPr>
          <a:xfrm rot="0">
            <a:off x="10257457" y="4178344"/>
            <a:ext cx="7037471" cy="1853258"/>
          </a:xfrm>
          <a:prstGeom prst="rect">
            <a:avLst/>
          </a:prstGeom>
        </p:spPr>
        <p:txBody>
          <a:bodyPr anchor="t" rtlCol="false" tIns="0" lIns="0" bIns="0" rIns="0">
            <a:spAutoFit/>
          </a:bodyPr>
          <a:lstStyle/>
          <a:p>
            <a:pPr algn="l">
              <a:lnSpc>
                <a:spcPts val="3672"/>
              </a:lnSpc>
            </a:pPr>
            <a:r>
              <a:rPr lang="en-US" sz="3221" spc="128" b="true">
                <a:solidFill>
                  <a:srgbClr val="000000"/>
                </a:solidFill>
                <a:latin typeface="Sauna Pro 5 Bold"/>
                <a:ea typeface="Sauna Pro 5 Bold"/>
                <a:cs typeface="Sauna Pro 5 Bold"/>
                <a:sym typeface="Sauna Pro 5 Bold"/>
              </a:rPr>
              <a:t>Noah is now at a really low point. He is scared, helpless and thinks his friend doesn’t really care. He feels powerless.</a:t>
            </a:r>
          </a:p>
        </p:txBody>
      </p:sp>
      <p:sp>
        <p:nvSpPr>
          <p:cNvPr name="TextBox 14" id="14"/>
          <p:cNvSpPr txBox="true"/>
          <p:nvPr/>
        </p:nvSpPr>
        <p:spPr>
          <a:xfrm rot="0">
            <a:off x="10104518" y="7597443"/>
            <a:ext cx="7154782" cy="1934245"/>
          </a:xfrm>
          <a:prstGeom prst="rect">
            <a:avLst/>
          </a:prstGeom>
        </p:spPr>
        <p:txBody>
          <a:bodyPr anchor="t" rtlCol="false" tIns="0" lIns="0" bIns="0" rIns="0">
            <a:spAutoFit/>
          </a:bodyPr>
          <a:lstStyle/>
          <a:p>
            <a:pPr algn="l">
              <a:lnSpc>
                <a:spcPts val="3032"/>
              </a:lnSpc>
            </a:pPr>
            <a:r>
              <a:rPr lang="en-US" sz="2782" spc="111" b="true">
                <a:solidFill>
                  <a:srgbClr val="000000"/>
                </a:solidFill>
                <a:latin typeface="Sauna Pro 5 Bold"/>
                <a:ea typeface="Sauna Pro 5 Bold"/>
                <a:cs typeface="Sauna Pro 5 Bold"/>
                <a:sym typeface="Sauna Pro 5 Bold"/>
              </a:rPr>
              <a:t>He might feel that they don’t understand how another person could be doing this to him. He feels embarrassed and full of shame. He perhaps feels his parents can't relate to his experience.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179272"/>
            <a:ext cx="1549243" cy="1433050"/>
          </a:xfrm>
          <a:prstGeom prst="rect">
            <a:avLst/>
          </a:prstGeom>
        </p:spPr>
      </p:pic>
      <p:pic>
        <p:nvPicPr>
          <p:cNvPr name="Picture 9" id="9"/>
          <p:cNvPicPr>
            <a:picLocks noChangeAspect="true"/>
          </p:cNvPicPr>
          <p:nvPr/>
        </p:nvPicPr>
        <p:blipFill>
          <a:blip r:embed="rId4"/>
          <a:srcRect l="0" t="0" r="0" b="0"/>
          <a:stretch>
            <a:fillRect/>
          </a:stretch>
        </p:blipFill>
        <p:spPr>
          <a:xfrm flipH="false" flipV="false" rot="0">
            <a:off x="9660903" y="246333"/>
            <a:ext cx="1370848" cy="1377737"/>
          </a:xfrm>
          <a:prstGeom prst="rect">
            <a:avLst/>
          </a:prstGeom>
        </p:spPr>
      </p:pic>
      <p:sp>
        <p:nvSpPr>
          <p:cNvPr name="TextBox 10" id="10"/>
          <p:cNvSpPr txBox="true"/>
          <p:nvPr/>
        </p:nvSpPr>
        <p:spPr>
          <a:xfrm rot="0">
            <a:off x="1200920" y="1585051"/>
            <a:ext cx="3832035" cy="2378702"/>
          </a:xfrm>
          <a:prstGeom prst="rect">
            <a:avLst/>
          </a:prstGeom>
        </p:spPr>
        <p:txBody>
          <a:bodyPr anchor="t" rtlCol="false" tIns="0" lIns="0" bIns="0" rIns="0">
            <a:spAutoFit/>
          </a:bodyPr>
          <a:lstStyle/>
          <a:p>
            <a:pPr algn="ctr">
              <a:lnSpc>
                <a:spcPts val="3815"/>
              </a:lnSpc>
            </a:pPr>
            <a:r>
              <a:rPr lang="en-US" b="true" sz="2725" spc="109" u="sng">
                <a:solidFill>
                  <a:srgbClr val="000000"/>
                </a:solidFill>
                <a:latin typeface="Sauna Pro 3 Bold"/>
                <a:ea typeface="Sauna Pro 3 Bold"/>
                <a:cs typeface="Sauna Pro 3 Bold"/>
                <a:sym typeface="Sauna Pro 3 Bold"/>
              </a:rPr>
              <a:t>Right to be safe</a:t>
            </a:r>
          </a:p>
          <a:p>
            <a:pPr algn="ctr">
              <a:lnSpc>
                <a:spcPts val="3815"/>
              </a:lnSpc>
              <a:spcBef>
                <a:spcPct val="0"/>
              </a:spcBef>
            </a:pPr>
            <a:r>
              <a:rPr lang="en-US" b="true" sz="2725" spc="109">
                <a:solidFill>
                  <a:srgbClr val="000000"/>
                </a:solidFill>
                <a:latin typeface="Sauna Pro 3 Bold"/>
                <a:ea typeface="Sauna Pro 3 Bold"/>
                <a:cs typeface="Sauna Pro 3 Bold"/>
                <a:sym typeface="Sauna Pro 3 Bold"/>
              </a:rPr>
              <a:t>Bullying makes children feel unsafe at school, online and in their community</a:t>
            </a:r>
          </a:p>
        </p:txBody>
      </p:sp>
      <p:sp>
        <p:nvSpPr>
          <p:cNvPr name="TextBox 11" id="11"/>
          <p:cNvSpPr txBox="true"/>
          <p:nvPr/>
        </p:nvSpPr>
        <p:spPr>
          <a:xfrm rot="0">
            <a:off x="7457763" y="1555171"/>
            <a:ext cx="3271205" cy="2369820"/>
          </a:xfrm>
          <a:prstGeom prst="rect">
            <a:avLst/>
          </a:prstGeom>
        </p:spPr>
        <p:txBody>
          <a:bodyPr anchor="t" rtlCol="false" tIns="0" lIns="0" bIns="0" rIns="0">
            <a:spAutoFit/>
          </a:bodyPr>
          <a:lstStyle/>
          <a:p>
            <a:pPr algn="l">
              <a:lnSpc>
                <a:spcPts val="3779"/>
              </a:lnSpc>
            </a:pPr>
            <a:r>
              <a:rPr lang="en-US" b="true" sz="2700" spc="108" u="sng">
                <a:solidFill>
                  <a:srgbClr val="000000"/>
                </a:solidFill>
                <a:latin typeface="Sauna Pro 3 Bold"/>
                <a:ea typeface="Sauna Pro 3 Bold"/>
                <a:cs typeface="Sauna Pro 3 Bold"/>
                <a:sym typeface="Sauna Pro 3 Bold"/>
              </a:rPr>
              <a:t>Right to a name and nationality</a:t>
            </a:r>
          </a:p>
          <a:p>
            <a:pPr algn="l">
              <a:lnSpc>
                <a:spcPts val="3779"/>
              </a:lnSpc>
            </a:pPr>
            <a:r>
              <a:rPr lang="en-US" sz="2700" spc="108" b="true">
                <a:solidFill>
                  <a:srgbClr val="000000"/>
                </a:solidFill>
                <a:latin typeface="Sauna Pro 3 Bold"/>
                <a:ea typeface="Sauna Pro 3 Bold"/>
                <a:cs typeface="Sauna Pro 3 Bold"/>
                <a:sym typeface="Sauna Pro 3 Bold"/>
              </a:rPr>
              <a:t>Bullying does not change this right</a:t>
            </a:r>
          </a:p>
          <a:p>
            <a:pPr algn="l">
              <a:lnSpc>
                <a:spcPts val="3779"/>
              </a:lnSpc>
              <a:spcBef>
                <a:spcPct val="0"/>
              </a:spcBef>
            </a:pPr>
          </a:p>
        </p:txBody>
      </p:sp>
      <p:sp>
        <p:nvSpPr>
          <p:cNvPr name="TextBox 12" id="12"/>
          <p:cNvSpPr txBox="true"/>
          <p:nvPr/>
        </p:nvSpPr>
        <p:spPr>
          <a:xfrm rot="0">
            <a:off x="13513328" y="1802341"/>
            <a:ext cx="3206698" cy="1610695"/>
          </a:xfrm>
          <a:prstGeom prst="rect">
            <a:avLst/>
          </a:prstGeom>
        </p:spPr>
        <p:txBody>
          <a:bodyPr anchor="t" rtlCol="false" tIns="0" lIns="0" bIns="0" rIns="0">
            <a:spAutoFit/>
          </a:bodyPr>
          <a:lstStyle/>
          <a:p>
            <a:pPr algn="ctr">
              <a:lnSpc>
                <a:spcPts val="3158"/>
              </a:lnSpc>
            </a:pPr>
            <a:r>
              <a:rPr lang="en-US" b="true" sz="2700" spc="108" u="sng">
                <a:solidFill>
                  <a:srgbClr val="000000"/>
                </a:solidFill>
                <a:latin typeface="Sauna Pro 3 Bold"/>
                <a:ea typeface="Sauna Pro 3 Bold"/>
                <a:cs typeface="Sauna Pro 3 Bold"/>
                <a:sym typeface="Sauna Pro 3 Bold"/>
              </a:rPr>
              <a:t>Right to education</a:t>
            </a:r>
          </a:p>
          <a:p>
            <a:pPr algn="ctr">
              <a:lnSpc>
                <a:spcPts val="3158"/>
              </a:lnSpc>
            </a:pPr>
            <a:r>
              <a:rPr lang="en-US" b="true" sz="2700" spc="108">
                <a:solidFill>
                  <a:srgbClr val="000000"/>
                </a:solidFill>
                <a:latin typeface="Sauna Pro 3 Bold"/>
                <a:ea typeface="Sauna Pro 3 Bold"/>
                <a:cs typeface="Sauna Pro 3 Bold"/>
                <a:sym typeface="Sauna Pro 3 Bold"/>
              </a:rPr>
              <a:t>Bullying can make children scared to attend school</a:t>
            </a:r>
          </a:p>
        </p:txBody>
      </p:sp>
      <p:sp>
        <p:nvSpPr>
          <p:cNvPr name="TextBox 13" id="13"/>
          <p:cNvSpPr txBox="true"/>
          <p:nvPr/>
        </p:nvSpPr>
        <p:spPr>
          <a:xfrm rot="0">
            <a:off x="1681674" y="6306704"/>
            <a:ext cx="3107115" cy="236982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be  healthy</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you feel stressed, unwell and impact on mental health</a:t>
            </a:r>
          </a:p>
        </p:txBody>
      </p:sp>
      <p:sp>
        <p:nvSpPr>
          <p:cNvPr name="TextBox 14" id="14"/>
          <p:cNvSpPr txBox="true"/>
          <p:nvPr/>
        </p:nvSpPr>
        <p:spPr>
          <a:xfrm rot="0">
            <a:off x="7239526" y="6259079"/>
            <a:ext cx="3489442" cy="2378688"/>
          </a:xfrm>
          <a:prstGeom prst="rect">
            <a:avLst/>
          </a:prstGeom>
        </p:spPr>
        <p:txBody>
          <a:bodyPr anchor="t" rtlCol="false" tIns="0" lIns="0" bIns="0" rIns="0">
            <a:spAutoFit/>
          </a:bodyPr>
          <a:lstStyle/>
          <a:p>
            <a:pPr algn="ctr">
              <a:lnSpc>
                <a:spcPts val="3816"/>
              </a:lnSpc>
            </a:pPr>
            <a:r>
              <a:rPr lang="en-US" b="true" sz="2725" spc="109" u="sng">
                <a:solidFill>
                  <a:srgbClr val="000000"/>
                </a:solidFill>
                <a:latin typeface="Sauna Pro 3 Bold"/>
                <a:ea typeface="Sauna Pro 3 Bold"/>
                <a:cs typeface="Sauna Pro 3 Bold"/>
                <a:sym typeface="Sauna Pro 3 Bold"/>
              </a:rPr>
              <a:t>Right to be heard and taken seriously</a:t>
            </a:r>
          </a:p>
          <a:p>
            <a:pPr algn="ctr">
              <a:lnSpc>
                <a:spcPts val="3816"/>
              </a:lnSpc>
              <a:spcBef>
                <a:spcPct val="0"/>
              </a:spcBef>
            </a:pPr>
            <a:r>
              <a:rPr lang="en-US" b="true" sz="2725" spc="109">
                <a:solidFill>
                  <a:srgbClr val="000000"/>
                </a:solidFill>
                <a:latin typeface="Sauna Pro 3 Bold"/>
                <a:ea typeface="Sauna Pro 3 Bold"/>
                <a:cs typeface="Sauna Pro 3 Bold"/>
                <a:sym typeface="Sauna Pro 3 Bold"/>
              </a:rPr>
              <a:t>Bullying can silence people and take away their sense of control</a:t>
            </a:r>
          </a:p>
        </p:txBody>
      </p:sp>
      <p:sp>
        <p:nvSpPr>
          <p:cNvPr name="TextBox 15" id="15"/>
          <p:cNvSpPr txBox="true"/>
          <p:nvPr/>
        </p:nvSpPr>
        <p:spPr>
          <a:xfrm rot="0">
            <a:off x="13581527" y="6735345"/>
            <a:ext cx="3271205" cy="2402205"/>
          </a:xfrm>
          <a:prstGeom prst="rect">
            <a:avLst/>
          </a:prstGeom>
        </p:spPr>
        <p:txBody>
          <a:bodyPr anchor="t" rtlCol="false" tIns="0" lIns="0" bIns="0" rIns="0">
            <a:spAutoFit/>
          </a:bodyPr>
          <a:lstStyle/>
          <a:p>
            <a:pPr algn="ctr">
              <a:lnSpc>
                <a:spcPts val="3794"/>
              </a:lnSpc>
            </a:pPr>
            <a:r>
              <a:rPr lang="en-US" b="true" sz="3300" spc="132">
                <a:solidFill>
                  <a:srgbClr val="000000"/>
                </a:solidFill>
                <a:latin typeface="Sauna Pro 3 Bold"/>
                <a:ea typeface="Sauna Pro 3 Bold"/>
                <a:cs typeface="Sauna Pro 3 Bold"/>
                <a:sym typeface="Sauna Pro 3 Bold"/>
              </a:rPr>
              <a:t>Right not to be discriminated against</a:t>
            </a:r>
          </a:p>
          <a:p>
            <a:pPr algn="ctr">
              <a:lnSpc>
                <a:spcPts val="3794"/>
              </a:lnSpc>
            </a:pPr>
          </a:p>
          <a:p>
            <a:pPr algn="ctr">
              <a:lnSpc>
                <a:spcPts val="3794"/>
              </a:lnSpc>
            </a:pPr>
          </a:p>
        </p:txBody>
      </p:sp>
      <p:pic>
        <p:nvPicPr>
          <p:cNvPr name="Picture 16" id="16"/>
          <p:cNvPicPr>
            <a:picLocks noChangeAspect="true"/>
          </p:cNvPicPr>
          <p:nvPr/>
        </p:nvPicPr>
        <p:blipFill>
          <a:blip r:embed="rId3"/>
          <a:srcRect l="0" t="0" r="0" b="0"/>
          <a:stretch>
            <a:fillRect/>
          </a:stretch>
        </p:blipFill>
        <p:spPr>
          <a:xfrm flipH="false" flipV="false" rot="0">
            <a:off x="15710057" y="0"/>
            <a:ext cx="1549243" cy="1433050"/>
          </a:xfrm>
          <a:prstGeom prst="rect">
            <a:avLst/>
          </a:prstGeom>
        </p:spPr>
      </p:pic>
      <p:pic>
        <p:nvPicPr>
          <p:cNvPr name="Picture 17" id="17"/>
          <p:cNvPicPr>
            <a:picLocks noChangeAspect="true"/>
          </p:cNvPicPr>
          <p:nvPr/>
        </p:nvPicPr>
        <p:blipFill>
          <a:blip r:embed="rId3"/>
          <a:srcRect l="0" t="0" r="0" b="0"/>
          <a:stretch>
            <a:fillRect/>
          </a:stretch>
        </p:blipFill>
        <p:spPr>
          <a:xfrm flipH="false" flipV="false" rot="0">
            <a:off x="4258333" y="4892704"/>
            <a:ext cx="1549243" cy="1433050"/>
          </a:xfrm>
          <a:prstGeom prst="rect">
            <a:avLst/>
          </a:prstGeom>
        </p:spPr>
      </p:pic>
      <p:pic>
        <p:nvPicPr>
          <p:cNvPr name="Picture 18" id="18"/>
          <p:cNvPicPr>
            <a:picLocks noChangeAspect="true"/>
          </p:cNvPicPr>
          <p:nvPr/>
        </p:nvPicPr>
        <p:blipFill>
          <a:blip r:embed="rId3"/>
          <a:srcRect l="0" t="0" r="0" b="0"/>
          <a:stretch>
            <a:fillRect/>
          </a:stretch>
        </p:blipFill>
        <p:spPr>
          <a:xfrm flipH="false" flipV="false" rot="0">
            <a:off x="9660903" y="4854604"/>
            <a:ext cx="1549243" cy="1433050"/>
          </a:xfrm>
          <a:prstGeom prst="rect">
            <a:avLst/>
          </a:prstGeom>
        </p:spPr>
      </p:pic>
    </p:spTree>
  </p:cSld>
  <p:clrMapOvr>
    <a:masterClrMapping/>
  </p:clrMapOvr>
</p:sld>
</file>

<file path=ppt/slides/slide11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342490" y="1009650"/>
            <a:ext cx="7437537" cy="1224223"/>
          </a:xfrm>
          <a:prstGeom prst="rect">
            <a:avLst/>
          </a:prstGeom>
        </p:spPr>
        <p:txBody>
          <a:bodyPr anchor="t" rtlCol="false" tIns="0" lIns="0" bIns="0" rIns="0">
            <a:spAutoFit/>
          </a:bodyPr>
          <a:lstStyle/>
          <a:p>
            <a:pPr algn="l">
              <a:lnSpc>
                <a:spcPts val="4786"/>
              </a:lnSpc>
            </a:pPr>
            <a:r>
              <a:rPr lang="en-US" sz="4021" spc="160" b="true">
                <a:solidFill>
                  <a:srgbClr val="000000"/>
                </a:solidFill>
                <a:latin typeface="Sauna Pro 5 Bold"/>
                <a:ea typeface="Sauna Pro 5 Bold"/>
                <a:cs typeface="Sauna Pro 5 Bold"/>
                <a:sym typeface="Sauna Pro 5 Bold"/>
              </a:rPr>
              <a:t>4. How are Noah’s parents affected at home?</a:t>
            </a:r>
          </a:p>
        </p:txBody>
      </p:sp>
      <p:sp>
        <p:nvSpPr>
          <p:cNvPr name="TextBox 10" id="10"/>
          <p:cNvSpPr txBox="true"/>
          <p:nvPr/>
        </p:nvSpPr>
        <p:spPr>
          <a:xfrm rot="0">
            <a:off x="1218323" y="4168082"/>
            <a:ext cx="7099227" cy="1829508"/>
          </a:xfrm>
          <a:prstGeom prst="rect">
            <a:avLst/>
          </a:prstGeom>
        </p:spPr>
        <p:txBody>
          <a:bodyPr anchor="t" rtlCol="false" tIns="0" lIns="0" bIns="0" rIns="0">
            <a:spAutoFit/>
          </a:bodyPr>
          <a:lstStyle/>
          <a:p>
            <a:pPr algn="l">
              <a:lnSpc>
                <a:spcPts val="4745"/>
              </a:lnSpc>
            </a:pPr>
            <a:r>
              <a:rPr lang="en-US" sz="4021" spc="160" b="true">
                <a:solidFill>
                  <a:srgbClr val="000000"/>
                </a:solidFill>
                <a:latin typeface="Sauna Pro 5 Bold"/>
                <a:ea typeface="Sauna Pro 5 Bold"/>
                <a:cs typeface="Sauna Pro 5 Bold"/>
                <a:sym typeface="Sauna Pro 5 Bold"/>
              </a:rPr>
              <a:t>5.  How does Noah feel when his Mum tells him that Ava has revealed everything?</a:t>
            </a:r>
          </a:p>
        </p:txBody>
      </p:sp>
      <p:sp>
        <p:nvSpPr>
          <p:cNvPr name="TextBox 11" id="11"/>
          <p:cNvSpPr txBox="true"/>
          <p:nvPr/>
        </p:nvSpPr>
        <p:spPr>
          <a:xfrm rot="0">
            <a:off x="1028700" y="7692740"/>
            <a:ext cx="7437537" cy="1694329"/>
          </a:xfrm>
          <a:prstGeom prst="rect">
            <a:avLst/>
          </a:prstGeom>
        </p:spPr>
        <p:txBody>
          <a:bodyPr anchor="t" rtlCol="false" tIns="0" lIns="0" bIns="0" rIns="0">
            <a:spAutoFit/>
          </a:bodyPr>
          <a:lstStyle/>
          <a:p>
            <a:pPr algn="l">
              <a:lnSpc>
                <a:spcPts val="4383"/>
              </a:lnSpc>
            </a:pPr>
            <a:r>
              <a:rPr lang="en-US" sz="4021" spc="160" b="true">
                <a:solidFill>
                  <a:srgbClr val="000000"/>
                </a:solidFill>
                <a:latin typeface="Sauna Pro 5 Bold"/>
                <a:ea typeface="Sauna Pro 5 Bold"/>
                <a:cs typeface="Sauna Pro 5 Bold"/>
                <a:sym typeface="Sauna Pro 5 Bold"/>
              </a:rPr>
              <a:t>6. Does knowing the truth about Grace automatically mean the bullying behaviour will stop?</a:t>
            </a:r>
          </a:p>
        </p:txBody>
      </p:sp>
      <p:sp>
        <p:nvSpPr>
          <p:cNvPr name="TextBox 12" id="12"/>
          <p:cNvSpPr txBox="true"/>
          <p:nvPr/>
        </p:nvSpPr>
        <p:spPr>
          <a:xfrm rot="0">
            <a:off x="10484076" y="894100"/>
            <a:ext cx="6584233" cy="1417320"/>
          </a:xfrm>
          <a:prstGeom prst="rect">
            <a:avLst/>
          </a:prstGeom>
        </p:spPr>
        <p:txBody>
          <a:bodyPr anchor="t" rtlCol="false" tIns="0" lIns="0" bIns="0" rIns="0">
            <a:spAutoFit/>
          </a:bodyPr>
          <a:lstStyle/>
          <a:p>
            <a:pPr algn="l">
              <a:lnSpc>
                <a:spcPts val="3779"/>
              </a:lnSpc>
              <a:spcBef>
                <a:spcPct val="0"/>
              </a:spcBef>
            </a:pPr>
            <a:r>
              <a:rPr lang="en-US" b="true" sz="2700" spc="108">
                <a:solidFill>
                  <a:srgbClr val="000000"/>
                </a:solidFill>
                <a:latin typeface="Sauna Pro 5 Bold"/>
                <a:ea typeface="Sauna Pro 5 Bold"/>
                <a:cs typeface="Sauna Pro 5 Bold"/>
                <a:sym typeface="Sauna Pro 5 Bold"/>
              </a:rPr>
              <a:t>Noah’s parents are feeling distress for their son. They are trying everything to get him to open up.</a:t>
            </a:r>
          </a:p>
        </p:txBody>
      </p:sp>
      <p:sp>
        <p:nvSpPr>
          <p:cNvPr name="TextBox 13" id="13"/>
          <p:cNvSpPr txBox="true"/>
          <p:nvPr/>
        </p:nvSpPr>
        <p:spPr>
          <a:xfrm rot="0">
            <a:off x="10271817" y="4336915"/>
            <a:ext cx="6987483" cy="1610695"/>
          </a:xfrm>
          <a:prstGeom prst="rect">
            <a:avLst/>
          </a:prstGeom>
        </p:spPr>
        <p:txBody>
          <a:bodyPr anchor="t" rtlCol="false" tIns="0" lIns="0" bIns="0" rIns="0">
            <a:spAutoFit/>
          </a:bodyPr>
          <a:lstStyle/>
          <a:p>
            <a:pPr algn="l">
              <a:lnSpc>
                <a:spcPts val="3158"/>
              </a:lnSpc>
            </a:pPr>
            <a:r>
              <a:rPr lang="en-US" sz="2700" spc="108" b="true">
                <a:solidFill>
                  <a:srgbClr val="000000"/>
                </a:solidFill>
                <a:latin typeface="Sauna Pro 5 Bold"/>
                <a:ea typeface="Sauna Pro 5 Bold"/>
                <a:cs typeface="Sauna Pro 5 Bold"/>
                <a:sym typeface="Sauna Pro 5 Bold"/>
              </a:rPr>
              <a:t>He will have mixed feelings. </a:t>
            </a:r>
            <a:r>
              <a:rPr lang="en-US" sz="2700" spc="108" b="true">
                <a:solidFill>
                  <a:srgbClr val="000000"/>
                </a:solidFill>
                <a:latin typeface="Sauna Pro 5 Bold"/>
                <a:ea typeface="Sauna Pro 5 Bold"/>
                <a:cs typeface="Sauna Pro 5 Bold"/>
                <a:sym typeface="Sauna Pro 5 Bold"/>
              </a:rPr>
              <a:t>He will have relief his secret is out and no longer a secret burden on his shoulders. He could be angry at Ava for involving herself.</a:t>
            </a:r>
          </a:p>
        </p:txBody>
      </p:sp>
      <p:sp>
        <p:nvSpPr>
          <p:cNvPr name="TextBox 14" id="14"/>
          <p:cNvSpPr txBox="true"/>
          <p:nvPr/>
        </p:nvSpPr>
        <p:spPr>
          <a:xfrm rot="0">
            <a:off x="10348191" y="7660829"/>
            <a:ext cx="6548409" cy="1831877"/>
          </a:xfrm>
          <a:prstGeom prst="rect">
            <a:avLst/>
          </a:prstGeom>
        </p:spPr>
        <p:txBody>
          <a:bodyPr anchor="t" rtlCol="false" tIns="0" lIns="0" bIns="0" rIns="0">
            <a:spAutoFit/>
          </a:bodyPr>
          <a:lstStyle/>
          <a:p>
            <a:pPr algn="l">
              <a:lnSpc>
                <a:spcPts val="2916"/>
              </a:lnSpc>
            </a:pPr>
            <a:r>
              <a:rPr lang="en-US" sz="2700" spc="108" b="true">
                <a:solidFill>
                  <a:srgbClr val="000000"/>
                </a:solidFill>
                <a:latin typeface="Sauna Pro 5 Bold"/>
                <a:ea typeface="Sauna Pro 5 Bold"/>
                <a:cs typeface="Sauna Pro 5 Bold"/>
                <a:sym typeface="Sauna Pro 5 Bold"/>
              </a:rPr>
              <a:t>Sadly, no. Noah’s parents knowing does not mean it will stop right away. However, it is a step in the right direction. They can now speak with the school and teachers. The power of everyone is needed!</a:t>
            </a:r>
          </a:p>
        </p:txBody>
      </p:sp>
    </p:spTree>
  </p:cSld>
  <p:clrMapOvr>
    <a:masterClrMapping/>
  </p:clrMapOvr>
</p:sld>
</file>

<file path=ppt/slides/slide11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543601" y="1028700"/>
            <a:ext cx="11905389" cy="1636060"/>
          </a:xfrm>
          <a:custGeom>
            <a:avLst/>
            <a:gdLst/>
            <a:ahLst/>
            <a:cxnLst/>
            <a:rect r="r" b="b" t="t" l="l"/>
            <a:pathLst>
              <a:path h="1636060" w="11905389">
                <a:moveTo>
                  <a:pt x="0" y="0"/>
                </a:moveTo>
                <a:lnTo>
                  <a:pt x="11905389" y="0"/>
                </a:lnTo>
                <a:lnTo>
                  <a:pt x="11905389" y="1636060"/>
                </a:lnTo>
                <a:lnTo>
                  <a:pt x="0" y="1636060"/>
                </a:lnTo>
                <a:lnTo>
                  <a:pt x="0" y="0"/>
                </a:lnTo>
                <a:close/>
              </a:path>
            </a:pathLst>
          </a:custGeom>
          <a:blipFill>
            <a:blip r:embed="rId2"/>
            <a:stretch>
              <a:fillRect l="0" t="0" r="0" b="-403013"/>
            </a:stretch>
          </a:blipFill>
        </p:spPr>
      </p:sp>
      <p:sp>
        <p:nvSpPr>
          <p:cNvPr name="TextBox 3" id="3"/>
          <p:cNvSpPr txBox="true"/>
          <p:nvPr/>
        </p:nvSpPr>
        <p:spPr>
          <a:xfrm rot="0">
            <a:off x="659256" y="3061498"/>
            <a:ext cx="16969487" cy="2862641"/>
          </a:xfrm>
          <a:prstGeom prst="rect">
            <a:avLst/>
          </a:prstGeom>
        </p:spPr>
        <p:txBody>
          <a:bodyPr anchor="t" rtlCol="false" tIns="0" lIns="0" bIns="0" rIns="0">
            <a:spAutoFit/>
          </a:bodyPr>
          <a:lstStyle/>
          <a:p>
            <a:pPr algn="ctr">
              <a:lnSpc>
                <a:spcPts val="7591"/>
              </a:lnSpc>
            </a:pPr>
            <a:r>
              <a:rPr lang="en-US" b="true" sz="5422" spc="216">
                <a:solidFill>
                  <a:srgbClr val="000000"/>
                </a:solidFill>
                <a:latin typeface="Sauna Pro 3 Bold"/>
                <a:ea typeface="Sauna Pro 3 Bold"/>
                <a:cs typeface="Sauna Pro 3 Bold"/>
                <a:sym typeface="Sauna Pro 3 Bold"/>
              </a:rPr>
              <a:t>Explore Noah’s mum’s dialogue in more detail</a:t>
            </a:r>
          </a:p>
          <a:p>
            <a:pPr algn="ctr">
              <a:lnSpc>
                <a:spcPts val="7591"/>
              </a:lnSpc>
            </a:pPr>
          </a:p>
          <a:p>
            <a:pPr algn="ctr">
              <a:lnSpc>
                <a:spcPts val="7591"/>
              </a:lnSpc>
              <a:spcBef>
                <a:spcPct val="0"/>
              </a:spcBef>
            </a:pPr>
          </a:p>
        </p:txBody>
      </p:sp>
      <p:sp>
        <p:nvSpPr>
          <p:cNvPr name="Freeform 4" id="4"/>
          <p:cNvSpPr/>
          <p:nvPr/>
        </p:nvSpPr>
        <p:spPr>
          <a:xfrm flipH="false" flipV="false" rot="0">
            <a:off x="10287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9441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5104343" y="68489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4027346" y="7982223"/>
            <a:ext cx="3866086" cy="2015197"/>
          </a:xfrm>
          <a:custGeom>
            <a:avLst/>
            <a:gdLst/>
            <a:ahLst/>
            <a:cxnLst/>
            <a:rect r="r" b="b" t="t" l="l"/>
            <a:pathLst>
              <a:path h="2015197" w="3866086">
                <a:moveTo>
                  <a:pt x="0" y="0"/>
                </a:moveTo>
                <a:lnTo>
                  <a:pt x="3866086" y="0"/>
                </a:lnTo>
                <a:lnTo>
                  <a:pt x="3866086" y="2015197"/>
                </a:lnTo>
                <a:lnTo>
                  <a:pt x="0" y="20151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90002" y="0"/>
            <a:ext cx="4151122" cy="4114800"/>
          </a:xfrm>
          <a:custGeom>
            <a:avLst/>
            <a:gdLst/>
            <a:ahLst/>
            <a:cxnLst/>
            <a:rect r="r" b="b" t="t" l="l"/>
            <a:pathLst>
              <a:path h="4114800" w="4151122">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6059" y="9030269"/>
            <a:ext cx="1805281" cy="1042550"/>
          </a:xfrm>
          <a:custGeom>
            <a:avLst/>
            <a:gdLst/>
            <a:ahLst/>
            <a:cxnLst/>
            <a:rect r="r" b="b" t="t" l="l"/>
            <a:pathLst>
              <a:path h="1042550" w="1805281">
                <a:moveTo>
                  <a:pt x="0" y="0"/>
                </a:moveTo>
                <a:lnTo>
                  <a:pt x="1805282" y="0"/>
                </a:lnTo>
                <a:lnTo>
                  <a:pt x="1805282" y="1042550"/>
                </a:lnTo>
                <a:lnTo>
                  <a:pt x="0" y="104255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991839" y="9258300"/>
            <a:ext cx="587744" cy="695898"/>
          </a:xfrm>
          <a:custGeom>
            <a:avLst/>
            <a:gdLst/>
            <a:ahLst/>
            <a:cxnLst/>
            <a:rect r="r" b="b" t="t" l="l"/>
            <a:pathLst>
              <a:path h="695898" w="587744">
                <a:moveTo>
                  <a:pt x="0" y="0"/>
                </a:moveTo>
                <a:lnTo>
                  <a:pt x="587744" y="0"/>
                </a:lnTo>
                <a:lnTo>
                  <a:pt x="587744" y="695898"/>
                </a:lnTo>
                <a:lnTo>
                  <a:pt x="0" y="69589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2775615" y="9436024"/>
            <a:ext cx="489027" cy="518174"/>
          </a:xfrm>
          <a:custGeom>
            <a:avLst/>
            <a:gdLst/>
            <a:ahLst/>
            <a:cxnLst/>
            <a:rect r="r" b="b" t="t" l="l"/>
            <a:pathLst>
              <a:path h="518174" w="489027">
                <a:moveTo>
                  <a:pt x="0" y="0"/>
                </a:moveTo>
                <a:lnTo>
                  <a:pt x="489027" y="0"/>
                </a:lnTo>
                <a:lnTo>
                  <a:pt x="489027" y="518174"/>
                </a:lnTo>
                <a:lnTo>
                  <a:pt x="0" y="51817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4890971"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13" id="13"/>
          <p:cNvSpPr txBox="true"/>
          <p:nvPr/>
        </p:nvSpPr>
        <p:spPr>
          <a:xfrm rot="0">
            <a:off x="2285711" y="4667855"/>
            <a:ext cx="5637263" cy="846516"/>
          </a:xfrm>
          <a:prstGeom prst="rect">
            <a:avLst/>
          </a:prstGeom>
        </p:spPr>
        <p:txBody>
          <a:bodyPr anchor="t" rtlCol="false" tIns="0" lIns="0" bIns="0" rIns="0">
            <a:spAutoFit/>
          </a:bodyPr>
          <a:lstStyle/>
          <a:p>
            <a:pPr algn="ctr">
              <a:lnSpc>
                <a:spcPts val="6891"/>
              </a:lnSpc>
              <a:spcBef>
                <a:spcPct val="0"/>
              </a:spcBef>
            </a:pPr>
            <a:r>
              <a:rPr lang="en-US" b="true" sz="4922" spc="196">
                <a:solidFill>
                  <a:srgbClr val="000000"/>
                </a:solidFill>
                <a:latin typeface="Sauna Pro 3 Bold"/>
                <a:ea typeface="Sauna Pro 3 Bold"/>
                <a:cs typeface="Sauna Pro 3 Bold"/>
                <a:sym typeface="Sauna Pro 3 Bold"/>
              </a:rPr>
              <a:t>How is she feeling?</a:t>
            </a:r>
          </a:p>
        </p:txBody>
      </p:sp>
      <p:sp>
        <p:nvSpPr>
          <p:cNvPr name="TextBox 14" id="14"/>
          <p:cNvSpPr txBox="true"/>
          <p:nvPr/>
        </p:nvSpPr>
        <p:spPr>
          <a:xfrm rot="0">
            <a:off x="11257848" y="4759866"/>
            <a:ext cx="5337495" cy="1047820"/>
          </a:xfrm>
          <a:prstGeom prst="rect">
            <a:avLst/>
          </a:prstGeom>
        </p:spPr>
        <p:txBody>
          <a:bodyPr anchor="t" rtlCol="false" tIns="0" lIns="0" bIns="0" rIns="0">
            <a:spAutoFit/>
          </a:bodyPr>
          <a:lstStyle/>
          <a:p>
            <a:pPr algn="ctr">
              <a:lnSpc>
                <a:spcPts val="3990"/>
              </a:lnSpc>
            </a:pPr>
            <a:r>
              <a:rPr lang="en-US" b="true" sz="4200" spc="168">
                <a:solidFill>
                  <a:srgbClr val="000000"/>
                </a:solidFill>
                <a:latin typeface="Sauna Pro 3 Bold"/>
                <a:ea typeface="Sauna Pro 3 Bold"/>
                <a:cs typeface="Sauna Pro 3 Bold"/>
                <a:sym typeface="Sauna Pro 3 Bold"/>
              </a:rPr>
              <a:t>What are her inner emotions?</a:t>
            </a:r>
          </a:p>
        </p:txBody>
      </p:sp>
      <p:sp>
        <p:nvSpPr>
          <p:cNvPr name="TextBox 15" id="15"/>
          <p:cNvSpPr txBox="true"/>
          <p:nvPr/>
        </p:nvSpPr>
        <p:spPr>
          <a:xfrm rot="0">
            <a:off x="6155469" y="7227634"/>
            <a:ext cx="5977061" cy="1157801"/>
          </a:xfrm>
          <a:prstGeom prst="rect">
            <a:avLst/>
          </a:prstGeom>
        </p:spPr>
        <p:txBody>
          <a:bodyPr anchor="t" rtlCol="false" tIns="0" lIns="0" bIns="0" rIns="0">
            <a:spAutoFit/>
          </a:bodyPr>
          <a:lstStyle/>
          <a:p>
            <a:pPr algn="ctr">
              <a:lnSpc>
                <a:spcPts val="4563"/>
              </a:lnSpc>
            </a:pPr>
            <a:r>
              <a:rPr lang="en-US" b="true" sz="3900" spc="156">
                <a:solidFill>
                  <a:srgbClr val="000000"/>
                </a:solidFill>
                <a:latin typeface="Sauna Pro 3 Bold"/>
                <a:ea typeface="Sauna Pro 3 Bold"/>
                <a:cs typeface="Sauna Pro 3 Bold"/>
                <a:sym typeface="Sauna Pro 3 Bold"/>
              </a:rPr>
              <a:t>H</a:t>
            </a:r>
            <a:r>
              <a:rPr lang="en-US" b="true" sz="3900" spc="156">
                <a:solidFill>
                  <a:srgbClr val="000000"/>
                </a:solidFill>
                <a:latin typeface="Sauna Pro 3 Bold"/>
                <a:ea typeface="Sauna Pro 3 Bold"/>
                <a:cs typeface="Sauna Pro 3 Bold"/>
                <a:sym typeface="Sauna Pro 3 Bold"/>
              </a:rPr>
              <a:t>ow is Noah’s experience impacting on her?</a:t>
            </a:r>
          </a:p>
        </p:txBody>
      </p:sp>
      <p:sp>
        <p:nvSpPr>
          <p:cNvPr name="TextBox 16" id="16"/>
          <p:cNvSpPr txBox="true"/>
          <p:nvPr/>
        </p:nvSpPr>
        <p:spPr>
          <a:xfrm rot="-2627561">
            <a:off x="-161760" y="833605"/>
            <a:ext cx="3428649" cy="664925"/>
          </a:xfrm>
          <a:prstGeom prst="rect">
            <a:avLst/>
          </a:prstGeom>
        </p:spPr>
        <p:txBody>
          <a:bodyPr anchor="t" rtlCol="false" tIns="0" lIns="0" bIns="0" rIns="0">
            <a:spAutoFit/>
          </a:bodyPr>
          <a:lstStyle/>
          <a:p>
            <a:pPr algn="ctr">
              <a:lnSpc>
                <a:spcPts val="5350"/>
              </a:lnSpc>
              <a:spcBef>
                <a:spcPct val="0"/>
              </a:spcBef>
            </a:pPr>
            <a:r>
              <a:rPr lang="en-US" b="true" sz="3821" spc="152">
                <a:solidFill>
                  <a:srgbClr val="000000"/>
                </a:solidFill>
                <a:latin typeface="Sauna Pro 5 Bold"/>
                <a:ea typeface="Sauna Pro 5 Bold"/>
                <a:cs typeface="Sauna Pro 5 Bold"/>
                <a:sym typeface="Sauna Pro 5 Bold"/>
              </a:rPr>
              <a:t>Analysis task</a:t>
            </a:r>
          </a:p>
        </p:txBody>
      </p:sp>
    </p:spTree>
  </p:cSld>
  <p:clrMapOvr>
    <a:masterClrMapping/>
  </p:clrMapOvr>
</p:sld>
</file>

<file path=ppt/slides/slide11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958956" y="2659300"/>
            <a:ext cx="7837161" cy="2178078"/>
          </a:xfrm>
          <a:custGeom>
            <a:avLst/>
            <a:gdLst/>
            <a:ahLst/>
            <a:cxnLst/>
            <a:rect r="r" b="b" t="t" l="l"/>
            <a:pathLst>
              <a:path h="2178078" w="7837161">
                <a:moveTo>
                  <a:pt x="0" y="0"/>
                </a:moveTo>
                <a:lnTo>
                  <a:pt x="7837160" y="0"/>
                </a:lnTo>
                <a:lnTo>
                  <a:pt x="7837160" y="2178078"/>
                </a:lnTo>
                <a:lnTo>
                  <a:pt x="0" y="21780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206674" y="5394570"/>
            <a:ext cx="13874652" cy="3462924"/>
          </a:xfrm>
          <a:prstGeom prst="rect">
            <a:avLst/>
          </a:prstGeom>
        </p:spPr>
        <p:txBody>
          <a:bodyPr anchor="t" rtlCol="false" tIns="0" lIns="0" bIns="0" rIns="0">
            <a:spAutoFit/>
          </a:bodyPr>
          <a:lstStyle/>
          <a:p>
            <a:pPr algn="ctr">
              <a:lnSpc>
                <a:spcPts val="7398"/>
              </a:lnSpc>
            </a:pPr>
            <a:r>
              <a:rPr lang="en-US" b="true" sz="5284" spc="211">
                <a:solidFill>
                  <a:srgbClr val="FFFFFF"/>
                </a:solidFill>
                <a:latin typeface="Sauna Pro 3 Bold"/>
                <a:ea typeface="Sauna Pro 3 Bold"/>
                <a:cs typeface="Sauna Pro 3 Bold"/>
                <a:sym typeface="Sauna Pro 3 Bold"/>
              </a:rPr>
              <a:t>Mum:</a:t>
            </a:r>
          </a:p>
          <a:p>
            <a:pPr algn="ctr">
              <a:lnSpc>
                <a:spcPts val="6698"/>
              </a:lnSpc>
              <a:spcBef>
                <a:spcPct val="0"/>
              </a:spcBef>
            </a:pPr>
            <a:r>
              <a:rPr lang="en-US" b="true" sz="4784" spc="191">
                <a:solidFill>
                  <a:srgbClr val="000000"/>
                </a:solidFill>
                <a:latin typeface="Sauna Pro 3 Bold"/>
                <a:ea typeface="Sauna Pro 3 Bold"/>
                <a:cs typeface="Sauna Pro 3 Bold"/>
                <a:sym typeface="Sauna Pro 3 Bold"/>
              </a:rPr>
              <a:t>“Ava told me everything that had been happening. About the bullying online, and at school and at youth group. </a:t>
            </a:r>
            <a:r>
              <a:rPr lang="en-US" b="true" sz="4784" spc="191">
                <a:solidFill>
                  <a:srgbClr val="FFFFFF"/>
                </a:solidFill>
                <a:latin typeface="Sauna Pro 3 Bold"/>
                <a:ea typeface="Sauna Pro 3 Bold"/>
                <a:cs typeface="Sauna Pro 3 Bold"/>
                <a:sym typeface="Sauna Pro 3 Bold"/>
              </a:rPr>
              <a:t>How could they do that to him?...”</a:t>
            </a: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6168443" y="2958100"/>
            <a:ext cx="6192805" cy="1590004"/>
          </a:xfrm>
          <a:prstGeom prst="rect">
            <a:avLst/>
          </a:prstGeom>
        </p:spPr>
        <p:txBody>
          <a:bodyPr anchor="t" rtlCol="false" tIns="0" lIns="0" bIns="0" rIns="0">
            <a:spAutoFit/>
          </a:bodyPr>
          <a:lstStyle/>
          <a:p>
            <a:pPr algn="ctr">
              <a:lnSpc>
                <a:spcPts val="4148"/>
              </a:lnSpc>
            </a:pPr>
            <a:r>
              <a:rPr lang="en-US" b="true" sz="3639" spc="145">
                <a:solidFill>
                  <a:srgbClr val="000000"/>
                </a:solidFill>
                <a:latin typeface="Sauna Pro 3 Bold"/>
                <a:ea typeface="Sauna Pro 3 Bold"/>
                <a:cs typeface="Sauna Pro 3 Bold"/>
                <a:sym typeface="Sauna Pro 3 Bold"/>
              </a:rPr>
              <a:t>Noah’s mum explains that Ava has revealed that Noah is being bullied</a:t>
            </a:r>
          </a:p>
        </p:txBody>
      </p:sp>
    </p:spTree>
  </p:cSld>
  <p:clrMapOvr>
    <a:masterClrMapping/>
  </p:clrMapOvr>
</p:sld>
</file>

<file path=ppt/slides/slide11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5661658" y="4062385"/>
            <a:ext cx="1153006" cy="3617274"/>
          </a:xfrm>
          <a:custGeom>
            <a:avLst/>
            <a:gdLst/>
            <a:ahLst/>
            <a:cxnLst/>
            <a:rect r="r" b="b" t="t" l="l"/>
            <a:pathLst>
              <a:path h="3617274" w="1153006">
                <a:moveTo>
                  <a:pt x="0" y="0"/>
                </a:moveTo>
                <a:lnTo>
                  <a:pt x="1153006" y="0"/>
                </a:lnTo>
                <a:lnTo>
                  <a:pt x="1153006" y="3617275"/>
                </a:lnTo>
                <a:lnTo>
                  <a:pt x="0" y="361727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9649" y="5286280"/>
            <a:ext cx="5722949" cy="5143500"/>
          </a:xfrm>
          <a:custGeom>
            <a:avLst/>
            <a:gdLst/>
            <a:ahLst/>
            <a:cxnLst/>
            <a:rect r="r" b="b" t="t" l="l"/>
            <a:pathLst>
              <a:path h="5143500" w="5722949">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1012422">
            <a:off x="11276359" y="5251769"/>
            <a:ext cx="1018676" cy="3195847"/>
          </a:xfrm>
          <a:custGeom>
            <a:avLst/>
            <a:gdLst/>
            <a:ahLst/>
            <a:cxnLst/>
            <a:rect r="r" b="b" t="t" l="l"/>
            <a:pathLst>
              <a:path h="3195847" w="1018676">
                <a:moveTo>
                  <a:pt x="1018677" y="0"/>
                </a:moveTo>
                <a:lnTo>
                  <a:pt x="0" y="0"/>
                </a:lnTo>
                <a:lnTo>
                  <a:pt x="0" y="3195848"/>
                </a:lnTo>
                <a:lnTo>
                  <a:pt x="1018677" y="3195848"/>
                </a:lnTo>
                <a:lnTo>
                  <a:pt x="101867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2314653" y="5143500"/>
            <a:ext cx="5564083" cy="5000720"/>
          </a:xfrm>
          <a:custGeom>
            <a:avLst/>
            <a:gdLst/>
            <a:ahLst/>
            <a:cxnLst/>
            <a:rect r="r" b="b" t="t" l="l"/>
            <a:pathLst>
              <a:path h="5000720" w="5564083">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3695559" y="7145573"/>
            <a:ext cx="2802271" cy="2551286"/>
          </a:xfrm>
          <a:prstGeom prst="rect">
            <a:avLst/>
          </a:prstGeom>
        </p:spPr>
        <p:txBody>
          <a:bodyPr anchor="t" rtlCol="false" tIns="0" lIns="0" bIns="0" rIns="0">
            <a:spAutoFit/>
          </a:bodyPr>
          <a:lstStyle/>
          <a:p>
            <a:pPr algn="ctr">
              <a:lnSpc>
                <a:spcPts val="3987"/>
              </a:lnSpc>
            </a:pPr>
            <a:r>
              <a:rPr lang="en-US" b="true" sz="3624" spc="144">
                <a:solidFill>
                  <a:srgbClr val="000000"/>
                </a:solidFill>
                <a:latin typeface="Sauna Pro 3 Bold"/>
                <a:ea typeface="Sauna Pro 3 Bold"/>
                <a:cs typeface="Sauna Pro 3 Bold"/>
                <a:sym typeface="Sauna Pro 3 Bold"/>
              </a:rPr>
              <a:t>Mum asks this question in yellow-how does she feel?</a:t>
            </a:r>
          </a:p>
        </p:txBody>
      </p:sp>
      <p:sp>
        <p:nvSpPr>
          <p:cNvPr name="TextBox 9" id="9"/>
          <p:cNvSpPr txBox="true"/>
          <p:nvPr/>
        </p:nvSpPr>
        <p:spPr>
          <a:xfrm rot="0">
            <a:off x="1276469" y="2453826"/>
            <a:ext cx="15735061" cy="2743154"/>
          </a:xfrm>
          <a:prstGeom prst="rect">
            <a:avLst/>
          </a:prstGeom>
        </p:spPr>
        <p:txBody>
          <a:bodyPr anchor="t" rtlCol="false" tIns="0" lIns="0" bIns="0" rIns="0">
            <a:spAutoFit/>
          </a:bodyPr>
          <a:lstStyle/>
          <a:p>
            <a:pPr algn="ctr">
              <a:lnSpc>
                <a:spcPts val="5867"/>
              </a:lnSpc>
            </a:pPr>
            <a:r>
              <a:rPr lang="en-US" b="true" sz="5285" spc="211">
                <a:solidFill>
                  <a:srgbClr val="FFFFFF"/>
                </a:solidFill>
                <a:latin typeface="Sauna Pro 3 Bold"/>
                <a:ea typeface="Sauna Pro 3 Bold"/>
                <a:cs typeface="Sauna Pro 3 Bold"/>
                <a:sym typeface="Sauna Pro 3 Bold"/>
              </a:rPr>
              <a:t>Mum:</a:t>
            </a:r>
          </a:p>
          <a:p>
            <a:pPr algn="ctr">
              <a:lnSpc>
                <a:spcPts val="5201"/>
              </a:lnSpc>
            </a:pPr>
            <a:r>
              <a:rPr lang="en-US" sz="4685" spc="187">
                <a:solidFill>
                  <a:srgbClr val="000000"/>
                </a:solidFill>
                <a:latin typeface="Sauna Pro 3"/>
                <a:ea typeface="Sauna Pro 3"/>
                <a:cs typeface="Sauna Pro 3"/>
                <a:sym typeface="Sauna Pro 3"/>
              </a:rPr>
              <a:t>“Ava told me everything that had been happening. About the bullying </a:t>
            </a:r>
            <a:r>
              <a:rPr lang="en-US" b="true" sz="4685" spc="187">
                <a:solidFill>
                  <a:srgbClr val="000000"/>
                </a:solidFill>
                <a:latin typeface="Sauna Pro 3 Bold"/>
                <a:ea typeface="Sauna Pro 3 Bold"/>
                <a:cs typeface="Sauna Pro 3 Bold"/>
                <a:sym typeface="Sauna Pro 3 Bold"/>
              </a:rPr>
              <a:t>online</a:t>
            </a:r>
            <a:r>
              <a:rPr lang="en-US" sz="4685" spc="187">
                <a:solidFill>
                  <a:srgbClr val="000000"/>
                </a:solidFill>
                <a:latin typeface="Sauna Pro 3"/>
                <a:ea typeface="Sauna Pro 3"/>
                <a:cs typeface="Sauna Pro 3"/>
                <a:sym typeface="Sauna Pro 3"/>
              </a:rPr>
              <a:t>, and at </a:t>
            </a:r>
            <a:r>
              <a:rPr lang="en-US" b="true" sz="4685" spc="187">
                <a:solidFill>
                  <a:srgbClr val="000000"/>
                </a:solidFill>
                <a:latin typeface="Sauna Pro 3 Bold"/>
                <a:ea typeface="Sauna Pro 3 Bold"/>
                <a:cs typeface="Sauna Pro 3 Bold"/>
                <a:sym typeface="Sauna Pro 3 Bold"/>
              </a:rPr>
              <a:t>school</a:t>
            </a:r>
            <a:r>
              <a:rPr lang="en-US" sz="4685" spc="187">
                <a:solidFill>
                  <a:srgbClr val="000000"/>
                </a:solidFill>
                <a:latin typeface="Sauna Pro 3"/>
                <a:ea typeface="Sauna Pro 3"/>
                <a:cs typeface="Sauna Pro 3"/>
                <a:sym typeface="Sauna Pro 3"/>
              </a:rPr>
              <a:t> and at </a:t>
            </a:r>
            <a:r>
              <a:rPr lang="en-US" b="true" sz="4685" spc="187">
                <a:solidFill>
                  <a:srgbClr val="000000"/>
                </a:solidFill>
                <a:latin typeface="Sauna Pro 3 Bold"/>
                <a:ea typeface="Sauna Pro 3 Bold"/>
                <a:cs typeface="Sauna Pro 3 Bold"/>
                <a:sym typeface="Sauna Pro 3 Bold"/>
              </a:rPr>
              <a:t>youth</a:t>
            </a:r>
            <a:r>
              <a:rPr lang="en-US" sz="4685" spc="187">
                <a:solidFill>
                  <a:srgbClr val="000000"/>
                </a:solidFill>
                <a:latin typeface="Sauna Pro 3"/>
                <a:ea typeface="Sauna Pro 3"/>
                <a:cs typeface="Sauna Pro 3"/>
                <a:sym typeface="Sauna Pro 3"/>
              </a:rPr>
              <a:t> </a:t>
            </a:r>
            <a:r>
              <a:rPr lang="en-US" b="true" sz="4685" spc="187">
                <a:solidFill>
                  <a:srgbClr val="000000"/>
                </a:solidFill>
                <a:latin typeface="Sauna Pro 3 Bold"/>
                <a:ea typeface="Sauna Pro 3 Bold"/>
                <a:cs typeface="Sauna Pro 3 Bold"/>
                <a:sym typeface="Sauna Pro 3 Bold"/>
              </a:rPr>
              <a:t>group</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How</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could</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they</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do</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that</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to</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him?</a:t>
            </a:r>
            <a:r>
              <a:rPr lang="en-US" sz="4685" spc="187">
                <a:solidFill>
                  <a:srgbClr val="FDE51C"/>
                </a:solidFill>
                <a:latin typeface="Sauna Pro 3"/>
                <a:ea typeface="Sauna Pro 3"/>
                <a:cs typeface="Sauna Pro 3"/>
                <a:sym typeface="Sauna Pro 3"/>
              </a:rPr>
              <a:t>...</a:t>
            </a:r>
            <a:r>
              <a:rPr lang="en-US" sz="4685" spc="187">
                <a:solidFill>
                  <a:srgbClr val="000000"/>
                </a:solidFill>
                <a:latin typeface="Sauna Pro 3"/>
                <a:ea typeface="Sauna Pro 3"/>
                <a:cs typeface="Sauna Pro 3"/>
                <a:sym typeface="Sauna Pro 3"/>
              </a:rPr>
              <a:t>”</a:t>
            </a:r>
          </a:p>
        </p:txBody>
      </p:sp>
      <p:sp>
        <p:nvSpPr>
          <p:cNvPr name="TextBox 10" id="10"/>
          <p:cNvSpPr txBox="true"/>
          <p:nvPr/>
        </p:nvSpPr>
        <p:spPr>
          <a:xfrm rot="0">
            <a:off x="1972224" y="7116998"/>
            <a:ext cx="3037798" cy="2809806"/>
          </a:xfrm>
          <a:prstGeom prst="rect">
            <a:avLst/>
          </a:prstGeom>
        </p:spPr>
        <p:txBody>
          <a:bodyPr anchor="t" rtlCol="false" tIns="0" lIns="0" bIns="0" rIns="0">
            <a:spAutoFit/>
          </a:bodyPr>
          <a:lstStyle/>
          <a:p>
            <a:pPr algn="ctr">
              <a:lnSpc>
                <a:spcPts val="3718"/>
              </a:lnSpc>
            </a:pPr>
            <a:r>
              <a:rPr lang="en-US" b="true" sz="3098" spc="123">
                <a:solidFill>
                  <a:srgbClr val="000000"/>
                </a:solidFill>
                <a:latin typeface="Sauna Pro 3 Bold"/>
                <a:ea typeface="Sauna Pro 3 Bold"/>
                <a:cs typeface="Sauna Pro 3 Bold"/>
                <a:sym typeface="Sauna Pro 3 Bold"/>
              </a:rPr>
              <a:t>This list shows all the places where  Noah is being bullied. </a:t>
            </a:r>
          </a:p>
          <a:p>
            <a:pPr algn="ctr">
              <a:lnSpc>
                <a:spcPts val="3718"/>
              </a:lnSpc>
            </a:pPr>
            <a:r>
              <a:rPr lang="en-US" b="true" sz="3098" spc="123">
                <a:solidFill>
                  <a:srgbClr val="000000"/>
                </a:solidFill>
                <a:latin typeface="Sauna Pro 3 Bold"/>
                <a:ea typeface="Sauna Pro 3 Bold"/>
                <a:cs typeface="Sauna Pro 3 Bold"/>
                <a:sym typeface="Sauna Pro 3 Bold"/>
              </a:rPr>
              <a:t>There has been no escape!</a:t>
            </a:r>
          </a:p>
        </p:txBody>
      </p:sp>
    </p:spTree>
  </p:cSld>
  <p:clrMapOvr>
    <a:masterClrMapping/>
  </p:clrMapOvr>
</p:sld>
</file>

<file path=ppt/slides/slide11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105014"/>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5545656" y="4236196"/>
            <a:ext cx="1038218" cy="3257155"/>
          </a:xfrm>
          <a:custGeom>
            <a:avLst/>
            <a:gdLst/>
            <a:ahLst/>
            <a:cxnLst/>
            <a:rect r="r" b="b" t="t" l="l"/>
            <a:pathLst>
              <a:path h="3257155" w="1038218">
                <a:moveTo>
                  <a:pt x="0" y="0"/>
                </a:moveTo>
                <a:lnTo>
                  <a:pt x="1038219" y="0"/>
                </a:lnTo>
                <a:lnTo>
                  <a:pt x="1038219" y="3257155"/>
                </a:lnTo>
                <a:lnTo>
                  <a:pt x="0" y="32571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9649" y="5286280"/>
            <a:ext cx="5722949" cy="5143500"/>
          </a:xfrm>
          <a:custGeom>
            <a:avLst/>
            <a:gdLst/>
            <a:ahLst/>
            <a:cxnLst/>
            <a:rect r="r" b="b" t="t" l="l"/>
            <a:pathLst>
              <a:path h="5143500" w="5722949">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585591">
            <a:off x="13712739" y="4406297"/>
            <a:ext cx="455872" cy="1430187"/>
          </a:xfrm>
          <a:custGeom>
            <a:avLst/>
            <a:gdLst/>
            <a:ahLst/>
            <a:cxnLst/>
            <a:rect r="r" b="b" t="t" l="l"/>
            <a:pathLst>
              <a:path h="1430187" w="455872">
                <a:moveTo>
                  <a:pt x="455872" y="0"/>
                </a:moveTo>
                <a:lnTo>
                  <a:pt x="0" y="0"/>
                </a:lnTo>
                <a:lnTo>
                  <a:pt x="0" y="1430187"/>
                </a:lnTo>
                <a:lnTo>
                  <a:pt x="455872" y="1430187"/>
                </a:lnTo>
                <a:lnTo>
                  <a:pt x="45587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731608" y="7168204"/>
            <a:ext cx="3519030" cy="2771497"/>
          </a:xfrm>
          <a:prstGeom prst="rect">
            <a:avLst/>
          </a:prstGeom>
        </p:spPr>
        <p:txBody>
          <a:bodyPr anchor="t" rtlCol="false" tIns="0" lIns="0" bIns="0" rIns="0">
            <a:spAutoFit/>
          </a:bodyPr>
          <a:lstStyle/>
          <a:p>
            <a:pPr algn="ctr">
              <a:lnSpc>
                <a:spcPts val="3614"/>
              </a:lnSpc>
            </a:pPr>
            <a:r>
              <a:rPr lang="en-US" b="true" sz="3198" spc="127">
                <a:solidFill>
                  <a:srgbClr val="000000"/>
                </a:solidFill>
                <a:latin typeface="Sauna Pro 3 Bold"/>
                <a:ea typeface="Sauna Pro 3 Bold"/>
                <a:cs typeface="Sauna Pro 3 Bold"/>
                <a:sym typeface="Sauna Pro 3 Bold"/>
              </a:rPr>
              <a:t>This list outlines  the ways and the places Noah is being bullied. </a:t>
            </a:r>
          </a:p>
          <a:p>
            <a:pPr algn="ctr">
              <a:lnSpc>
                <a:spcPts val="3614"/>
              </a:lnSpc>
            </a:pPr>
            <a:r>
              <a:rPr lang="en-US" b="true" sz="3198" spc="127">
                <a:solidFill>
                  <a:srgbClr val="000000"/>
                </a:solidFill>
                <a:latin typeface="Sauna Pro 3 Bold"/>
                <a:ea typeface="Sauna Pro 3 Bold"/>
                <a:cs typeface="Sauna Pro 3 Bold"/>
                <a:sym typeface="Sauna Pro 3 Bold"/>
              </a:rPr>
              <a:t>There has been no escape!</a:t>
            </a:r>
          </a:p>
        </p:txBody>
      </p:sp>
      <p:sp>
        <p:nvSpPr>
          <p:cNvPr name="Freeform 8" id="8"/>
          <p:cNvSpPr/>
          <p:nvPr/>
        </p:nvSpPr>
        <p:spPr>
          <a:xfrm flipH="false" flipV="false" rot="0">
            <a:off x="12723917" y="5286280"/>
            <a:ext cx="5564083" cy="5000720"/>
          </a:xfrm>
          <a:custGeom>
            <a:avLst/>
            <a:gdLst/>
            <a:ahLst/>
            <a:cxnLst/>
            <a:rect r="r" b="b" t="t" l="l"/>
            <a:pathLst>
              <a:path h="5000720" w="5564083">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3940675" y="7196779"/>
            <a:ext cx="3183154" cy="2600302"/>
          </a:xfrm>
          <a:prstGeom prst="rect">
            <a:avLst/>
          </a:prstGeom>
        </p:spPr>
        <p:txBody>
          <a:bodyPr anchor="t" rtlCol="false" tIns="0" lIns="0" bIns="0" rIns="0">
            <a:spAutoFit/>
          </a:bodyPr>
          <a:lstStyle/>
          <a:p>
            <a:pPr algn="ctr">
              <a:lnSpc>
                <a:spcPts val="3392"/>
              </a:lnSpc>
            </a:pPr>
            <a:r>
              <a:rPr lang="en-US" b="true" sz="3200" spc="128">
                <a:solidFill>
                  <a:srgbClr val="000000"/>
                </a:solidFill>
                <a:latin typeface="Sauna Pro 3 Bold"/>
                <a:ea typeface="Sauna Pro 3 Bold"/>
                <a:cs typeface="Sauna Pro 3 Bold"/>
                <a:sym typeface="Sauna Pro 3 Bold"/>
              </a:rPr>
              <a:t>Mum feels shocked and devastated. Noah is her child and he doesn’t deserve this.</a:t>
            </a:r>
          </a:p>
        </p:txBody>
      </p:sp>
      <p:sp>
        <p:nvSpPr>
          <p:cNvPr name="TextBox 10" id="10"/>
          <p:cNvSpPr txBox="true"/>
          <p:nvPr/>
        </p:nvSpPr>
        <p:spPr>
          <a:xfrm rot="0">
            <a:off x="1028700" y="2297965"/>
            <a:ext cx="15735061" cy="3389291"/>
          </a:xfrm>
          <a:prstGeom prst="rect">
            <a:avLst/>
          </a:prstGeom>
        </p:spPr>
        <p:txBody>
          <a:bodyPr anchor="t" rtlCol="false" tIns="0" lIns="0" bIns="0" rIns="0">
            <a:spAutoFit/>
          </a:bodyPr>
          <a:lstStyle/>
          <a:p>
            <a:pPr algn="ctr">
              <a:lnSpc>
                <a:spcPts val="7260"/>
              </a:lnSpc>
            </a:pPr>
            <a:r>
              <a:rPr lang="en-US" b="true" sz="5185" spc="207">
                <a:solidFill>
                  <a:srgbClr val="FFFFFF"/>
                </a:solidFill>
                <a:latin typeface="Sauna Pro 3 Bold"/>
                <a:ea typeface="Sauna Pro 3 Bold"/>
                <a:cs typeface="Sauna Pro 3 Bold"/>
                <a:sym typeface="Sauna Pro 3 Bold"/>
              </a:rPr>
              <a:t>Mum:</a:t>
            </a:r>
          </a:p>
          <a:p>
            <a:pPr algn="ctr">
              <a:lnSpc>
                <a:spcPts val="6560"/>
              </a:lnSpc>
              <a:spcBef>
                <a:spcPct val="0"/>
              </a:spcBef>
            </a:pPr>
            <a:r>
              <a:rPr lang="en-US" sz="4685" spc="187">
                <a:solidFill>
                  <a:srgbClr val="000000"/>
                </a:solidFill>
                <a:latin typeface="Sauna Pro 3"/>
                <a:ea typeface="Sauna Pro 3"/>
                <a:cs typeface="Sauna Pro 3"/>
                <a:sym typeface="Sauna Pro 3"/>
              </a:rPr>
              <a:t>“Ava told me everything that had been happening. About the bullying </a:t>
            </a:r>
            <a:r>
              <a:rPr lang="en-US" b="true" sz="4685" spc="187">
                <a:solidFill>
                  <a:srgbClr val="000000"/>
                </a:solidFill>
                <a:latin typeface="Sauna Pro 3 Bold"/>
                <a:ea typeface="Sauna Pro 3 Bold"/>
                <a:cs typeface="Sauna Pro 3 Bold"/>
                <a:sym typeface="Sauna Pro 3 Bold"/>
              </a:rPr>
              <a:t>online</a:t>
            </a:r>
            <a:r>
              <a:rPr lang="en-US" sz="4685" spc="187">
                <a:solidFill>
                  <a:srgbClr val="000000"/>
                </a:solidFill>
                <a:latin typeface="Sauna Pro 3"/>
                <a:ea typeface="Sauna Pro 3"/>
                <a:cs typeface="Sauna Pro 3"/>
                <a:sym typeface="Sauna Pro 3"/>
              </a:rPr>
              <a:t>, and at </a:t>
            </a:r>
            <a:r>
              <a:rPr lang="en-US" b="true" sz="4685" spc="187">
                <a:solidFill>
                  <a:srgbClr val="000000"/>
                </a:solidFill>
                <a:latin typeface="Sauna Pro 3 Bold"/>
                <a:ea typeface="Sauna Pro 3 Bold"/>
                <a:cs typeface="Sauna Pro 3 Bold"/>
                <a:sym typeface="Sauna Pro 3 Bold"/>
              </a:rPr>
              <a:t>school</a:t>
            </a:r>
            <a:r>
              <a:rPr lang="en-US" sz="4685" spc="187">
                <a:solidFill>
                  <a:srgbClr val="000000"/>
                </a:solidFill>
                <a:latin typeface="Sauna Pro 3"/>
                <a:ea typeface="Sauna Pro 3"/>
                <a:cs typeface="Sauna Pro 3"/>
                <a:sym typeface="Sauna Pro 3"/>
              </a:rPr>
              <a:t> and at </a:t>
            </a:r>
            <a:r>
              <a:rPr lang="en-US" b="true" sz="4685" spc="187">
                <a:solidFill>
                  <a:srgbClr val="000000"/>
                </a:solidFill>
                <a:latin typeface="Sauna Pro 3 Bold"/>
                <a:ea typeface="Sauna Pro 3 Bold"/>
                <a:cs typeface="Sauna Pro 3 Bold"/>
                <a:sym typeface="Sauna Pro 3 Bold"/>
              </a:rPr>
              <a:t>youth</a:t>
            </a:r>
            <a:r>
              <a:rPr lang="en-US" sz="4685" spc="187">
                <a:solidFill>
                  <a:srgbClr val="000000"/>
                </a:solidFill>
                <a:latin typeface="Sauna Pro 3"/>
                <a:ea typeface="Sauna Pro 3"/>
                <a:cs typeface="Sauna Pro 3"/>
                <a:sym typeface="Sauna Pro 3"/>
              </a:rPr>
              <a:t> </a:t>
            </a:r>
            <a:r>
              <a:rPr lang="en-US" b="true" sz="4685" spc="187">
                <a:solidFill>
                  <a:srgbClr val="000000"/>
                </a:solidFill>
                <a:latin typeface="Sauna Pro 3 Bold"/>
                <a:ea typeface="Sauna Pro 3 Bold"/>
                <a:cs typeface="Sauna Pro 3 Bold"/>
                <a:sym typeface="Sauna Pro 3 Bold"/>
              </a:rPr>
              <a:t>group</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How</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could</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they</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do</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that</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to</a:t>
            </a:r>
            <a:r>
              <a:rPr lang="en-US" sz="4685" spc="187">
                <a:solidFill>
                  <a:srgbClr val="000000"/>
                </a:solidFill>
                <a:latin typeface="Sauna Pro 3"/>
                <a:ea typeface="Sauna Pro 3"/>
                <a:cs typeface="Sauna Pro 3"/>
                <a:sym typeface="Sauna Pro 3"/>
              </a:rPr>
              <a:t> </a:t>
            </a:r>
            <a:r>
              <a:rPr lang="en-US" b="true" sz="4685" spc="187">
                <a:solidFill>
                  <a:srgbClr val="FDE51C"/>
                </a:solidFill>
                <a:latin typeface="Sauna Pro 3 Bold"/>
                <a:ea typeface="Sauna Pro 3 Bold"/>
                <a:cs typeface="Sauna Pro 3 Bold"/>
                <a:sym typeface="Sauna Pro 3 Bold"/>
              </a:rPr>
              <a:t>him?</a:t>
            </a:r>
            <a:r>
              <a:rPr lang="en-US" sz="4685" spc="187">
                <a:solidFill>
                  <a:srgbClr val="FDE51C"/>
                </a:solidFill>
                <a:latin typeface="Sauna Pro 3"/>
                <a:ea typeface="Sauna Pro 3"/>
                <a:cs typeface="Sauna Pro 3"/>
                <a:sym typeface="Sauna Pro 3"/>
              </a:rPr>
              <a:t>...</a:t>
            </a:r>
            <a:r>
              <a:rPr lang="en-US" sz="4685" spc="187">
                <a:solidFill>
                  <a:srgbClr val="000000"/>
                </a:solidFill>
                <a:latin typeface="Sauna Pro 3"/>
                <a:ea typeface="Sauna Pro 3"/>
                <a:cs typeface="Sauna Pro 3"/>
                <a:sym typeface="Sauna Pro 3"/>
              </a:rPr>
              <a:t>”</a:t>
            </a:r>
          </a:p>
        </p:txBody>
      </p:sp>
    </p:spTree>
  </p:cSld>
  <p:clrMapOvr>
    <a:masterClrMapping/>
  </p:clrMapOvr>
</p:sld>
</file>

<file path=ppt/slides/slide115.xml><?xml version="1.0" encoding="utf-8"?>
<p:sld xmlns:p="http://schemas.openxmlformats.org/presentationml/2006/main" xmlns:a="http://schemas.openxmlformats.org/drawingml/2006/main" xmlns:r="http://schemas.openxmlformats.org/officeDocument/2006/relationships">
  <p:cSld>
    <p:bg>
      <p:bgPr>
        <a:solidFill>
          <a:srgbClr val="F9E51E"/>
        </a:solidFill>
      </p:bgPr>
    </p:bg>
    <p:spTree>
      <p:nvGrpSpPr>
        <p:cNvPr id="1" name=""/>
        <p:cNvGrpSpPr/>
        <p:nvPr/>
      </p:nvGrpSpPr>
      <p:grpSpPr>
        <a:xfrm>
          <a:off x="0" y="0"/>
          <a:ext cx="0" cy="0"/>
          <a:chOff x="0" y="0"/>
          <a:chExt cx="0" cy="0"/>
        </a:xfrm>
      </p:grpSpPr>
      <p:grpSp>
        <p:nvGrpSpPr>
          <p:cNvPr name="Group 2" id="2"/>
          <p:cNvGrpSpPr/>
          <p:nvPr/>
        </p:nvGrpSpPr>
        <p:grpSpPr>
          <a:xfrm rot="0">
            <a:off x="893501" y="-746306"/>
            <a:ext cx="16500997" cy="1650099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1DE"/>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228890" y="1891777"/>
            <a:ext cx="13830220" cy="8378272"/>
          </a:xfrm>
          <a:prstGeom prst="rect">
            <a:avLst/>
          </a:prstGeom>
        </p:spPr>
        <p:txBody>
          <a:bodyPr anchor="t" rtlCol="false" tIns="0" lIns="0" bIns="0" rIns="0">
            <a:spAutoFit/>
          </a:bodyPr>
          <a:lstStyle/>
          <a:p>
            <a:pPr algn="ctr">
              <a:lnSpc>
                <a:spcPts val="6015"/>
              </a:lnSpc>
            </a:pPr>
          </a:p>
          <a:p>
            <a:pPr algn="ctr">
              <a:lnSpc>
                <a:spcPts val="6015"/>
              </a:lnSpc>
            </a:pPr>
          </a:p>
          <a:p>
            <a:pPr algn="ctr">
              <a:lnSpc>
                <a:spcPts val="6015"/>
              </a:lnSpc>
            </a:pPr>
            <a:r>
              <a:rPr lang="en-US" sz="4296" b="true">
                <a:solidFill>
                  <a:srgbClr val="000000"/>
                </a:solidFill>
                <a:latin typeface="Sauna Pro 5 Bold"/>
                <a:ea typeface="Sauna Pro 5 Bold"/>
                <a:cs typeface="Sauna Pro 5 Bold"/>
                <a:sym typeface="Sauna Pro 5 Bold"/>
              </a:rPr>
              <a:t>Think about Noah’s parents and what they notice about his behaviour at home.</a:t>
            </a:r>
          </a:p>
          <a:p>
            <a:pPr algn="ctr">
              <a:lnSpc>
                <a:spcPts val="6015"/>
              </a:lnSpc>
            </a:pPr>
          </a:p>
          <a:p>
            <a:pPr algn="ctr">
              <a:lnSpc>
                <a:spcPts val="6015"/>
              </a:lnSpc>
            </a:pPr>
            <a:r>
              <a:rPr lang="en-US" sz="4296" b="true">
                <a:solidFill>
                  <a:srgbClr val="FFFFFF"/>
                </a:solidFill>
                <a:latin typeface="Sauna Pro 5 Bold"/>
                <a:ea typeface="Sauna Pro 5 Bold"/>
                <a:cs typeface="Sauna Pro 5 Bold"/>
                <a:sym typeface="Sauna Pro 5 Bold"/>
              </a:rPr>
              <a:t>They don’t recognise their son at all and just know something is very wrong.</a:t>
            </a:r>
          </a:p>
          <a:p>
            <a:pPr algn="ctr">
              <a:lnSpc>
                <a:spcPts val="6015"/>
              </a:lnSpc>
            </a:pPr>
          </a:p>
          <a:p>
            <a:pPr algn="ctr">
              <a:lnSpc>
                <a:spcPts val="6015"/>
              </a:lnSpc>
            </a:pPr>
            <a:r>
              <a:rPr lang="en-US" sz="4296" b="true">
                <a:solidFill>
                  <a:srgbClr val="FFFFFF"/>
                </a:solidFill>
                <a:latin typeface="Sauna Pro 5 Bold"/>
                <a:ea typeface="Sauna Pro 5 Bold"/>
                <a:cs typeface="Sauna Pro 5 Bold"/>
                <a:sym typeface="Sauna Pro 5 Bold"/>
              </a:rPr>
              <a:t>Do you know the signs of someone experiencing bullying behaviour?</a:t>
            </a:r>
          </a:p>
          <a:p>
            <a:pPr algn="ctr">
              <a:lnSpc>
                <a:spcPts val="6015"/>
              </a:lnSpc>
              <a:spcBef>
                <a:spcPct val="0"/>
              </a:spcBef>
            </a:pPr>
          </a:p>
        </p:txBody>
      </p:sp>
      <p:sp>
        <p:nvSpPr>
          <p:cNvPr name="Freeform 6" id="6"/>
          <p:cNvSpPr/>
          <p:nvPr/>
        </p:nvSpPr>
        <p:spPr>
          <a:xfrm flipH="false" flipV="false" rot="0">
            <a:off x="0" y="9150660"/>
            <a:ext cx="1967688" cy="1136340"/>
          </a:xfrm>
          <a:custGeom>
            <a:avLst/>
            <a:gdLst/>
            <a:ahLst/>
            <a:cxnLst/>
            <a:rect r="r" b="b" t="t" l="l"/>
            <a:pathLst>
              <a:path h="1136340" w="1967688">
                <a:moveTo>
                  <a:pt x="0" y="0"/>
                </a:moveTo>
                <a:lnTo>
                  <a:pt x="1967688" y="0"/>
                </a:lnTo>
                <a:lnTo>
                  <a:pt x="1967688" y="1136340"/>
                </a:lnTo>
                <a:lnTo>
                  <a:pt x="0" y="11363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2102475" y="9248498"/>
            <a:ext cx="905389" cy="940664"/>
          </a:xfrm>
          <a:custGeom>
            <a:avLst/>
            <a:gdLst/>
            <a:ahLst/>
            <a:cxnLst/>
            <a:rect r="r" b="b" t="t" l="l"/>
            <a:pathLst>
              <a:path h="940664" w="905389">
                <a:moveTo>
                  <a:pt x="0" y="0"/>
                </a:moveTo>
                <a:lnTo>
                  <a:pt x="905389" y="0"/>
                </a:lnTo>
                <a:lnTo>
                  <a:pt x="905389" y="940664"/>
                </a:lnTo>
                <a:lnTo>
                  <a:pt x="0" y="9406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6578903" y="8656688"/>
            <a:ext cx="1447421" cy="1612725"/>
          </a:xfrm>
          <a:custGeom>
            <a:avLst/>
            <a:gdLst/>
            <a:ahLst/>
            <a:cxnLst/>
            <a:rect r="r" b="b" t="t" l="l"/>
            <a:pathLst>
              <a:path h="1612725" w="1447421">
                <a:moveTo>
                  <a:pt x="0" y="0"/>
                </a:moveTo>
                <a:lnTo>
                  <a:pt x="1447421" y="0"/>
                </a:lnTo>
                <a:lnTo>
                  <a:pt x="1447421" y="1612725"/>
                </a:lnTo>
                <a:lnTo>
                  <a:pt x="0" y="16127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62579" y="0"/>
            <a:ext cx="2364427" cy="3524213"/>
          </a:xfrm>
          <a:custGeom>
            <a:avLst/>
            <a:gdLst/>
            <a:ahLst/>
            <a:cxnLst/>
            <a:rect r="r" b="b" t="t" l="l"/>
            <a:pathLst>
              <a:path h="3524213" w="2364427">
                <a:moveTo>
                  <a:pt x="0" y="0"/>
                </a:moveTo>
                <a:lnTo>
                  <a:pt x="2364426" y="0"/>
                </a:lnTo>
                <a:lnTo>
                  <a:pt x="2364426" y="3524213"/>
                </a:lnTo>
                <a:lnTo>
                  <a:pt x="0" y="35242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4091896" y="180372"/>
            <a:ext cx="3934428" cy="3934428"/>
          </a:xfrm>
          <a:custGeom>
            <a:avLst/>
            <a:gdLst/>
            <a:ahLst/>
            <a:cxnLst/>
            <a:rect r="r" b="b" t="t" l="l"/>
            <a:pathLst>
              <a:path h="3934428" w="3934428">
                <a:moveTo>
                  <a:pt x="0" y="0"/>
                </a:moveTo>
                <a:lnTo>
                  <a:pt x="3934428" y="0"/>
                </a:lnTo>
                <a:lnTo>
                  <a:pt x="3934428" y="3934428"/>
                </a:lnTo>
                <a:lnTo>
                  <a:pt x="0" y="3934428"/>
                </a:lnTo>
                <a:lnTo>
                  <a:pt x="0" y="0"/>
                </a:lnTo>
                <a:close/>
              </a:path>
            </a:pathLst>
          </a:custGeom>
          <a:blipFill>
            <a:blip r:embed="rId10"/>
            <a:stretch>
              <a:fillRect l="0" t="0" r="0" b="0"/>
            </a:stretch>
          </a:blipFill>
        </p:spPr>
      </p:sp>
      <p:sp>
        <p:nvSpPr>
          <p:cNvPr name="TextBox 11" id="11"/>
          <p:cNvSpPr txBox="true"/>
          <p:nvPr/>
        </p:nvSpPr>
        <p:spPr>
          <a:xfrm rot="0">
            <a:off x="4937582" y="552791"/>
            <a:ext cx="8115300" cy="1209315"/>
          </a:xfrm>
          <a:prstGeom prst="rect">
            <a:avLst/>
          </a:prstGeom>
        </p:spPr>
        <p:txBody>
          <a:bodyPr anchor="t" rtlCol="false" tIns="0" lIns="0" bIns="0" rIns="0">
            <a:spAutoFit/>
          </a:bodyPr>
          <a:lstStyle/>
          <a:p>
            <a:pPr algn="ctr">
              <a:lnSpc>
                <a:spcPts val="8698"/>
              </a:lnSpc>
            </a:pPr>
            <a:r>
              <a:rPr lang="en-US" sz="9559">
                <a:solidFill>
                  <a:srgbClr val="FFFFFF"/>
                </a:solidFill>
                <a:latin typeface="Sauna Pro 5"/>
                <a:ea typeface="Sauna Pro 5"/>
                <a:cs typeface="Sauna Pro 5"/>
                <a:sym typeface="Sauna Pro 5"/>
              </a:rPr>
              <a:t>SIGNS OF</a:t>
            </a:r>
          </a:p>
        </p:txBody>
      </p:sp>
      <p:sp>
        <p:nvSpPr>
          <p:cNvPr name="TextBox 12" id="12"/>
          <p:cNvSpPr txBox="true"/>
          <p:nvPr/>
        </p:nvSpPr>
        <p:spPr>
          <a:xfrm rot="0">
            <a:off x="5086350" y="1723665"/>
            <a:ext cx="8115300" cy="1171215"/>
          </a:xfrm>
          <a:prstGeom prst="rect">
            <a:avLst/>
          </a:prstGeom>
        </p:spPr>
        <p:txBody>
          <a:bodyPr anchor="t" rtlCol="false" tIns="0" lIns="0" bIns="0" rIns="0">
            <a:spAutoFit/>
          </a:bodyPr>
          <a:lstStyle/>
          <a:p>
            <a:pPr algn="ctr">
              <a:lnSpc>
                <a:spcPts val="8698"/>
              </a:lnSpc>
            </a:pPr>
            <a:r>
              <a:rPr lang="en-US" sz="9559">
                <a:solidFill>
                  <a:srgbClr val="000000"/>
                </a:solidFill>
                <a:latin typeface="Rubik One"/>
                <a:ea typeface="Rubik One"/>
                <a:cs typeface="Rubik One"/>
                <a:sym typeface="Rubik One"/>
              </a:rPr>
              <a:t>BULLYING</a:t>
            </a:r>
          </a:p>
        </p:txBody>
      </p:sp>
    </p:spTree>
  </p:cSld>
  <p:clrMapOvr>
    <a:masterClrMapping/>
  </p:clrMapOvr>
</p:sld>
</file>

<file path=ppt/slides/slide1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93371" y="2375871"/>
            <a:ext cx="10740080" cy="6041295"/>
          </a:xfrm>
          <a:custGeom>
            <a:avLst/>
            <a:gdLst/>
            <a:ahLst/>
            <a:cxnLst/>
            <a:rect r="r" b="b" t="t" l="l"/>
            <a:pathLst>
              <a:path h="6041295" w="10740080">
                <a:moveTo>
                  <a:pt x="0" y="0"/>
                </a:moveTo>
                <a:lnTo>
                  <a:pt x="10740079" y="0"/>
                </a:lnTo>
                <a:lnTo>
                  <a:pt x="10740079" y="6041295"/>
                </a:lnTo>
                <a:lnTo>
                  <a:pt x="0" y="6041295"/>
                </a:lnTo>
                <a:lnTo>
                  <a:pt x="0" y="0"/>
                </a:lnTo>
                <a:close/>
              </a:path>
            </a:pathLst>
          </a:custGeom>
          <a:blipFill>
            <a:blip r:embed="rId2"/>
            <a:stretch>
              <a:fillRect l="0" t="0" r="0" b="0"/>
            </a:stretch>
          </a:blipFill>
          <a:ln w="38100" cap="sq">
            <a:solidFill>
              <a:srgbClr val="000000"/>
            </a:solidFill>
            <a:prstDash val="solid"/>
            <a:miter/>
          </a:ln>
        </p:spPr>
      </p:sp>
      <p:sp>
        <p:nvSpPr>
          <p:cNvPr name="TextBox 3" id="3"/>
          <p:cNvSpPr txBox="true"/>
          <p:nvPr/>
        </p:nvSpPr>
        <p:spPr>
          <a:xfrm rot="0">
            <a:off x="6565056" y="1354265"/>
            <a:ext cx="4939223" cy="527739"/>
          </a:xfrm>
          <a:prstGeom prst="rect">
            <a:avLst/>
          </a:prstGeom>
        </p:spPr>
        <p:txBody>
          <a:bodyPr anchor="t" rtlCol="false" tIns="0" lIns="0" bIns="0" rIns="0">
            <a:spAutoFit/>
          </a:bodyPr>
          <a:lstStyle/>
          <a:p>
            <a:pPr algn="ctr">
              <a:lnSpc>
                <a:spcPts val="3901"/>
              </a:lnSpc>
            </a:pPr>
            <a:r>
              <a:rPr lang="en-US" sz="3901">
                <a:solidFill>
                  <a:srgbClr val="000000"/>
                </a:solidFill>
                <a:latin typeface="Sauna Pro 2"/>
                <a:ea typeface="Sauna Pro 2"/>
                <a:cs typeface="Sauna Pro 2"/>
                <a:sym typeface="Sauna Pro 2"/>
              </a:rPr>
              <a:t>Worksheet available</a:t>
            </a:r>
          </a:p>
        </p:txBody>
      </p:sp>
    </p:spTree>
  </p:cSld>
  <p:clrMapOvr>
    <a:masterClrMapping/>
  </p:clrMapOvr>
</p:sld>
</file>

<file path=ppt/slides/slide117.xml><?xml version="1.0" encoding="utf-8"?>
<p:sld xmlns:p="http://schemas.openxmlformats.org/presentationml/2006/main" xmlns:a="http://schemas.openxmlformats.org/drawingml/2006/main" xmlns:r="http://schemas.openxmlformats.org/officeDocument/2006/relationships">
  <p:cSld>
    <p:bg>
      <p:bgPr>
        <a:solidFill>
          <a:srgbClr val="F9E51E"/>
        </a:solidFill>
      </p:bgPr>
    </p:bg>
    <p:spTree>
      <p:nvGrpSpPr>
        <p:cNvPr id="1" name=""/>
        <p:cNvGrpSpPr/>
        <p:nvPr/>
      </p:nvGrpSpPr>
      <p:grpSpPr>
        <a:xfrm>
          <a:off x="0" y="0"/>
          <a:ext cx="0" cy="0"/>
          <a:chOff x="0" y="0"/>
          <a:chExt cx="0" cy="0"/>
        </a:xfrm>
      </p:grpSpPr>
      <p:sp>
        <p:nvSpPr>
          <p:cNvPr name="TextBox 2" id="2"/>
          <p:cNvSpPr txBox="true"/>
          <p:nvPr/>
        </p:nvSpPr>
        <p:spPr>
          <a:xfrm rot="0">
            <a:off x="5086350" y="238125"/>
            <a:ext cx="8115300" cy="1209315"/>
          </a:xfrm>
          <a:prstGeom prst="rect">
            <a:avLst/>
          </a:prstGeom>
        </p:spPr>
        <p:txBody>
          <a:bodyPr anchor="t" rtlCol="false" tIns="0" lIns="0" bIns="0" rIns="0">
            <a:spAutoFit/>
          </a:bodyPr>
          <a:lstStyle/>
          <a:p>
            <a:pPr algn="ctr">
              <a:lnSpc>
                <a:spcPts val="8698"/>
              </a:lnSpc>
            </a:pPr>
            <a:r>
              <a:rPr lang="en-US" sz="9559">
                <a:solidFill>
                  <a:srgbClr val="2B2B2B"/>
                </a:solidFill>
                <a:latin typeface="Sauna Pro 5"/>
                <a:ea typeface="Sauna Pro 5"/>
                <a:cs typeface="Sauna Pro 5"/>
                <a:sym typeface="Sauna Pro 5"/>
              </a:rPr>
              <a:t>SIGNS OF</a:t>
            </a:r>
          </a:p>
        </p:txBody>
      </p:sp>
      <p:sp>
        <p:nvSpPr>
          <p:cNvPr name="TextBox 3" id="3"/>
          <p:cNvSpPr txBox="true"/>
          <p:nvPr/>
        </p:nvSpPr>
        <p:spPr>
          <a:xfrm rot="0">
            <a:off x="5086350" y="1399034"/>
            <a:ext cx="8115300" cy="1171215"/>
          </a:xfrm>
          <a:prstGeom prst="rect">
            <a:avLst/>
          </a:prstGeom>
        </p:spPr>
        <p:txBody>
          <a:bodyPr anchor="t" rtlCol="false" tIns="0" lIns="0" bIns="0" rIns="0">
            <a:spAutoFit/>
          </a:bodyPr>
          <a:lstStyle/>
          <a:p>
            <a:pPr algn="ctr">
              <a:lnSpc>
                <a:spcPts val="8698"/>
              </a:lnSpc>
            </a:pPr>
            <a:r>
              <a:rPr lang="en-US" sz="9559">
                <a:solidFill>
                  <a:srgbClr val="2B2B2B"/>
                </a:solidFill>
                <a:latin typeface="Rubik One"/>
                <a:ea typeface="Rubik One"/>
                <a:cs typeface="Rubik One"/>
                <a:sym typeface="Rubik One"/>
              </a:rPr>
              <a:t>BULLYING</a:t>
            </a:r>
          </a:p>
        </p:txBody>
      </p:sp>
      <p:sp>
        <p:nvSpPr>
          <p:cNvPr name="TextBox 4" id="4"/>
          <p:cNvSpPr txBox="true"/>
          <p:nvPr/>
        </p:nvSpPr>
        <p:spPr>
          <a:xfrm rot="0">
            <a:off x="347642" y="2783149"/>
            <a:ext cx="6119314" cy="6074709"/>
          </a:xfrm>
          <a:prstGeom prst="rect">
            <a:avLst/>
          </a:prstGeom>
        </p:spPr>
        <p:txBody>
          <a:bodyPr anchor="t" rtlCol="false" tIns="0" lIns="0" bIns="0" rIns="0">
            <a:spAutoFit/>
          </a:bodyPr>
          <a:lstStyle/>
          <a:p>
            <a:pPr algn="l">
              <a:lnSpc>
                <a:spcPts val="5350"/>
              </a:lnSpc>
            </a:pPr>
            <a:r>
              <a:rPr lang="en-US" b="true" sz="3821" spc="152">
                <a:solidFill>
                  <a:srgbClr val="2B2B2B"/>
                </a:solidFill>
                <a:latin typeface="Sauna Pro 5 Bold"/>
                <a:ea typeface="Sauna Pro 5 Bold"/>
                <a:cs typeface="Sauna Pro 5 Bold"/>
                <a:sym typeface="Sauna Pro 5 Bold"/>
              </a:rPr>
              <a:t>How does the person appear facially?</a:t>
            </a:r>
          </a:p>
          <a:p>
            <a:pPr algn="l" marL="825141" indent="-412570" lvl="1">
              <a:lnSpc>
                <a:spcPts val="5350"/>
              </a:lnSpc>
              <a:buFont typeface="Arial"/>
              <a:buChar char="•"/>
            </a:pPr>
            <a:r>
              <a:rPr lang="en-US" b="true" sz="3821" spc="152">
                <a:solidFill>
                  <a:srgbClr val="2B2B2B"/>
                </a:solidFill>
                <a:latin typeface="Sauna Pro 5 Bold"/>
                <a:ea typeface="Sauna Pro 5 Bold"/>
                <a:cs typeface="Sauna Pro 5 Bold"/>
                <a:sym typeface="Sauna Pro 5 Bold"/>
              </a:rPr>
              <a:t>They can seem sad and teary</a:t>
            </a:r>
          </a:p>
          <a:p>
            <a:pPr algn="l" marL="825141" indent="-412570" lvl="1">
              <a:lnSpc>
                <a:spcPts val="5350"/>
              </a:lnSpc>
              <a:buFont typeface="Arial"/>
              <a:buChar char="•"/>
            </a:pPr>
            <a:r>
              <a:rPr lang="en-US" b="true" sz="3821" spc="152">
                <a:solidFill>
                  <a:srgbClr val="2B2B2B"/>
                </a:solidFill>
                <a:latin typeface="Sauna Pro 5 Bold"/>
                <a:ea typeface="Sauna Pro 5 Bold"/>
                <a:cs typeface="Sauna Pro 5 Bold"/>
                <a:sym typeface="Sauna Pro 5 Bold"/>
              </a:rPr>
              <a:t>Look worried or nervous</a:t>
            </a:r>
          </a:p>
          <a:p>
            <a:pPr algn="l" marL="825141" indent="-412570" lvl="1">
              <a:lnSpc>
                <a:spcPts val="5350"/>
              </a:lnSpc>
              <a:buFont typeface="Arial"/>
              <a:buChar char="•"/>
            </a:pPr>
            <a:r>
              <a:rPr lang="en-US" b="true" sz="3821" spc="152">
                <a:solidFill>
                  <a:srgbClr val="2B2B2B"/>
                </a:solidFill>
                <a:latin typeface="Sauna Pro 5 Bold"/>
                <a:ea typeface="Sauna Pro 5 Bold"/>
                <a:cs typeface="Sauna Pro 5 Bold"/>
                <a:sym typeface="Sauna Pro 5 Bold"/>
              </a:rPr>
              <a:t>Look like something else is on their mind</a:t>
            </a:r>
          </a:p>
          <a:p>
            <a:pPr algn="l" marL="825141" indent="-412570" lvl="1">
              <a:lnSpc>
                <a:spcPts val="5350"/>
              </a:lnSpc>
              <a:buFont typeface="Arial"/>
              <a:buChar char="•"/>
            </a:pPr>
            <a:r>
              <a:rPr lang="en-US" b="true" sz="3821" spc="152">
                <a:solidFill>
                  <a:srgbClr val="2B2B2B"/>
                </a:solidFill>
                <a:latin typeface="Sauna Pro 5 Bold"/>
                <a:ea typeface="Sauna Pro 5 Bold"/>
                <a:cs typeface="Sauna Pro 5 Bold"/>
                <a:sym typeface="Sauna Pro 5 Bold"/>
              </a:rPr>
              <a:t>Looking down or deep in thought</a:t>
            </a:r>
          </a:p>
        </p:txBody>
      </p:sp>
      <p:sp>
        <p:nvSpPr>
          <p:cNvPr name="TextBox 5" id="5"/>
          <p:cNvSpPr txBox="true"/>
          <p:nvPr/>
        </p:nvSpPr>
        <p:spPr>
          <a:xfrm rot="0">
            <a:off x="11533479" y="2672535"/>
            <a:ext cx="6185652" cy="5906458"/>
          </a:xfrm>
          <a:prstGeom prst="rect">
            <a:avLst/>
          </a:prstGeom>
        </p:spPr>
        <p:txBody>
          <a:bodyPr anchor="t" rtlCol="false" tIns="0" lIns="0" bIns="0" rIns="0">
            <a:spAutoFit/>
          </a:bodyPr>
          <a:lstStyle/>
          <a:p>
            <a:pPr algn="l">
              <a:lnSpc>
                <a:spcPts val="5210"/>
              </a:lnSpc>
            </a:pPr>
            <a:r>
              <a:rPr lang="en-US" sz="3721" spc="148" b="true">
                <a:solidFill>
                  <a:srgbClr val="2B2B2B"/>
                </a:solidFill>
                <a:latin typeface="Sauna Pro 5 Bold"/>
                <a:ea typeface="Sauna Pro 5 Bold"/>
                <a:cs typeface="Sauna Pro 5 Bold"/>
                <a:sym typeface="Sauna Pro 5 Bold"/>
              </a:rPr>
              <a:t>How does the</a:t>
            </a:r>
          </a:p>
          <a:p>
            <a:pPr algn="l">
              <a:lnSpc>
                <a:spcPts val="5210"/>
              </a:lnSpc>
            </a:pPr>
            <a:r>
              <a:rPr lang="en-US" b="true" sz="3721" spc="148">
                <a:solidFill>
                  <a:srgbClr val="2B2B2B"/>
                </a:solidFill>
                <a:latin typeface="Sauna Pro 5 Bold"/>
                <a:ea typeface="Sauna Pro 5 Bold"/>
                <a:cs typeface="Sauna Pro 5 Bold"/>
                <a:sym typeface="Sauna Pro 5 Bold"/>
              </a:rPr>
              <a:t> person appear physically?</a:t>
            </a:r>
          </a:p>
          <a:p>
            <a:pPr algn="l" marL="803551" indent="-401776" lvl="1">
              <a:lnSpc>
                <a:spcPts val="5210"/>
              </a:lnSpc>
              <a:buFont typeface="Arial"/>
              <a:buChar char="•"/>
            </a:pPr>
            <a:r>
              <a:rPr lang="en-US" b="true" sz="3721" spc="148">
                <a:solidFill>
                  <a:srgbClr val="2B2B2B"/>
                </a:solidFill>
                <a:latin typeface="Sauna Pro 5 Bold"/>
                <a:ea typeface="Sauna Pro 5 Bold"/>
                <a:cs typeface="Sauna Pro 5 Bold"/>
                <a:sym typeface="Sauna Pro 5 Bold"/>
              </a:rPr>
              <a:t>Tired, due to lack of sleep</a:t>
            </a:r>
          </a:p>
          <a:p>
            <a:pPr algn="l" marL="803551" indent="-401776" lvl="1">
              <a:lnSpc>
                <a:spcPts val="5210"/>
              </a:lnSpc>
              <a:buFont typeface="Arial"/>
              <a:buChar char="•"/>
            </a:pPr>
            <a:r>
              <a:rPr lang="en-US" b="true" sz="3721" spc="148">
                <a:solidFill>
                  <a:srgbClr val="2B2B2B"/>
                </a:solidFill>
                <a:latin typeface="Sauna Pro 5 Bold"/>
                <a:ea typeface="Sauna Pro 5 Bold"/>
                <a:cs typeface="Sauna Pro 5 Bold"/>
                <a:sym typeface="Sauna Pro 5 Bold"/>
              </a:rPr>
              <a:t>Tight shoulders - they have a burden on them</a:t>
            </a:r>
          </a:p>
          <a:p>
            <a:pPr algn="l" marL="803551" indent="-401776" lvl="1">
              <a:lnSpc>
                <a:spcPts val="5210"/>
              </a:lnSpc>
              <a:buFont typeface="Arial"/>
              <a:buChar char="•"/>
            </a:pPr>
            <a:r>
              <a:rPr lang="en-US" b="true" sz="3721" spc="148">
                <a:solidFill>
                  <a:srgbClr val="2B2B2B"/>
                </a:solidFill>
                <a:latin typeface="Sauna Pro 5 Bold"/>
                <a:ea typeface="Sauna Pro 5 Bold"/>
                <a:cs typeface="Sauna Pro 5 Bold"/>
                <a:sym typeface="Sauna Pro 5 Bold"/>
              </a:rPr>
              <a:t>Unwell, headaches and feeling sick</a:t>
            </a:r>
          </a:p>
          <a:p>
            <a:pPr algn="l" marL="803551" indent="-401776" lvl="1">
              <a:lnSpc>
                <a:spcPts val="5210"/>
              </a:lnSpc>
              <a:buFont typeface="Arial"/>
              <a:buChar char="•"/>
            </a:pPr>
            <a:r>
              <a:rPr lang="en-US" b="true" sz="3721" spc="148">
                <a:solidFill>
                  <a:srgbClr val="2B2B2B"/>
                </a:solidFill>
                <a:latin typeface="Sauna Pro 5 Bold"/>
                <a:ea typeface="Sauna Pro 5 Bold"/>
                <a:cs typeface="Sauna Pro 5 Bold"/>
                <a:sym typeface="Sauna Pro 5 Bold"/>
              </a:rPr>
              <a:t>Tense and on edge as though they are on alert</a:t>
            </a:r>
          </a:p>
        </p:txBody>
      </p:sp>
      <p:sp>
        <p:nvSpPr>
          <p:cNvPr name="Freeform 6" id="6"/>
          <p:cNvSpPr/>
          <p:nvPr/>
        </p:nvSpPr>
        <p:spPr>
          <a:xfrm flipH="false" flipV="false" rot="0">
            <a:off x="7145290" y="3504171"/>
            <a:ext cx="4010218" cy="4853516"/>
          </a:xfrm>
          <a:custGeom>
            <a:avLst/>
            <a:gdLst/>
            <a:ahLst/>
            <a:cxnLst/>
            <a:rect r="r" b="b" t="t" l="l"/>
            <a:pathLst>
              <a:path h="4853516" w="4010218">
                <a:moveTo>
                  <a:pt x="0" y="0"/>
                </a:moveTo>
                <a:lnTo>
                  <a:pt x="4010218" y="0"/>
                </a:lnTo>
                <a:lnTo>
                  <a:pt x="4010218" y="4853516"/>
                </a:lnTo>
                <a:lnTo>
                  <a:pt x="0" y="48535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18.xml><?xml version="1.0" encoding="utf-8"?>
<p:sld xmlns:p="http://schemas.openxmlformats.org/presentationml/2006/main" xmlns:a="http://schemas.openxmlformats.org/drawingml/2006/main" xmlns:r="http://schemas.openxmlformats.org/officeDocument/2006/relationships">
  <p:cSld>
    <p:bg>
      <p:bgPr>
        <a:solidFill>
          <a:srgbClr val="F9E51E"/>
        </a:solidFill>
      </p:bgPr>
    </p:bg>
    <p:spTree>
      <p:nvGrpSpPr>
        <p:cNvPr id="1" name=""/>
        <p:cNvGrpSpPr/>
        <p:nvPr/>
      </p:nvGrpSpPr>
      <p:grpSpPr>
        <a:xfrm>
          <a:off x="0" y="0"/>
          <a:ext cx="0" cy="0"/>
          <a:chOff x="0" y="0"/>
          <a:chExt cx="0" cy="0"/>
        </a:xfrm>
      </p:grpSpPr>
      <p:sp>
        <p:nvSpPr>
          <p:cNvPr name="TextBox 2" id="2"/>
          <p:cNvSpPr txBox="true"/>
          <p:nvPr/>
        </p:nvSpPr>
        <p:spPr>
          <a:xfrm rot="0">
            <a:off x="5086350" y="826140"/>
            <a:ext cx="8115300" cy="1209315"/>
          </a:xfrm>
          <a:prstGeom prst="rect">
            <a:avLst/>
          </a:prstGeom>
        </p:spPr>
        <p:txBody>
          <a:bodyPr anchor="t" rtlCol="false" tIns="0" lIns="0" bIns="0" rIns="0">
            <a:spAutoFit/>
          </a:bodyPr>
          <a:lstStyle/>
          <a:p>
            <a:pPr algn="ctr">
              <a:lnSpc>
                <a:spcPts val="8698"/>
              </a:lnSpc>
            </a:pPr>
            <a:r>
              <a:rPr lang="en-US" sz="9559">
                <a:solidFill>
                  <a:srgbClr val="2B2B2B"/>
                </a:solidFill>
                <a:latin typeface="Sauna Pro 5"/>
                <a:ea typeface="Sauna Pro 5"/>
                <a:cs typeface="Sauna Pro 5"/>
                <a:sym typeface="Sauna Pro 5"/>
              </a:rPr>
              <a:t>SIGNS OF</a:t>
            </a:r>
          </a:p>
        </p:txBody>
      </p:sp>
      <p:sp>
        <p:nvSpPr>
          <p:cNvPr name="TextBox 3" id="3"/>
          <p:cNvSpPr txBox="true"/>
          <p:nvPr/>
        </p:nvSpPr>
        <p:spPr>
          <a:xfrm rot="0">
            <a:off x="5086350" y="1932434"/>
            <a:ext cx="8115300" cy="1171215"/>
          </a:xfrm>
          <a:prstGeom prst="rect">
            <a:avLst/>
          </a:prstGeom>
        </p:spPr>
        <p:txBody>
          <a:bodyPr anchor="t" rtlCol="false" tIns="0" lIns="0" bIns="0" rIns="0">
            <a:spAutoFit/>
          </a:bodyPr>
          <a:lstStyle/>
          <a:p>
            <a:pPr algn="ctr">
              <a:lnSpc>
                <a:spcPts val="8698"/>
              </a:lnSpc>
            </a:pPr>
            <a:r>
              <a:rPr lang="en-US" sz="9559">
                <a:solidFill>
                  <a:srgbClr val="2B2B2B"/>
                </a:solidFill>
                <a:latin typeface="Rubik One"/>
                <a:ea typeface="Rubik One"/>
                <a:cs typeface="Rubik One"/>
                <a:sym typeface="Rubik One"/>
              </a:rPr>
              <a:t>BULLYING</a:t>
            </a:r>
          </a:p>
        </p:txBody>
      </p:sp>
      <p:sp>
        <p:nvSpPr>
          <p:cNvPr name="TextBox 4" id="4"/>
          <p:cNvSpPr txBox="true"/>
          <p:nvPr/>
        </p:nvSpPr>
        <p:spPr>
          <a:xfrm rot="0">
            <a:off x="11742782" y="3223561"/>
            <a:ext cx="5405904" cy="5990093"/>
          </a:xfrm>
          <a:prstGeom prst="rect">
            <a:avLst/>
          </a:prstGeom>
        </p:spPr>
        <p:txBody>
          <a:bodyPr anchor="t" rtlCol="false" tIns="0" lIns="0" bIns="0" rIns="0">
            <a:spAutoFit/>
          </a:bodyPr>
          <a:lstStyle/>
          <a:p>
            <a:pPr algn="l">
              <a:lnSpc>
                <a:spcPts val="4790"/>
              </a:lnSpc>
            </a:pPr>
            <a:r>
              <a:rPr lang="en-US" sz="3421" spc="136" b="true">
                <a:solidFill>
                  <a:srgbClr val="2B2B2B"/>
                </a:solidFill>
                <a:latin typeface="Sauna Pro 5 Bold"/>
                <a:ea typeface="Sauna Pro 5 Bold"/>
                <a:cs typeface="Sauna Pro 5 Bold"/>
                <a:sym typeface="Sauna Pro 5 Bold"/>
              </a:rPr>
              <a:t>How do they behave?</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 Can be quick to get upset</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Can be quick to get angry</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They might shout and lash out!</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Change their eating and sleeping habits</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Ignore others</a:t>
            </a:r>
          </a:p>
        </p:txBody>
      </p:sp>
      <p:sp>
        <p:nvSpPr>
          <p:cNvPr name="TextBox 5" id="5"/>
          <p:cNvSpPr txBox="true"/>
          <p:nvPr/>
        </p:nvSpPr>
        <p:spPr>
          <a:xfrm rot="0">
            <a:off x="284435" y="3027450"/>
            <a:ext cx="6386288" cy="6590173"/>
          </a:xfrm>
          <a:prstGeom prst="rect">
            <a:avLst/>
          </a:prstGeom>
        </p:spPr>
        <p:txBody>
          <a:bodyPr anchor="t" rtlCol="false" tIns="0" lIns="0" bIns="0" rIns="0">
            <a:spAutoFit/>
          </a:bodyPr>
          <a:lstStyle/>
          <a:p>
            <a:pPr algn="l">
              <a:lnSpc>
                <a:spcPts val="4790"/>
              </a:lnSpc>
            </a:pPr>
            <a:r>
              <a:rPr lang="en-US" sz="3421" spc="136" b="true">
                <a:solidFill>
                  <a:srgbClr val="2B2B2B"/>
                </a:solidFill>
                <a:latin typeface="Sauna Pro 5 Bold"/>
                <a:ea typeface="Sauna Pro 5 Bold"/>
                <a:cs typeface="Sauna Pro 5 Bold"/>
                <a:sym typeface="Sauna Pro 5 Bold"/>
              </a:rPr>
              <a:t>What sort of things do they say and do?</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They can be very quiet and withdrawn</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Prefer to be alone</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Not wanting to go to school</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Avoid going out and to certain places</a:t>
            </a:r>
          </a:p>
          <a:p>
            <a:pPr algn="l" marL="738783" indent="-369391" lvl="1">
              <a:lnSpc>
                <a:spcPts val="4790"/>
              </a:lnSpc>
              <a:buFont typeface="Arial"/>
              <a:buChar char="•"/>
            </a:pPr>
            <a:r>
              <a:rPr lang="en-US" b="true" sz="3421" spc="136">
                <a:solidFill>
                  <a:srgbClr val="2B2B2B"/>
                </a:solidFill>
                <a:latin typeface="Sauna Pro 5 Bold"/>
                <a:ea typeface="Sauna Pro 5 Bold"/>
                <a:cs typeface="Sauna Pro 5 Bold"/>
                <a:sym typeface="Sauna Pro 5 Bold"/>
              </a:rPr>
              <a:t>They might say: “Leave me alone!  Nobody likes me!”</a:t>
            </a:r>
          </a:p>
          <a:p>
            <a:pPr algn="l">
              <a:lnSpc>
                <a:spcPts val="4790"/>
              </a:lnSpc>
            </a:pPr>
          </a:p>
        </p:txBody>
      </p:sp>
      <p:sp>
        <p:nvSpPr>
          <p:cNvPr name="Freeform 6" id="6"/>
          <p:cNvSpPr/>
          <p:nvPr/>
        </p:nvSpPr>
        <p:spPr>
          <a:xfrm flipH="false" flipV="false" rot="0">
            <a:off x="7138891" y="3933878"/>
            <a:ext cx="4010218" cy="4853516"/>
          </a:xfrm>
          <a:custGeom>
            <a:avLst/>
            <a:gdLst/>
            <a:ahLst/>
            <a:cxnLst/>
            <a:rect r="r" b="b" t="t" l="l"/>
            <a:pathLst>
              <a:path h="4853516" w="4010218">
                <a:moveTo>
                  <a:pt x="0" y="0"/>
                </a:moveTo>
                <a:lnTo>
                  <a:pt x="4010218" y="0"/>
                </a:lnTo>
                <a:lnTo>
                  <a:pt x="4010218" y="4853516"/>
                </a:lnTo>
                <a:lnTo>
                  <a:pt x="0" y="48535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19.xml><?xml version="1.0" encoding="utf-8"?>
<p:sld xmlns:p="http://schemas.openxmlformats.org/presentationml/2006/main" xmlns:a="http://schemas.openxmlformats.org/drawingml/2006/main" xmlns:r="http://schemas.openxmlformats.org/officeDocument/2006/relationships">
  <p:cSld>
    <p:bg>
      <p:bgPr>
        <a:solidFill>
          <a:srgbClr val="F9E51E"/>
        </a:solidFill>
      </p:bgPr>
    </p:bg>
    <p:spTree>
      <p:nvGrpSpPr>
        <p:cNvPr id="1" name=""/>
        <p:cNvGrpSpPr/>
        <p:nvPr/>
      </p:nvGrpSpPr>
      <p:grpSpPr>
        <a:xfrm>
          <a:off x="0" y="0"/>
          <a:ext cx="0" cy="0"/>
          <a:chOff x="0" y="0"/>
          <a:chExt cx="0" cy="0"/>
        </a:xfrm>
      </p:grpSpPr>
      <p:sp>
        <p:nvSpPr>
          <p:cNvPr name="Freeform 2" id="2"/>
          <p:cNvSpPr/>
          <p:nvPr/>
        </p:nvSpPr>
        <p:spPr>
          <a:xfrm flipH="false" flipV="false" rot="0">
            <a:off x="5668016" y="5143500"/>
            <a:ext cx="11152377" cy="3094785"/>
          </a:xfrm>
          <a:custGeom>
            <a:avLst/>
            <a:gdLst/>
            <a:ahLst/>
            <a:cxnLst/>
            <a:rect r="r" b="b" t="t" l="l"/>
            <a:pathLst>
              <a:path h="3094785" w="11152377">
                <a:moveTo>
                  <a:pt x="0" y="0"/>
                </a:moveTo>
                <a:lnTo>
                  <a:pt x="11152377" y="0"/>
                </a:lnTo>
                <a:lnTo>
                  <a:pt x="11152377" y="3094785"/>
                </a:lnTo>
                <a:lnTo>
                  <a:pt x="0" y="309478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086350" y="762932"/>
            <a:ext cx="8115300" cy="1209315"/>
          </a:xfrm>
          <a:prstGeom prst="rect">
            <a:avLst/>
          </a:prstGeom>
        </p:spPr>
        <p:txBody>
          <a:bodyPr anchor="t" rtlCol="false" tIns="0" lIns="0" bIns="0" rIns="0">
            <a:spAutoFit/>
          </a:bodyPr>
          <a:lstStyle/>
          <a:p>
            <a:pPr algn="ctr">
              <a:lnSpc>
                <a:spcPts val="8698"/>
              </a:lnSpc>
            </a:pPr>
            <a:r>
              <a:rPr lang="en-US" sz="9559">
                <a:solidFill>
                  <a:srgbClr val="2B2B2B"/>
                </a:solidFill>
                <a:latin typeface="Sauna Pro 5"/>
                <a:ea typeface="Sauna Pro 5"/>
                <a:cs typeface="Sauna Pro 5"/>
                <a:sym typeface="Sauna Pro 5"/>
              </a:rPr>
              <a:t>SIGNS OF</a:t>
            </a:r>
          </a:p>
        </p:txBody>
      </p:sp>
      <p:sp>
        <p:nvSpPr>
          <p:cNvPr name="TextBox 4" id="4"/>
          <p:cNvSpPr txBox="true"/>
          <p:nvPr/>
        </p:nvSpPr>
        <p:spPr>
          <a:xfrm rot="0">
            <a:off x="5086350" y="1932434"/>
            <a:ext cx="8115300" cy="1171215"/>
          </a:xfrm>
          <a:prstGeom prst="rect">
            <a:avLst/>
          </a:prstGeom>
        </p:spPr>
        <p:txBody>
          <a:bodyPr anchor="t" rtlCol="false" tIns="0" lIns="0" bIns="0" rIns="0">
            <a:spAutoFit/>
          </a:bodyPr>
          <a:lstStyle/>
          <a:p>
            <a:pPr algn="ctr">
              <a:lnSpc>
                <a:spcPts val="8698"/>
              </a:lnSpc>
            </a:pPr>
            <a:r>
              <a:rPr lang="en-US" sz="9559">
                <a:solidFill>
                  <a:srgbClr val="2B2B2B"/>
                </a:solidFill>
                <a:latin typeface="Rubik One"/>
                <a:ea typeface="Rubik One"/>
                <a:cs typeface="Rubik One"/>
                <a:sym typeface="Rubik One"/>
              </a:rPr>
              <a:t>BULLYING</a:t>
            </a:r>
          </a:p>
        </p:txBody>
      </p:sp>
      <p:sp>
        <p:nvSpPr>
          <p:cNvPr name="TextBox 5" id="5"/>
          <p:cNvSpPr txBox="true"/>
          <p:nvPr/>
        </p:nvSpPr>
        <p:spPr>
          <a:xfrm rot="0">
            <a:off x="7288576" y="5513046"/>
            <a:ext cx="8968022" cy="2279493"/>
          </a:xfrm>
          <a:prstGeom prst="rect">
            <a:avLst/>
          </a:prstGeom>
        </p:spPr>
        <p:txBody>
          <a:bodyPr anchor="t" rtlCol="false" tIns="0" lIns="0" bIns="0" rIns="0">
            <a:spAutoFit/>
          </a:bodyPr>
          <a:lstStyle/>
          <a:p>
            <a:pPr algn="ctr">
              <a:lnSpc>
                <a:spcPts val="4552"/>
              </a:lnSpc>
              <a:spcBef>
                <a:spcPct val="0"/>
              </a:spcBef>
            </a:pPr>
            <a:r>
              <a:rPr lang="en-US" b="true" sz="3251" spc="130">
                <a:solidFill>
                  <a:srgbClr val="2B2B2B"/>
                </a:solidFill>
                <a:latin typeface="Sauna Pro 5 Bold"/>
                <a:ea typeface="Sauna Pro 5 Bold"/>
                <a:cs typeface="Sauna Pro 5 Bold"/>
                <a:sym typeface="Sauna Pro 5 Bold"/>
              </a:rPr>
              <a:t>Of course...all of these signs might be nothing to do with bullying....but it is always wise to keep your eye out, check in on people and be an upstander!</a:t>
            </a:r>
          </a:p>
        </p:txBody>
      </p:sp>
      <p:sp>
        <p:nvSpPr>
          <p:cNvPr name="Freeform 6" id="6"/>
          <p:cNvSpPr/>
          <p:nvPr/>
        </p:nvSpPr>
        <p:spPr>
          <a:xfrm flipH="false" flipV="false" rot="0">
            <a:off x="1076132" y="3611913"/>
            <a:ext cx="4010218" cy="4853516"/>
          </a:xfrm>
          <a:custGeom>
            <a:avLst/>
            <a:gdLst/>
            <a:ahLst/>
            <a:cxnLst/>
            <a:rect r="r" b="b" t="t" l="l"/>
            <a:pathLst>
              <a:path h="4853516" w="4010218">
                <a:moveTo>
                  <a:pt x="0" y="0"/>
                </a:moveTo>
                <a:lnTo>
                  <a:pt x="4010218" y="0"/>
                </a:lnTo>
                <a:lnTo>
                  <a:pt x="4010218" y="4853516"/>
                </a:lnTo>
                <a:lnTo>
                  <a:pt x="0" y="48535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179272"/>
            <a:ext cx="1549243" cy="1433050"/>
          </a:xfrm>
          <a:prstGeom prst="rect">
            <a:avLst/>
          </a:prstGeom>
        </p:spPr>
      </p:pic>
      <p:pic>
        <p:nvPicPr>
          <p:cNvPr name="Picture 9" id="9"/>
          <p:cNvPicPr>
            <a:picLocks noChangeAspect="true"/>
          </p:cNvPicPr>
          <p:nvPr/>
        </p:nvPicPr>
        <p:blipFill>
          <a:blip r:embed="rId4"/>
          <a:srcRect l="0" t="0" r="0" b="0"/>
          <a:stretch>
            <a:fillRect/>
          </a:stretch>
        </p:blipFill>
        <p:spPr>
          <a:xfrm flipH="false" flipV="false" rot="0">
            <a:off x="9660903" y="246333"/>
            <a:ext cx="1370848" cy="1377737"/>
          </a:xfrm>
          <a:prstGeom prst="rect">
            <a:avLst/>
          </a:prstGeom>
        </p:spPr>
      </p:pic>
      <p:sp>
        <p:nvSpPr>
          <p:cNvPr name="TextBox 10" id="10"/>
          <p:cNvSpPr txBox="true"/>
          <p:nvPr/>
        </p:nvSpPr>
        <p:spPr>
          <a:xfrm rot="0">
            <a:off x="1319214" y="1695665"/>
            <a:ext cx="3658214" cy="2378702"/>
          </a:xfrm>
          <a:prstGeom prst="rect">
            <a:avLst/>
          </a:prstGeom>
        </p:spPr>
        <p:txBody>
          <a:bodyPr anchor="t" rtlCol="false" tIns="0" lIns="0" bIns="0" rIns="0">
            <a:spAutoFit/>
          </a:bodyPr>
          <a:lstStyle/>
          <a:p>
            <a:pPr algn="ctr">
              <a:lnSpc>
                <a:spcPts val="3815"/>
              </a:lnSpc>
            </a:pPr>
            <a:r>
              <a:rPr lang="en-US" b="true" sz="2725" spc="109" u="sng">
                <a:solidFill>
                  <a:srgbClr val="000000"/>
                </a:solidFill>
                <a:latin typeface="Sauna Pro 3 Bold"/>
                <a:ea typeface="Sauna Pro 3 Bold"/>
                <a:cs typeface="Sauna Pro 3 Bold"/>
                <a:sym typeface="Sauna Pro 3 Bold"/>
              </a:rPr>
              <a:t>Right to be safe</a:t>
            </a:r>
          </a:p>
          <a:p>
            <a:pPr algn="ctr">
              <a:lnSpc>
                <a:spcPts val="3815"/>
              </a:lnSpc>
              <a:spcBef>
                <a:spcPct val="0"/>
              </a:spcBef>
            </a:pPr>
            <a:r>
              <a:rPr lang="en-US" b="true" sz="2725" spc="109">
                <a:solidFill>
                  <a:srgbClr val="000000"/>
                </a:solidFill>
                <a:latin typeface="Sauna Pro 3 Bold"/>
                <a:ea typeface="Sauna Pro 3 Bold"/>
                <a:cs typeface="Sauna Pro 3 Bold"/>
                <a:sym typeface="Sauna Pro 3 Bold"/>
              </a:rPr>
              <a:t>Bullying makes children feel unsafe at school, online and in their community</a:t>
            </a:r>
          </a:p>
        </p:txBody>
      </p:sp>
      <p:sp>
        <p:nvSpPr>
          <p:cNvPr name="TextBox 11" id="11"/>
          <p:cNvSpPr txBox="true"/>
          <p:nvPr/>
        </p:nvSpPr>
        <p:spPr>
          <a:xfrm rot="0">
            <a:off x="7457763" y="1555171"/>
            <a:ext cx="3271205" cy="2369820"/>
          </a:xfrm>
          <a:prstGeom prst="rect">
            <a:avLst/>
          </a:prstGeom>
        </p:spPr>
        <p:txBody>
          <a:bodyPr anchor="t" rtlCol="false" tIns="0" lIns="0" bIns="0" rIns="0">
            <a:spAutoFit/>
          </a:bodyPr>
          <a:lstStyle/>
          <a:p>
            <a:pPr algn="l">
              <a:lnSpc>
                <a:spcPts val="3779"/>
              </a:lnSpc>
            </a:pPr>
            <a:r>
              <a:rPr lang="en-US" b="true" sz="2700" spc="108" u="sng">
                <a:solidFill>
                  <a:srgbClr val="000000"/>
                </a:solidFill>
                <a:latin typeface="Sauna Pro 3 Bold"/>
                <a:ea typeface="Sauna Pro 3 Bold"/>
                <a:cs typeface="Sauna Pro 3 Bold"/>
                <a:sym typeface="Sauna Pro 3 Bold"/>
              </a:rPr>
              <a:t>Right to a name and nationality</a:t>
            </a:r>
          </a:p>
          <a:p>
            <a:pPr algn="l">
              <a:lnSpc>
                <a:spcPts val="3779"/>
              </a:lnSpc>
            </a:pPr>
            <a:r>
              <a:rPr lang="en-US" sz="2700" spc="108" b="true">
                <a:solidFill>
                  <a:srgbClr val="000000"/>
                </a:solidFill>
                <a:latin typeface="Sauna Pro 3 Bold"/>
                <a:ea typeface="Sauna Pro 3 Bold"/>
                <a:cs typeface="Sauna Pro 3 Bold"/>
                <a:sym typeface="Sauna Pro 3 Bold"/>
              </a:rPr>
              <a:t>Bullying does not change this right</a:t>
            </a:r>
          </a:p>
          <a:p>
            <a:pPr algn="l">
              <a:lnSpc>
                <a:spcPts val="3779"/>
              </a:lnSpc>
              <a:spcBef>
                <a:spcPct val="0"/>
              </a:spcBef>
            </a:pPr>
          </a:p>
        </p:txBody>
      </p:sp>
      <p:sp>
        <p:nvSpPr>
          <p:cNvPr name="TextBox 12" id="12"/>
          <p:cNvSpPr txBox="true"/>
          <p:nvPr/>
        </p:nvSpPr>
        <p:spPr>
          <a:xfrm rot="0">
            <a:off x="13654246" y="1705190"/>
            <a:ext cx="3137972" cy="189357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education</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children scared to attend school</a:t>
            </a:r>
          </a:p>
        </p:txBody>
      </p:sp>
      <p:sp>
        <p:nvSpPr>
          <p:cNvPr name="TextBox 13" id="13"/>
          <p:cNvSpPr txBox="true"/>
          <p:nvPr/>
        </p:nvSpPr>
        <p:spPr>
          <a:xfrm rot="0">
            <a:off x="1697476" y="6421004"/>
            <a:ext cx="3075511" cy="236982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be  healthy</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you feel stressed, unwell and impact on mental health</a:t>
            </a:r>
          </a:p>
        </p:txBody>
      </p:sp>
      <p:sp>
        <p:nvSpPr>
          <p:cNvPr name="TextBox 14" id="14"/>
          <p:cNvSpPr txBox="true"/>
          <p:nvPr/>
        </p:nvSpPr>
        <p:spPr>
          <a:xfrm rot="0">
            <a:off x="7457763" y="6268604"/>
            <a:ext cx="3299819" cy="2854938"/>
          </a:xfrm>
          <a:prstGeom prst="rect">
            <a:avLst/>
          </a:prstGeom>
        </p:spPr>
        <p:txBody>
          <a:bodyPr anchor="t" rtlCol="false" tIns="0" lIns="0" bIns="0" rIns="0">
            <a:spAutoFit/>
          </a:bodyPr>
          <a:lstStyle/>
          <a:p>
            <a:pPr algn="ctr">
              <a:lnSpc>
                <a:spcPts val="3816"/>
              </a:lnSpc>
            </a:pPr>
            <a:r>
              <a:rPr lang="en-US" b="true" sz="2725" spc="109" u="sng">
                <a:solidFill>
                  <a:srgbClr val="000000"/>
                </a:solidFill>
                <a:latin typeface="Sauna Pro 3 Bold"/>
                <a:ea typeface="Sauna Pro 3 Bold"/>
                <a:cs typeface="Sauna Pro 3 Bold"/>
                <a:sym typeface="Sauna Pro 3 Bold"/>
              </a:rPr>
              <a:t>Right to be heard and taken seriously</a:t>
            </a:r>
          </a:p>
          <a:p>
            <a:pPr algn="ctr">
              <a:lnSpc>
                <a:spcPts val="3816"/>
              </a:lnSpc>
              <a:spcBef>
                <a:spcPct val="0"/>
              </a:spcBef>
            </a:pPr>
            <a:r>
              <a:rPr lang="en-US" b="true" sz="2725" spc="109">
                <a:solidFill>
                  <a:srgbClr val="000000"/>
                </a:solidFill>
                <a:latin typeface="Sauna Pro 3 Bold"/>
                <a:ea typeface="Sauna Pro 3 Bold"/>
                <a:cs typeface="Sauna Pro 3 Bold"/>
                <a:sym typeface="Sauna Pro 3 Bold"/>
              </a:rPr>
              <a:t>Bullying can silence people and take away their sense of control</a:t>
            </a:r>
          </a:p>
        </p:txBody>
      </p:sp>
      <p:sp>
        <p:nvSpPr>
          <p:cNvPr name="TextBox 15" id="15"/>
          <p:cNvSpPr txBox="true"/>
          <p:nvPr/>
        </p:nvSpPr>
        <p:spPr>
          <a:xfrm rot="0">
            <a:off x="13654246" y="6297179"/>
            <a:ext cx="3271205" cy="2416257"/>
          </a:xfrm>
          <a:prstGeom prst="rect">
            <a:avLst/>
          </a:prstGeom>
        </p:spPr>
        <p:txBody>
          <a:bodyPr anchor="t" rtlCol="false" tIns="0" lIns="0" bIns="0" rIns="0">
            <a:spAutoFit/>
          </a:bodyPr>
          <a:lstStyle/>
          <a:p>
            <a:pPr algn="ctr">
              <a:lnSpc>
                <a:spcPts val="3207"/>
              </a:lnSpc>
            </a:pPr>
            <a:r>
              <a:rPr lang="en-US" b="true" sz="2525" spc="101" u="sng">
                <a:solidFill>
                  <a:srgbClr val="000000"/>
                </a:solidFill>
                <a:latin typeface="Sauna Pro 3 Bold"/>
                <a:ea typeface="Sauna Pro 3 Bold"/>
                <a:cs typeface="Sauna Pro 3 Bold"/>
                <a:sym typeface="Sauna Pro 3 Bold"/>
              </a:rPr>
              <a:t>Right not to be discriminated against</a:t>
            </a:r>
          </a:p>
          <a:p>
            <a:pPr algn="ctr">
              <a:lnSpc>
                <a:spcPts val="3207"/>
              </a:lnSpc>
            </a:pPr>
            <a:r>
              <a:rPr lang="en-US" b="true" sz="2525" spc="101">
                <a:solidFill>
                  <a:srgbClr val="000000"/>
                </a:solidFill>
                <a:latin typeface="Sauna Pro 3 Bold"/>
                <a:ea typeface="Sauna Pro 3 Bold"/>
                <a:cs typeface="Sauna Pro 3 Bold"/>
                <a:sym typeface="Sauna Pro 3 Bold"/>
              </a:rPr>
              <a:t>Bullying often targets people for their race, gender, beliefs or being them</a:t>
            </a:r>
          </a:p>
        </p:txBody>
      </p:sp>
      <p:pic>
        <p:nvPicPr>
          <p:cNvPr name="Picture 16" id="16"/>
          <p:cNvPicPr>
            <a:picLocks noChangeAspect="true"/>
          </p:cNvPicPr>
          <p:nvPr/>
        </p:nvPicPr>
        <p:blipFill>
          <a:blip r:embed="rId3"/>
          <a:srcRect l="0" t="0" r="0" b="0"/>
          <a:stretch>
            <a:fillRect/>
          </a:stretch>
        </p:blipFill>
        <p:spPr>
          <a:xfrm flipH="false" flipV="false" rot="0">
            <a:off x="15710057" y="0"/>
            <a:ext cx="1549243" cy="1433050"/>
          </a:xfrm>
          <a:prstGeom prst="rect">
            <a:avLst/>
          </a:prstGeom>
        </p:spPr>
      </p:pic>
      <p:pic>
        <p:nvPicPr>
          <p:cNvPr name="Picture 17" id="17"/>
          <p:cNvPicPr>
            <a:picLocks noChangeAspect="true"/>
          </p:cNvPicPr>
          <p:nvPr/>
        </p:nvPicPr>
        <p:blipFill>
          <a:blip r:embed="rId3"/>
          <a:srcRect l="0" t="0" r="0" b="0"/>
          <a:stretch>
            <a:fillRect/>
          </a:stretch>
        </p:blipFill>
        <p:spPr>
          <a:xfrm flipH="false" flipV="false" rot="0">
            <a:off x="4258333" y="4892704"/>
            <a:ext cx="1549243" cy="1433050"/>
          </a:xfrm>
          <a:prstGeom prst="rect">
            <a:avLst/>
          </a:prstGeom>
        </p:spPr>
      </p:pic>
      <p:pic>
        <p:nvPicPr>
          <p:cNvPr name="Picture 18" id="18"/>
          <p:cNvPicPr>
            <a:picLocks noChangeAspect="true"/>
          </p:cNvPicPr>
          <p:nvPr/>
        </p:nvPicPr>
        <p:blipFill>
          <a:blip r:embed="rId3"/>
          <a:srcRect l="0" t="0" r="0" b="0"/>
          <a:stretch>
            <a:fillRect/>
          </a:stretch>
        </p:blipFill>
        <p:spPr>
          <a:xfrm flipH="false" flipV="false" rot="0">
            <a:off x="9660903" y="4854604"/>
            <a:ext cx="1549243" cy="1433050"/>
          </a:xfrm>
          <a:prstGeom prst="rect">
            <a:avLst/>
          </a:prstGeom>
        </p:spPr>
      </p:pic>
      <p:pic>
        <p:nvPicPr>
          <p:cNvPr name="Picture 19" id="19"/>
          <p:cNvPicPr>
            <a:picLocks noChangeAspect="true"/>
          </p:cNvPicPr>
          <p:nvPr/>
        </p:nvPicPr>
        <p:blipFill>
          <a:blip r:embed="rId3"/>
          <a:srcRect l="0" t="0" r="0" b="0"/>
          <a:stretch>
            <a:fillRect/>
          </a:stretch>
        </p:blipFill>
        <p:spPr>
          <a:xfrm flipH="false" flipV="false" rot="0">
            <a:off x="16017597" y="4902229"/>
            <a:ext cx="1549243" cy="1433050"/>
          </a:xfrm>
          <a:prstGeom prst="rect">
            <a:avLst/>
          </a:prstGeom>
        </p:spPr>
      </p:pic>
    </p:spTree>
  </p:cSld>
  <p:clrMapOvr>
    <a:masterClrMapping/>
  </p:clrMapOvr>
</p:sld>
</file>

<file path=ppt/slides/slide120.xml><?xml version="1.0" encoding="utf-8"?>
<p:sld xmlns:p="http://schemas.openxmlformats.org/presentationml/2006/main" xmlns:a="http://schemas.openxmlformats.org/drawingml/2006/main" xmlns:r="http://schemas.openxmlformats.org/officeDocument/2006/relationships">
  <p:cSld>
    <p:bg>
      <p:bgPr>
        <a:solidFill>
          <a:srgbClr val="F9E51E"/>
        </a:solidFill>
      </p:bgPr>
    </p:bg>
    <p:spTree>
      <p:nvGrpSpPr>
        <p:cNvPr id="1" name=""/>
        <p:cNvGrpSpPr/>
        <p:nvPr/>
      </p:nvGrpSpPr>
      <p:grpSpPr>
        <a:xfrm>
          <a:off x="0" y="0"/>
          <a:ext cx="0" cy="0"/>
          <a:chOff x="0" y="0"/>
          <a:chExt cx="0" cy="0"/>
        </a:xfrm>
      </p:grpSpPr>
      <p:sp>
        <p:nvSpPr>
          <p:cNvPr name="Freeform 2" id="2"/>
          <p:cNvSpPr/>
          <p:nvPr/>
        </p:nvSpPr>
        <p:spPr>
          <a:xfrm flipH="false" flipV="false" rot="0">
            <a:off x="5636412" y="4475477"/>
            <a:ext cx="11152377" cy="3094785"/>
          </a:xfrm>
          <a:custGeom>
            <a:avLst/>
            <a:gdLst/>
            <a:ahLst/>
            <a:cxnLst/>
            <a:rect r="r" b="b" t="t" l="l"/>
            <a:pathLst>
              <a:path h="3094785" w="11152377">
                <a:moveTo>
                  <a:pt x="0" y="0"/>
                </a:moveTo>
                <a:lnTo>
                  <a:pt x="11152377" y="0"/>
                </a:lnTo>
                <a:lnTo>
                  <a:pt x="11152377" y="3094784"/>
                </a:lnTo>
                <a:lnTo>
                  <a:pt x="0" y="30947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4000">
            <a:off x="13555339" y="8796890"/>
            <a:ext cx="6466900" cy="2431620"/>
          </a:xfrm>
          <a:custGeom>
            <a:avLst/>
            <a:gdLst/>
            <a:ahLst/>
            <a:cxnLst/>
            <a:rect r="r" b="b" t="t" l="l"/>
            <a:pathLst>
              <a:path h="2431620" w="6466900">
                <a:moveTo>
                  <a:pt x="16661" y="0"/>
                </a:moveTo>
                <a:lnTo>
                  <a:pt x="6466900" y="45032"/>
                </a:lnTo>
                <a:lnTo>
                  <a:pt x="6450238" y="2431620"/>
                </a:lnTo>
                <a:lnTo>
                  <a:pt x="0" y="2386588"/>
                </a:lnTo>
                <a:lnTo>
                  <a:pt x="16661" y="0"/>
                </a:lnTo>
                <a:close/>
              </a:path>
            </a:pathLst>
          </a:custGeom>
          <a:blipFill>
            <a:blip r:embed="rId4">
              <a:extLst>
                <a:ext uri="{96DAC541-7B7A-43D3-8B79-37D633B846F1}">
                  <asvg:svgBlip xmlns:asvg="http://schemas.microsoft.com/office/drawing/2016/SVG/main" r:embed="rId5"/>
                </a:ext>
              </a:extLst>
            </a:blip>
            <a:stretch>
              <a:fillRect l="-8818" t="0" r="-3235" b="-10263"/>
            </a:stretch>
          </a:blipFill>
        </p:spPr>
      </p:sp>
      <p:sp>
        <p:nvSpPr>
          <p:cNvPr name="TextBox 4" id="4"/>
          <p:cNvSpPr txBox="true"/>
          <p:nvPr/>
        </p:nvSpPr>
        <p:spPr>
          <a:xfrm rot="0">
            <a:off x="5086350" y="841942"/>
            <a:ext cx="8115300" cy="1209315"/>
          </a:xfrm>
          <a:prstGeom prst="rect">
            <a:avLst/>
          </a:prstGeom>
        </p:spPr>
        <p:txBody>
          <a:bodyPr anchor="t" rtlCol="false" tIns="0" lIns="0" bIns="0" rIns="0">
            <a:spAutoFit/>
          </a:bodyPr>
          <a:lstStyle/>
          <a:p>
            <a:pPr algn="ctr">
              <a:lnSpc>
                <a:spcPts val="8698"/>
              </a:lnSpc>
            </a:pPr>
            <a:r>
              <a:rPr lang="en-US" sz="9559">
                <a:solidFill>
                  <a:srgbClr val="2B2B2B"/>
                </a:solidFill>
                <a:latin typeface="Sauna Pro 5"/>
                <a:ea typeface="Sauna Pro 5"/>
                <a:cs typeface="Sauna Pro 5"/>
                <a:sym typeface="Sauna Pro 5"/>
              </a:rPr>
              <a:t>SIGNS OF</a:t>
            </a:r>
          </a:p>
        </p:txBody>
      </p:sp>
      <p:sp>
        <p:nvSpPr>
          <p:cNvPr name="TextBox 5" id="5"/>
          <p:cNvSpPr txBox="true"/>
          <p:nvPr/>
        </p:nvSpPr>
        <p:spPr>
          <a:xfrm rot="0">
            <a:off x="5086350" y="1932434"/>
            <a:ext cx="8115300" cy="1171215"/>
          </a:xfrm>
          <a:prstGeom prst="rect">
            <a:avLst/>
          </a:prstGeom>
        </p:spPr>
        <p:txBody>
          <a:bodyPr anchor="t" rtlCol="false" tIns="0" lIns="0" bIns="0" rIns="0">
            <a:spAutoFit/>
          </a:bodyPr>
          <a:lstStyle/>
          <a:p>
            <a:pPr algn="ctr">
              <a:lnSpc>
                <a:spcPts val="8698"/>
              </a:lnSpc>
            </a:pPr>
            <a:r>
              <a:rPr lang="en-US" sz="9559">
                <a:solidFill>
                  <a:srgbClr val="2B2B2B"/>
                </a:solidFill>
                <a:latin typeface="Rubik One"/>
                <a:ea typeface="Rubik One"/>
                <a:cs typeface="Rubik One"/>
                <a:sym typeface="Rubik One"/>
              </a:rPr>
              <a:t>BULLYING</a:t>
            </a:r>
          </a:p>
        </p:txBody>
      </p:sp>
      <p:sp>
        <p:nvSpPr>
          <p:cNvPr name="TextBox 6" id="6"/>
          <p:cNvSpPr txBox="true"/>
          <p:nvPr/>
        </p:nvSpPr>
        <p:spPr>
          <a:xfrm rot="0">
            <a:off x="7367586" y="5057775"/>
            <a:ext cx="8968022" cy="1826906"/>
          </a:xfrm>
          <a:prstGeom prst="rect">
            <a:avLst/>
          </a:prstGeom>
        </p:spPr>
        <p:txBody>
          <a:bodyPr anchor="t" rtlCol="false" tIns="0" lIns="0" bIns="0" rIns="0">
            <a:spAutoFit/>
          </a:bodyPr>
          <a:lstStyle/>
          <a:p>
            <a:pPr algn="ctr">
              <a:lnSpc>
                <a:spcPts val="4832"/>
              </a:lnSpc>
              <a:spcBef>
                <a:spcPct val="0"/>
              </a:spcBef>
            </a:pPr>
            <a:r>
              <a:rPr lang="en-US" b="true" sz="3451" spc="138">
                <a:solidFill>
                  <a:srgbClr val="2B2B2B"/>
                </a:solidFill>
                <a:latin typeface="Sauna Pro 5 Bold"/>
                <a:ea typeface="Sauna Pro 5 Bold"/>
                <a:cs typeface="Sauna Pro 5 Bold"/>
                <a:sym typeface="Sauna Pro 5 Bold"/>
              </a:rPr>
              <a:t>Why not make a guide or poster to help other learners and adults look out for the signs of bullying?</a:t>
            </a:r>
          </a:p>
        </p:txBody>
      </p:sp>
      <p:sp>
        <p:nvSpPr>
          <p:cNvPr name="Freeform 7" id="7"/>
          <p:cNvSpPr/>
          <p:nvPr/>
        </p:nvSpPr>
        <p:spPr>
          <a:xfrm flipH="false" flipV="false" rot="0">
            <a:off x="1076132" y="3596111"/>
            <a:ext cx="4010218" cy="4853516"/>
          </a:xfrm>
          <a:custGeom>
            <a:avLst/>
            <a:gdLst/>
            <a:ahLst/>
            <a:cxnLst/>
            <a:rect r="r" b="b" t="t" l="l"/>
            <a:pathLst>
              <a:path h="4853516" w="4010218">
                <a:moveTo>
                  <a:pt x="0" y="0"/>
                </a:moveTo>
                <a:lnTo>
                  <a:pt x="4010218" y="0"/>
                </a:lnTo>
                <a:lnTo>
                  <a:pt x="4010218" y="4853516"/>
                </a:lnTo>
                <a:lnTo>
                  <a:pt x="0" y="48535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2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7158645" y="6862591"/>
            <a:ext cx="158523" cy="1277933"/>
            <a:chOff x="0" y="0"/>
            <a:chExt cx="293560" cy="2366543"/>
          </a:xfrm>
        </p:grpSpPr>
        <p:sp>
          <p:nvSpPr>
            <p:cNvPr name="Freeform 3" id="3"/>
            <p:cNvSpPr/>
            <p:nvPr/>
          </p:nvSpPr>
          <p:spPr>
            <a:xfrm flipH="false" flipV="false" rot="0">
              <a:off x="0" y="0"/>
              <a:ext cx="295148" cy="2366518"/>
            </a:xfrm>
            <a:custGeom>
              <a:avLst/>
              <a:gdLst/>
              <a:ahLst/>
              <a:cxnLst/>
              <a:rect r="r" b="b" t="t" l="l"/>
              <a:pathLst>
                <a:path h="2366518" w="295148">
                  <a:moveTo>
                    <a:pt x="253746" y="0"/>
                  </a:moveTo>
                  <a:lnTo>
                    <a:pt x="253746" y="1143"/>
                  </a:lnTo>
                  <a:cubicBezTo>
                    <a:pt x="225171" y="57277"/>
                    <a:pt x="217043" y="179705"/>
                    <a:pt x="215138" y="267081"/>
                  </a:cubicBezTo>
                  <a:cubicBezTo>
                    <a:pt x="197358" y="260096"/>
                    <a:pt x="171196" y="252349"/>
                    <a:pt x="142113" y="252349"/>
                  </a:cubicBezTo>
                  <a:cubicBezTo>
                    <a:pt x="93980" y="252349"/>
                    <a:pt x="38227" y="273431"/>
                    <a:pt x="0" y="353822"/>
                  </a:cubicBezTo>
                  <a:lnTo>
                    <a:pt x="0" y="353822"/>
                  </a:lnTo>
                  <a:lnTo>
                    <a:pt x="0" y="353949"/>
                  </a:lnTo>
                  <a:lnTo>
                    <a:pt x="0" y="353949"/>
                  </a:lnTo>
                  <a:cubicBezTo>
                    <a:pt x="3556" y="350647"/>
                    <a:pt x="71120" y="289179"/>
                    <a:pt x="145034" y="289179"/>
                  </a:cubicBezTo>
                  <a:cubicBezTo>
                    <a:pt x="168275" y="289179"/>
                    <a:pt x="192024" y="295275"/>
                    <a:pt x="214630" y="311023"/>
                  </a:cubicBezTo>
                  <a:cubicBezTo>
                    <a:pt x="214630" y="328168"/>
                    <a:pt x="214757" y="342265"/>
                    <a:pt x="215011" y="351663"/>
                  </a:cubicBezTo>
                  <a:lnTo>
                    <a:pt x="215011" y="2327402"/>
                  </a:lnTo>
                  <a:cubicBezTo>
                    <a:pt x="215011" y="2348992"/>
                    <a:pt x="232537" y="2366518"/>
                    <a:pt x="254127" y="2366518"/>
                  </a:cubicBezTo>
                  <a:cubicBezTo>
                    <a:pt x="275717" y="2366518"/>
                    <a:pt x="293243" y="2348992"/>
                    <a:pt x="293243" y="2327402"/>
                  </a:cubicBezTo>
                  <a:lnTo>
                    <a:pt x="293243" y="351790"/>
                  </a:lnTo>
                  <a:cubicBezTo>
                    <a:pt x="294259" y="295783"/>
                    <a:pt x="295148" y="81280"/>
                    <a:pt x="254381" y="1270"/>
                  </a:cubicBezTo>
                  <a:lnTo>
                    <a:pt x="254381" y="0"/>
                  </a:lnTo>
                  <a:cubicBezTo>
                    <a:pt x="254254" y="254"/>
                    <a:pt x="254127" y="381"/>
                    <a:pt x="254000" y="635"/>
                  </a:cubicBezTo>
                  <a:cubicBezTo>
                    <a:pt x="254000" y="381"/>
                    <a:pt x="253873" y="127"/>
                    <a:pt x="253746" y="0"/>
                  </a:cubicBezTo>
                  <a:close/>
                </a:path>
              </a:pathLst>
            </a:custGeom>
            <a:solidFill>
              <a:srgbClr val="00A1DE"/>
            </a:solidFill>
          </p:spPr>
        </p:sp>
      </p:grpSp>
      <p:sp>
        <p:nvSpPr>
          <p:cNvPr name="Freeform 4" id="4"/>
          <p:cNvSpPr/>
          <p:nvPr/>
        </p:nvSpPr>
        <p:spPr>
          <a:xfrm flipH="false" flipV="false" rot="0">
            <a:off x="188679" y="253474"/>
            <a:ext cx="6757187" cy="5118569"/>
          </a:xfrm>
          <a:custGeom>
            <a:avLst/>
            <a:gdLst/>
            <a:ahLst/>
            <a:cxnLst/>
            <a:rect r="r" b="b" t="t" l="l"/>
            <a:pathLst>
              <a:path h="5118569" w="6757187">
                <a:moveTo>
                  <a:pt x="0" y="0"/>
                </a:moveTo>
                <a:lnTo>
                  <a:pt x="6757187" y="0"/>
                </a:lnTo>
                <a:lnTo>
                  <a:pt x="6757187" y="5118570"/>
                </a:lnTo>
                <a:lnTo>
                  <a:pt x="0" y="51185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88679" y="9135521"/>
            <a:ext cx="1680043" cy="970225"/>
          </a:xfrm>
          <a:custGeom>
            <a:avLst/>
            <a:gdLst/>
            <a:ahLst/>
            <a:cxnLst/>
            <a:rect r="r" b="b" t="t" l="l"/>
            <a:pathLst>
              <a:path h="970225" w="1680043">
                <a:moveTo>
                  <a:pt x="0" y="0"/>
                </a:moveTo>
                <a:lnTo>
                  <a:pt x="1680042" y="0"/>
                </a:lnTo>
                <a:lnTo>
                  <a:pt x="1680042" y="970225"/>
                </a:lnTo>
                <a:lnTo>
                  <a:pt x="0" y="9702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092643" y="9135521"/>
            <a:ext cx="906109" cy="906109"/>
          </a:xfrm>
          <a:custGeom>
            <a:avLst/>
            <a:gdLst/>
            <a:ahLst/>
            <a:cxnLst/>
            <a:rect r="r" b="b" t="t" l="l"/>
            <a:pathLst>
              <a:path h="906109" w="906109">
                <a:moveTo>
                  <a:pt x="0" y="0"/>
                </a:moveTo>
                <a:lnTo>
                  <a:pt x="906108" y="0"/>
                </a:lnTo>
                <a:lnTo>
                  <a:pt x="906108" y="906109"/>
                </a:lnTo>
                <a:lnTo>
                  <a:pt x="0" y="906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7026137" y="8958343"/>
            <a:ext cx="1261863" cy="1261863"/>
          </a:xfrm>
          <a:custGeom>
            <a:avLst/>
            <a:gdLst/>
            <a:ahLst/>
            <a:cxnLst/>
            <a:rect r="r" b="b" t="t" l="l"/>
            <a:pathLst>
              <a:path h="1261863" w="1261863">
                <a:moveTo>
                  <a:pt x="0" y="0"/>
                </a:moveTo>
                <a:lnTo>
                  <a:pt x="1261863" y="0"/>
                </a:lnTo>
                <a:lnTo>
                  <a:pt x="1261863" y="1261864"/>
                </a:lnTo>
                <a:lnTo>
                  <a:pt x="0" y="12618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7237906" y="449762"/>
            <a:ext cx="4212630" cy="9387476"/>
          </a:xfrm>
          <a:custGeom>
            <a:avLst/>
            <a:gdLst/>
            <a:ahLst/>
            <a:cxnLst/>
            <a:rect r="r" b="b" t="t" l="l"/>
            <a:pathLst>
              <a:path h="9387476" w="4212630">
                <a:moveTo>
                  <a:pt x="0" y="0"/>
                </a:moveTo>
                <a:lnTo>
                  <a:pt x="4212630" y="0"/>
                </a:lnTo>
                <a:lnTo>
                  <a:pt x="4212630" y="9387476"/>
                </a:lnTo>
                <a:lnTo>
                  <a:pt x="0" y="9387476"/>
                </a:lnTo>
                <a:lnTo>
                  <a:pt x="0" y="0"/>
                </a:lnTo>
                <a:close/>
              </a:path>
            </a:pathLst>
          </a:custGeom>
          <a:blipFill>
            <a:blip r:embed="rId10"/>
            <a:stretch>
              <a:fillRect l="0" t="0" r="0" b="0"/>
            </a:stretch>
          </a:blipFill>
          <a:ln w="38100" cap="sq">
            <a:solidFill>
              <a:srgbClr val="000000"/>
            </a:solidFill>
            <a:prstDash val="solid"/>
            <a:miter/>
          </a:ln>
        </p:spPr>
      </p:sp>
      <p:sp>
        <p:nvSpPr>
          <p:cNvPr name="TextBox 9" id="9"/>
          <p:cNvSpPr txBox="true"/>
          <p:nvPr/>
        </p:nvSpPr>
        <p:spPr>
          <a:xfrm rot="0">
            <a:off x="678091" y="697923"/>
            <a:ext cx="5322390" cy="2678358"/>
          </a:xfrm>
          <a:prstGeom prst="rect">
            <a:avLst/>
          </a:prstGeom>
        </p:spPr>
        <p:txBody>
          <a:bodyPr anchor="t" rtlCol="false" tIns="0" lIns="0" bIns="0" rIns="0">
            <a:spAutoFit/>
          </a:bodyPr>
          <a:lstStyle/>
          <a:p>
            <a:pPr algn="l">
              <a:lnSpc>
                <a:spcPts val="3594"/>
              </a:lnSpc>
            </a:pPr>
            <a:r>
              <a:rPr lang="en-US" sz="2946" spc="117">
                <a:solidFill>
                  <a:srgbClr val="000000"/>
                </a:solidFill>
                <a:latin typeface="Sauna Pro 4"/>
                <a:ea typeface="Sauna Pro 4"/>
                <a:cs typeface="Sauna Pro 4"/>
                <a:sym typeface="Sauna Pro 4"/>
              </a:rPr>
              <a:t>Now it is time to look at this conversation guide from respectme.</a:t>
            </a:r>
          </a:p>
          <a:p>
            <a:pPr algn="l">
              <a:lnSpc>
                <a:spcPts val="3594"/>
              </a:lnSpc>
            </a:pPr>
            <a:r>
              <a:rPr lang="en-US" sz="2946" spc="117">
                <a:solidFill>
                  <a:srgbClr val="000000"/>
                </a:solidFill>
                <a:latin typeface="Sauna Pro 4"/>
                <a:ea typeface="Sauna Pro 4"/>
                <a:cs typeface="Sauna Pro 4"/>
                <a:sym typeface="Sauna Pro 4"/>
              </a:rPr>
              <a:t>This helps adults to understand what to say to a child who may be  experiencing bullying.</a:t>
            </a:r>
          </a:p>
        </p:txBody>
      </p:sp>
      <p:sp>
        <p:nvSpPr>
          <p:cNvPr name="TextBox 10" id="10"/>
          <p:cNvSpPr txBox="true"/>
          <p:nvPr/>
        </p:nvSpPr>
        <p:spPr>
          <a:xfrm rot="0">
            <a:off x="12276829" y="1353247"/>
            <a:ext cx="5079868" cy="7434386"/>
          </a:xfrm>
          <a:prstGeom prst="rect">
            <a:avLst/>
          </a:prstGeom>
        </p:spPr>
        <p:txBody>
          <a:bodyPr anchor="t" rtlCol="false" tIns="0" lIns="0" bIns="0" rIns="0">
            <a:spAutoFit/>
          </a:bodyPr>
          <a:lstStyle/>
          <a:p>
            <a:pPr algn="l" marL="609115" indent="-304557" lvl="1">
              <a:lnSpc>
                <a:spcPts val="3949"/>
              </a:lnSpc>
              <a:buFont typeface="Arial"/>
              <a:buChar char="•"/>
            </a:pPr>
            <a:r>
              <a:rPr lang="en-US" b="true" sz="2821" spc="112">
                <a:solidFill>
                  <a:srgbClr val="000000"/>
                </a:solidFill>
                <a:latin typeface="Sauna Pro 5 Bold"/>
                <a:ea typeface="Sauna Pro 5 Bold"/>
                <a:cs typeface="Sauna Pro 5 Bold"/>
                <a:sym typeface="Sauna Pro 5 Bold"/>
              </a:rPr>
              <a:t>Imagine you are Noah’s parents and script a conversation with him</a:t>
            </a:r>
          </a:p>
          <a:p>
            <a:pPr algn="l" marL="609115" indent="-304557" lvl="1">
              <a:lnSpc>
                <a:spcPts val="3949"/>
              </a:lnSpc>
              <a:buFont typeface="Arial"/>
              <a:buChar char="•"/>
            </a:pPr>
            <a:r>
              <a:rPr lang="en-US" b="true" sz="2821" spc="112">
                <a:solidFill>
                  <a:srgbClr val="000000"/>
                </a:solidFill>
                <a:latin typeface="Sauna Pro 5 Bold"/>
                <a:ea typeface="Sauna Pro 5 Bold"/>
                <a:cs typeface="Sauna Pro 5 Bold"/>
                <a:sym typeface="Sauna Pro 5 Bold"/>
              </a:rPr>
              <a:t>Ask him what is wrong?</a:t>
            </a:r>
          </a:p>
          <a:p>
            <a:pPr algn="l" marL="609115" indent="-304557" lvl="1">
              <a:lnSpc>
                <a:spcPts val="3949"/>
              </a:lnSpc>
              <a:buFont typeface="Arial"/>
              <a:buChar char="•"/>
            </a:pPr>
            <a:r>
              <a:rPr lang="en-US" b="true" sz="2821" spc="112">
                <a:solidFill>
                  <a:srgbClr val="000000"/>
                </a:solidFill>
                <a:latin typeface="Sauna Pro 5 Bold"/>
                <a:ea typeface="Sauna Pro 5 Bold"/>
                <a:cs typeface="Sauna Pro 5 Bold"/>
                <a:sym typeface="Sauna Pro 5 Bold"/>
              </a:rPr>
              <a:t>Let him know that you are there for him.</a:t>
            </a:r>
          </a:p>
          <a:p>
            <a:pPr algn="l" marL="609115" indent="-304557" lvl="1">
              <a:lnSpc>
                <a:spcPts val="3949"/>
              </a:lnSpc>
              <a:buFont typeface="Arial"/>
              <a:buChar char="•"/>
            </a:pPr>
            <a:r>
              <a:rPr lang="en-US" b="true" sz="2821" spc="112">
                <a:solidFill>
                  <a:srgbClr val="000000"/>
                </a:solidFill>
                <a:latin typeface="Sauna Pro 5 Bold"/>
                <a:ea typeface="Sauna Pro 5 Bold"/>
                <a:cs typeface="Sauna Pro 5 Bold"/>
                <a:sym typeface="Sauna Pro 5 Bold"/>
              </a:rPr>
              <a:t>Use the respectme conversation guide for some ideas on what to say.</a:t>
            </a:r>
          </a:p>
          <a:p>
            <a:pPr algn="l" marL="609115" indent="-304557" lvl="1">
              <a:lnSpc>
                <a:spcPts val="3949"/>
              </a:lnSpc>
              <a:buFont typeface="Arial"/>
              <a:buChar char="•"/>
            </a:pPr>
            <a:r>
              <a:rPr lang="en-US" b="true" sz="2821" spc="112">
                <a:solidFill>
                  <a:srgbClr val="000000"/>
                </a:solidFill>
                <a:latin typeface="Sauna Pro 5 Bold"/>
                <a:ea typeface="Sauna Pro 5 Bold"/>
                <a:cs typeface="Sauna Pro 5 Bold"/>
                <a:sym typeface="Sauna Pro 5 Bold"/>
              </a:rPr>
              <a:t>Why don’t you take a  character role and  and act this out in class?</a:t>
            </a:r>
          </a:p>
          <a:p>
            <a:pPr algn="l">
              <a:lnSpc>
                <a:spcPts val="3949"/>
              </a:lnSpc>
            </a:pPr>
          </a:p>
          <a:p>
            <a:pPr algn="l">
              <a:lnSpc>
                <a:spcPts val="3949"/>
              </a:lnSpc>
              <a:spcBef>
                <a:spcPct val="0"/>
              </a:spcBef>
            </a:pPr>
            <a:r>
              <a:rPr lang="en-US" b="true" sz="2821" spc="112">
                <a:solidFill>
                  <a:srgbClr val="000000"/>
                </a:solidFill>
                <a:latin typeface="Sauna Pro 5 Bold"/>
                <a:ea typeface="Sauna Pro 5 Bold"/>
                <a:cs typeface="Sauna Pro 5 Bold"/>
                <a:sym typeface="Sauna Pro 5 Bold"/>
              </a:rPr>
              <a:t>Teachers will provide a copy of the guide</a:t>
            </a:r>
          </a:p>
        </p:txBody>
      </p:sp>
    </p:spTree>
  </p:cSld>
  <p:clrMapOvr>
    <a:masterClrMapping/>
  </p:clrMapOvr>
</p:sld>
</file>

<file path=ppt/slides/slide12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43282" y="5769991"/>
            <a:ext cx="15575892" cy="4517009"/>
          </a:xfrm>
          <a:custGeom>
            <a:avLst/>
            <a:gdLst/>
            <a:ahLst/>
            <a:cxnLst/>
            <a:rect r="r" b="b" t="t" l="l"/>
            <a:pathLst>
              <a:path h="4517009" w="15575892">
                <a:moveTo>
                  <a:pt x="0" y="0"/>
                </a:moveTo>
                <a:lnTo>
                  <a:pt x="15575891" y="0"/>
                </a:lnTo>
                <a:lnTo>
                  <a:pt x="15575891" y="4517009"/>
                </a:lnTo>
                <a:lnTo>
                  <a:pt x="0" y="45170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88333"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59794"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031227"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2146069"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517503"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55750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928965"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7300427"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671888"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403868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5652581" y="874922"/>
            <a:ext cx="6131421" cy="2904760"/>
          </a:xfrm>
          <a:custGeom>
            <a:avLst/>
            <a:gdLst/>
            <a:ahLst/>
            <a:cxnLst/>
            <a:rect r="r" b="b" t="t" l="l"/>
            <a:pathLst>
              <a:path h="2904760" w="6131421">
                <a:moveTo>
                  <a:pt x="0" y="0"/>
                </a:moveTo>
                <a:lnTo>
                  <a:pt x="6131420" y="0"/>
                </a:lnTo>
                <a:lnTo>
                  <a:pt x="6131420" y="2904761"/>
                </a:lnTo>
                <a:lnTo>
                  <a:pt x="0" y="2904761"/>
                </a:lnTo>
                <a:lnTo>
                  <a:pt x="0" y="0"/>
                </a:lnTo>
                <a:close/>
              </a:path>
            </a:pathLst>
          </a:custGeom>
          <a:blipFill>
            <a:blip r:embed="rId8"/>
            <a:stretch>
              <a:fillRect l="0" t="0" r="0" b="0"/>
            </a:stretch>
          </a:blipFill>
        </p:spPr>
      </p:sp>
      <p:sp>
        <p:nvSpPr>
          <p:cNvPr name="TextBox 14" id="14"/>
          <p:cNvSpPr txBox="true"/>
          <p:nvPr/>
        </p:nvSpPr>
        <p:spPr>
          <a:xfrm rot="0">
            <a:off x="5290513" y="4169929"/>
            <a:ext cx="6855556" cy="539063"/>
          </a:xfrm>
          <a:prstGeom prst="rect">
            <a:avLst/>
          </a:prstGeom>
        </p:spPr>
        <p:txBody>
          <a:bodyPr anchor="t" rtlCol="false" tIns="0" lIns="0" bIns="0" rIns="0">
            <a:spAutoFit/>
          </a:bodyPr>
          <a:lstStyle/>
          <a:p>
            <a:pPr algn="ctr">
              <a:lnSpc>
                <a:spcPts val="4409"/>
              </a:lnSpc>
            </a:pPr>
            <a:r>
              <a:rPr lang="en-US" sz="3150">
                <a:solidFill>
                  <a:srgbClr val="000000"/>
                </a:solidFill>
                <a:latin typeface="Open Sans"/>
                <a:ea typeface="Open Sans"/>
                <a:cs typeface="Open Sans"/>
                <a:sym typeface="Open Sans"/>
              </a:rPr>
              <a:t>Power Tracker Worksheet</a:t>
            </a:r>
          </a:p>
        </p:txBody>
      </p:sp>
    </p:spTree>
  </p:cSld>
  <p:clrMapOvr>
    <a:masterClrMapping/>
  </p:clrMapOvr>
</p:sld>
</file>

<file path=ppt/slides/slide1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320090" y="1296309"/>
            <a:ext cx="7975768" cy="2524266"/>
          </a:xfrm>
          <a:custGeom>
            <a:avLst/>
            <a:gdLst/>
            <a:ahLst/>
            <a:cxnLst/>
            <a:rect r="r" b="b" t="t" l="l"/>
            <a:pathLst>
              <a:path h="2524266" w="7975768">
                <a:moveTo>
                  <a:pt x="0" y="0"/>
                </a:moveTo>
                <a:lnTo>
                  <a:pt x="7975769" y="0"/>
                </a:lnTo>
                <a:lnTo>
                  <a:pt x="7975769" y="2524266"/>
                </a:lnTo>
                <a:lnTo>
                  <a:pt x="0" y="2524266"/>
                </a:lnTo>
                <a:lnTo>
                  <a:pt x="0" y="0"/>
                </a:lnTo>
                <a:close/>
              </a:path>
            </a:pathLst>
          </a:custGeom>
          <a:blipFill>
            <a:blip r:embed="rId2"/>
            <a:stretch>
              <a:fillRect l="0" t="0" r="0" b="0"/>
            </a:stretch>
          </a:blipFill>
        </p:spPr>
      </p:sp>
      <p:sp>
        <p:nvSpPr>
          <p:cNvPr name="Freeform 3" id="3"/>
          <p:cNvSpPr/>
          <p:nvPr/>
        </p:nvSpPr>
        <p:spPr>
          <a:xfrm flipH="false" flipV="false" rot="0">
            <a:off x="4887999" y="4220625"/>
            <a:ext cx="8730860" cy="5947898"/>
          </a:xfrm>
          <a:custGeom>
            <a:avLst/>
            <a:gdLst/>
            <a:ahLst/>
            <a:cxnLst/>
            <a:rect r="r" b="b" t="t" l="l"/>
            <a:pathLst>
              <a:path h="5947898" w="8730860">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336501" y="4739191"/>
            <a:ext cx="7833855" cy="4278268"/>
          </a:xfrm>
          <a:custGeom>
            <a:avLst/>
            <a:gdLst/>
            <a:ahLst/>
            <a:cxnLst/>
            <a:rect r="r" b="b" t="t" l="l"/>
            <a:pathLst>
              <a:path h="4278268" w="7833855">
                <a:moveTo>
                  <a:pt x="0" y="0"/>
                </a:moveTo>
                <a:lnTo>
                  <a:pt x="7833855" y="0"/>
                </a:lnTo>
                <a:lnTo>
                  <a:pt x="7833855" y="4278268"/>
                </a:lnTo>
                <a:lnTo>
                  <a:pt x="0" y="4278268"/>
                </a:lnTo>
                <a:lnTo>
                  <a:pt x="0" y="0"/>
                </a:lnTo>
                <a:close/>
              </a:path>
            </a:pathLst>
          </a:custGeom>
          <a:blipFill>
            <a:blip r:embed="rId5"/>
            <a:stretch>
              <a:fillRect l="0" t="0" r="0" b="0"/>
            </a:stretch>
          </a:blipFill>
        </p:spPr>
      </p:sp>
      <p:sp>
        <p:nvSpPr>
          <p:cNvPr name="Freeform 5" id="5"/>
          <p:cNvSpPr/>
          <p:nvPr/>
        </p:nvSpPr>
        <p:spPr>
          <a:xfrm flipH="false" flipV="false" rot="-1269005">
            <a:off x="974351" y="5578161"/>
            <a:ext cx="2947189" cy="2880877"/>
          </a:xfrm>
          <a:custGeom>
            <a:avLst/>
            <a:gdLst/>
            <a:ahLst/>
            <a:cxnLst/>
            <a:rect r="r" b="b" t="t" l="l"/>
            <a:pathLst>
              <a:path h="2880877" w="2947189">
                <a:moveTo>
                  <a:pt x="0" y="0"/>
                </a:moveTo>
                <a:lnTo>
                  <a:pt x="2947189" y="0"/>
                </a:lnTo>
                <a:lnTo>
                  <a:pt x="2947189" y="2880877"/>
                </a:lnTo>
                <a:lnTo>
                  <a:pt x="0" y="2880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234898">
            <a:off x="1658951" y="7120687"/>
            <a:ext cx="2118627" cy="988693"/>
          </a:xfrm>
          <a:custGeom>
            <a:avLst/>
            <a:gdLst/>
            <a:ahLst/>
            <a:cxnLst/>
            <a:rect r="r" b="b" t="t" l="l"/>
            <a:pathLst>
              <a:path h="988693" w="2118627">
                <a:moveTo>
                  <a:pt x="0" y="0"/>
                </a:moveTo>
                <a:lnTo>
                  <a:pt x="2118627" y="0"/>
                </a:lnTo>
                <a:lnTo>
                  <a:pt x="2118627" y="988693"/>
                </a:lnTo>
                <a:lnTo>
                  <a:pt x="0" y="988693"/>
                </a:lnTo>
                <a:lnTo>
                  <a:pt x="0" y="0"/>
                </a:lnTo>
                <a:close/>
              </a:path>
            </a:pathLst>
          </a:custGeom>
          <a:blipFill>
            <a:blip r:embed="rId8"/>
            <a:stretch>
              <a:fillRect l="0" t="0" r="0" b="0"/>
            </a:stretch>
          </a:blipFill>
        </p:spPr>
      </p:sp>
      <p:grpSp>
        <p:nvGrpSpPr>
          <p:cNvPr name="Group 7" id="7"/>
          <p:cNvGrpSpPr/>
          <p:nvPr/>
        </p:nvGrpSpPr>
        <p:grpSpPr>
          <a:xfrm rot="0">
            <a:off x="5423424" y="9681803"/>
            <a:ext cx="3086100" cy="368168"/>
            <a:chOff x="0" y="0"/>
            <a:chExt cx="812800" cy="96966"/>
          </a:xfrm>
        </p:grpSpPr>
        <p:sp>
          <p:nvSpPr>
            <p:cNvPr name="Freeform 8" id="8"/>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9" id="9"/>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509524" y="9681803"/>
            <a:ext cx="3086100" cy="368168"/>
            <a:chOff x="0" y="0"/>
            <a:chExt cx="812800" cy="96966"/>
          </a:xfrm>
        </p:grpSpPr>
        <p:sp>
          <p:nvSpPr>
            <p:cNvPr name="Freeform 11" id="11"/>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2" id="12"/>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0532759" y="9681803"/>
            <a:ext cx="3086100" cy="368168"/>
            <a:chOff x="0" y="0"/>
            <a:chExt cx="812800" cy="96966"/>
          </a:xfrm>
        </p:grpSpPr>
        <p:sp>
          <p:nvSpPr>
            <p:cNvPr name="Freeform 14" id="14"/>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5" id="15"/>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14874505" y="205260"/>
            <a:ext cx="3100769" cy="1447025"/>
          </a:xfrm>
          <a:custGeom>
            <a:avLst/>
            <a:gdLst/>
            <a:ahLst/>
            <a:cxnLst/>
            <a:rect r="r" b="b" t="t" l="l"/>
            <a:pathLst>
              <a:path h="1447025" w="3100769">
                <a:moveTo>
                  <a:pt x="0" y="0"/>
                </a:moveTo>
                <a:lnTo>
                  <a:pt x="3100769" y="0"/>
                </a:lnTo>
                <a:lnTo>
                  <a:pt x="3100769" y="1447025"/>
                </a:lnTo>
                <a:lnTo>
                  <a:pt x="0" y="1447025"/>
                </a:lnTo>
                <a:lnTo>
                  <a:pt x="0" y="0"/>
                </a:lnTo>
                <a:close/>
              </a:path>
            </a:pathLst>
          </a:custGeom>
          <a:blipFill>
            <a:blip r:embed="rId8"/>
            <a:stretch>
              <a:fillRect l="0" t="0" r="0" b="0"/>
            </a:stretch>
          </a:blipFill>
        </p:spPr>
      </p:sp>
      <p:sp>
        <p:nvSpPr>
          <p:cNvPr name="Freeform 17" id="17"/>
          <p:cNvSpPr/>
          <p:nvPr/>
        </p:nvSpPr>
        <p:spPr>
          <a:xfrm flipH="false" flipV="false" rot="0">
            <a:off x="15237275" y="5095888"/>
            <a:ext cx="1683960" cy="1683960"/>
          </a:xfrm>
          <a:custGeom>
            <a:avLst/>
            <a:gdLst/>
            <a:ahLst/>
            <a:cxnLst/>
            <a:rect r="r" b="b" t="t" l="l"/>
            <a:pathLst>
              <a:path h="1683960" w="1683960">
                <a:moveTo>
                  <a:pt x="0" y="0"/>
                </a:moveTo>
                <a:lnTo>
                  <a:pt x="1683960" y="0"/>
                </a:lnTo>
                <a:lnTo>
                  <a:pt x="1683960" y="1683960"/>
                </a:lnTo>
                <a:lnTo>
                  <a:pt x="0" y="16839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8" id="18"/>
          <p:cNvSpPr txBox="true"/>
          <p:nvPr/>
        </p:nvSpPr>
        <p:spPr>
          <a:xfrm rot="0">
            <a:off x="15161909" y="6923349"/>
            <a:ext cx="1845052" cy="862331"/>
          </a:xfrm>
          <a:prstGeom prst="rect">
            <a:avLst/>
          </a:prstGeom>
        </p:spPr>
        <p:txBody>
          <a:bodyPr anchor="t" rtlCol="false" tIns="0" lIns="0" bIns="0" rIns="0">
            <a:spAutoFit/>
          </a:bodyPr>
          <a:lstStyle/>
          <a:p>
            <a:pPr algn="ctr">
              <a:lnSpc>
                <a:spcPts val="7069"/>
              </a:lnSpc>
            </a:pPr>
            <a:r>
              <a:rPr lang="en-US" sz="5049">
                <a:solidFill>
                  <a:srgbClr val="000000"/>
                </a:solidFill>
                <a:latin typeface="Sauna Pro 2"/>
                <a:ea typeface="Sauna Pro 2"/>
                <a:cs typeface="Sauna Pro 2"/>
                <a:sym typeface="Sauna Pro 2"/>
              </a:rPr>
              <a:t>Grace</a:t>
            </a:r>
          </a:p>
        </p:txBody>
      </p:sp>
      <p:sp>
        <p:nvSpPr>
          <p:cNvPr name="TextBox 19" id="19"/>
          <p:cNvSpPr txBox="true"/>
          <p:nvPr/>
        </p:nvSpPr>
        <p:spPr>
          <a:xfrm rot="0">
            <a:off x="149736" y="265005"/>
            <a:ext cx="6437492" cy="631254"/>
          </a:xfrm>
          <a:prstGeom prst="rect">
            <a:avLst/>
          </a:prstGeom>
        </p:spPr>
        <p:txBody>
          <a:bodyPr anchor="t" rtlCol="false" tIns="0" lIns="0" bIns="0" rIns="0">
            <a:spAutoFit/>
          </a:bodyPr>
          <a:lstStyle/>
          <a:p>
            <a:pPr algn="ctr">
              <a:lnSpc>
                <a:spcPts val="5109"/>
              </a:lnSpc>
            </a:pPr>
            <a:r>
              <a:rPr lang="en-US" sz="3649">
                <a:solidFill>
                  <a:srgbClr val="000000"/>
                </a:solidFill>
                <a:latin typeface="Sauna Pro 1"/>
                <a:ea typeface="Sauna Pro 1"/>
                <a:cs typeface="Sauna Pro 1"/>
                <a:sym typeface="Sauna Pro 1"/>
              </a:rPr>
              <a:t>Secondary Age Learning Slides</a:t>
            </a:r>
          </a:p>
        </p:txBody>
      </p:sp>
    </p:spTree>
  </p:cSld>
  <p:clrMapOvr>
    <a:masterClrMapping/>
  </p:clrMapOvr>
</p:sld>
</file>

<file path=ppt/slides/slide12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787354" y="3744205"/>
            <a:ext cx="4528471" cy="2387739"/>
          </a:xfrm>
          <a:custGeom>
            <a:avLst/>
            <a:gdLst/>
            <a:ahLst/>
            <a:cxnLst/>
            <a:rect r="r" b="b" t="t" l="l"/>
            <a:pathLst>
              <a:path h="2387739" w="4528471">
                <a:moveTo>
                  <a:pt x="0" y="0"/>
                </a:moveTo>
                <a:lnTo>
                  <a:pt x="4528472" y="0"/>
                </a:lnTo>
                <a:lnTo>
                  <a:pt x="4528472" y="2387740"/>
                </a:lnTo>
                <a:lnTo>
                  <a:pt x="0" y="23877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831854" y="3049631"/>
            <a:ext cx="8600283" cy="3976913"/>
          </a:xfrm>
          <a:prstGeom prst="rect">
            <a:avLst/>
          </a:prstGeom>
        </p:spPr>
        <p:txBody>
          <a:bodyPr anchor="t" rtlCol="false" tIns="0" lIns="0" bIns="0" rIns="0">
            <a:spAutoFit/>
          </a:bodyPr>
          <a:lstStyle/>
          <a:p>
            <a:pPr algn="l">
              <a:lnSpc>
                <a:spcPts val="7109"/>
              </a:lnSpc>
            </a:pPr>
            <a:r>
              <a:rPr lang="en-US" sz="7899" spc="315" b="true">
                <a:solidFill>
                  <a:srgbClr val="FFFFFF"/>
                </a:solidFill>
                <a:latin typeface="Sauna Pro 5 Bold"/>
                <a:ea typeface="Sauna Pro 5 Bold"/>
                <a:cs typeface="Sauna Pro 5 Bold"/>
                <a:sym typeface="Sauna Pro 5 Bold"/>
              </a:rPr>
              <a:t>Why do people choose to show bullying behaviour to others?</a:t>
            </a:r>
          </a:p>
          <a:p>
            <a:pPr algn="l">
              <a:lnSpc>
                <a:spcPts val="3038"/>
              </a:lnSpc>
            </a:pPr>
          </a:p>
        </p:txBody>
      </p:sp>
      <p:sp>
        <p:nvSpPr>
          <p:cNvPr name="Freeform 4" id="4"/>
          <p:cNvSpPr/>
          <p:nvPr/>
        </p:nvSpPr>
        <p:spPr>
          <a:xfrm flipH="false" flipV="false" rot="0">
            <a:off x="352156" y="9017220"/>
            <a:ext cx="1574510" cy="909279"/>
          </a:xfrm>
          <a:custGeom>
            <a:avLst/>
            <a:gdLst/>
            <a:ahLst/>
            <a:cxnLst/>
            <a:rect r="r" b="b" t="t" l="l"/>
            <a:pathLst>
              <a:path h="909279" w="1574510">
                <a:moveTo>
                  <a:pt x="0" y="0"/>
                </a:moveTo>
                <a:lnTo>
                  <a:pt x="1574510" y="0"/>
                </a:lnTo>
                <a:lnTo>
                  <a:pt x="1574510" y="909280"/>
                </a:lnTo>
                <a:lnTo>
                  <a:pt x="0" y="9092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238511" y="9017220"/>
            <a:ext cx="978576" cy="978576"/>
          </a:xfrm>
          <a:custGeom>
            <a:avLst/>
            <a:gdLst/>
            <a:ahLst/>
            <a:cxnLst/>
            <a:rect r="r" b="b" t="t" l="l"/>
            <a:pathLst>
              <a:path h="978576" w="978576">
                <a:moveTo>
                  <a:pt x="0" y="0"/>
                </a:moveTo>
                <a:lnTo>
                  <a:pt x="978577" y="0"/>
                </a:lnTo>
                <a:lnTo>
                  <a:pt x="978577" y="978576"/>
                </a:lnTo>
                <a:lnTo>
                  <a:pt x="0" y="9785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6532311" y="8616605"/>
            <a:ext cx="1280560" cy="1426807"/>
          </a:xfrm>
          <a:custGeom>
            <a:avLst/>
            <a:gdLst/>
            <a:ahLst/>
            <a:cxnLst/>
            <a:rect r="r" b="b" t="t" l="l"/>
            <a:pathLst>
              <a:path h="1426807" w="1280560">
                <a:moveTo>
                  <a:pt x="0" y="0"/>
                </a:moveTo>
                <a:lnTo>
                  <a:pt x="1280560" y="0"/>
                </a:lnTo>
                <a:lnTo>
                  <a:pt x="1280560" y="1426808"/>
                </a:lnTo>
                <a:lnTo>
                  <a:pt x="0" y="142680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2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3181" t="0" r="3181" b="0"/>
          <a:stretch>
            <a:fillRect/>
          </a:stretch>
        </p:blipFill>
        <p:spPr>
          <a:xfrm flipH="false" flipV="false" rot="0">
            <a:off x="1380226" y="456782"/>
            <a:ext cx="15879074" cy="8987827"/>
          </a:xfrm>
          <a:prstGeom prst="rect">
            <a:avLst/>
          </a:prstGeom>
        </p:spPr>
      </p:pic>
      <p:sp>
        <p:nvSpPr>
          <p:cNvPr name="TextBox 3" id="3"/>
          <p:cNvSpPr txBox="true"/>
          <p:nvPr/>
        </p:nvSpPr>
        <p:spPr>
          <a:xfrm rot="0">
            <a:off x="1746518" y="3849014"/>
            <a:ext cx="3040933" cy="1101682"/>
          </a:xfrm>
          <a:prstGeom prst="rect">
            <a:avLst/>
          </a:prstGeom>
        </p:spPr>
        <p:txBody>
          <a:bodyPr anchor="t" rtlCol="false" tIns="0" lIns="0" bIns="0" rIns="0">
            <a:spAutoFit/>
          </a:bodyPr>
          <a:lstStyle/>
          <a:p>
            <a:pPr algn="ctr">
              <a:lnSpc>
                <a:spcPts val="9099"/>
              </a:lnSpc>
              <a:spcBef>
                <a:spcPct val="0"/>
              </a:spcBef>
            </a:pPr>
            <a:r>
              <a:rPr lang="en-US" sz="6499">
                <a:solidFill>
                  <a:srgbClr val="84E52E"/>
                </a:solidFill>
                <a:latin typeface="Sauna Pro 1"/>
                <a:ea typeface="Sauna Pro 1"/>
                <a:cs typeface="Sauna Pro 1"/>
                <a:sym typeface="Sauna Pro 1"/>
              </a:rPr>
              <a:t>Power</a:t>
            </a:r>
          </a:p>
        </p:txBody>
      </p:sp>
      <p:sp>
        <p:nvSpPr>
          <p:cNvPr name="TextBox 4" id="4"/>
          <p:cNvSpPr txBox="true"/>
          <p:nvPr/>
        </p:nvSpPr>
        <p:spPr>
          <a:xfrm rot="0">
            <a:off x="13422087" y="4069022"/>
            <a:ext cx="3040933" cy="1235949"/>
          </a:xfrm>
          <a:prstGeom prst="rect">
            <a:avLst/>
          </a:prstGeom>
        </p:spPr>
        <p:txBody>
          <a:bodyPr anchor="t" rtlCol="false" tIns="0" lIns="0" bIns="0" rIns="0">
            <a:spAutoFit/>
          </a:bodyPr>
          <a:lstStyle/>
          <a:p>
            <a:pPr algn="ctr">
              <a:lnSpc>
                <a:spcPts val="4697"/>
              </a:lnSpc>
            </a:pPr>
            <a:r>
              <a:rPr lang="en-US" sz="5399">
                <a:solidFill>
                  <a:srgbClr val="E31826"/>
                </a:solidFill>
                <a:latin typeface="Sauna Pro 1"/>
                <a:ea typeface="Sauna Pro 1"/>
                <a:cs typeface="Sauna Pro 1"/>
                <a:sym typeface="Sauna Pro 1"/>
              </a:rPr>
              <a:t>Low self-esteem</a:t>
            </a:r>
          </a:p>
        </p:txBody>
      </p:sp>
      <p:sp>
        <p:nvSpPr>
          <p:cNvPr name="TextBox 5" id="5"/>
          <p:cNvSpPr txBox="true"/>
          <p:nvPr/>
        </p:nvSpPr>
        <p:spPr>
          <a:xfrm rot="0">
            <a:off x="10125873" y="5162096"/>
            <a:ext cx="3040933" cy="1252841"/>
          </a:xfrm>
          <a:prstGeom prst="rect">
            <a:avLst/>
          </a:prstGeom>
        </p:spPr>
        <p:txBody>
          <a:bodyPr anchor="t" rtlCol="false" tIns="0" lIns="0" bIns="0" rIns="0">
            <a:spAutoFit/>
          </a:bodyPr>
          <a:lstStyle/>
          <a:p>
            <a:pPr algn="ctr">
              <a:lnSpc>
                <a:spcPts val="10219"/>
              </a:lnSpc>
              <a:spcBef>
                <a:spcPct val="0"/>
              </a:spcBef>
            </a:pPr>
            <a:r>
              <a:rPr lang="en-US" sz="7299">
                <a:solidFill>
                  <a:srgbClr val="00A1DE"/>
                </a:solidFill>
                <a:latin typeface="Sauna Pro 1"/>
                <a:ea typeface="Sauna Pro 1"/>
                <a:cs typeface="Sauna Pro 1"/>
                <a:sym typeface="Sauna Pro 1"/>
              </a:rPr>
              <a:t>A</a:t>
            </a:r>
            <a:r>
              <a:rPr lang="en-US" sz="7299">
                <a:solidFill>
                  <a:srgbClr val="00A1DE"/>
                </a:solidFill>
                <a:latin typeface="Sauna Pro 1"/>
                <a:ea typeface="Sauna Pro 1"/>
                <a:cs typeface="Sauna Pro 1"/>
                <a:sym typeface="Sauna Pro 1"/>
              </a:rPr>
              <a:t>nger</a:t>
            </a:r>
          </a:p>
        </p:txBody>
      </p:sp>
      <p:sp>
        <p:nvSpPr>
          <p:cNvPr name="TextBox 6" id="6"/>
          <p:cNvSpPr txBox="true"/>
          <p:nvPr/>
        </p:nvSpPr>
        <p:spPr>
          <a:xfrm rot="0">
            <a:off x="1864372" y="5683213"/>
            <a:ext cx="2805225" cy="1342801"/>
          </a:xfrm>
          <a:prstGeom prst="rect">
            <a:avLst/>
          </a:prstGeom>
        </p:spPr>
        <p:txBody>
          <a:bodyPr anchor="t" rtlCol="false" tIns="0" lIns="0" bIns="0" rIns="0">
            <a:spAutoFit/>
          </a:bodyPr>
          <a:lstStyle/>
          <a:p>
            <a:pPr algn="ctr">
              <a:lnSpc>
                <a:spcPts val="7559"/>
              </a:lnSpc>
              <a:spcBef>
                <a:spcPct val="0"/>
              </a:spcBef>
            </a:pPr>
            <a:r>
              <a:rPr lang="en-US" sz="5399">
                <a:solidFill>
                  <a:srgbClr val="E52E87"/>
                </a:solidFill>
                <a:latin typeface="Sauna Pro 1"/>
                <a:ea typeface="Sauna Pro 1"/>
                <a:cs typeface="Sauna Pro 1"/>
                <a:sym typeface="Sauna Pro 1"/>
              </a:rPr>
              <a:t>Jealousy!</a:t>
            </a:r>
          </a:p>
        </p:txBody>
      </p:sp>
      <p:sp>
        <p:nvSpPr>
          <p:cNvPr name="TextBox 7" id="7"/>
          <p:cNvSpPr txBox="true"/>
          <p:nvPr/>
        </p:nvSpPr>
        <p:spPr>
          <a:xfrm rot="0">
            <a:off x="4669597" y="1901720"/>
            <a:ext cx="7516013" cy="849598"/>
          </a:xfrm>
          <a:prstGeom prst="rect">
            <a:avLst/>
          </a:prstGeom>
        </p:spPr>
        <p:txBody>
          <a:bodyPr anchor="t" rtlCol="false" tIns="0" lIns="0" bIns="0" rIns="0">
            <a:spAutoFit/>
          </a:bodyPr>
          <a:lstStyle/>
          <a:p>
            <a:pPr algn="ctr">
              <a:lnSpc>
                <a:spcPts val="6434"/>
              </a:lnSpc>
            </a:pPr>
            <a:r>
              <a:rPr lang="en-US" sz="6499">
                <a:solidFill>
                  <a:srgbClr val="00A1DE"/>
                </a:solidFill>
                <a:latin typeface="Sauna Pro 1"/>
                <a:ea typeface="Sauna Pro 1"/>
                <a:cs typeface="Sauna Pro 1"/>
                <a:sym typeface="Sauna Pro 1"/>
              </a:rPr>
              <a:t>BECAUSE THEY CAN</a:t>
            </a:r>
          </a:p>
        </p:txBody>
      </p:sp>
      <p:sp>
        <p:nvSpPr>
          <p:cNvPr name="TextBox 8" id="8"/>
          <p:cNvSpPr txBox="true"/>
          <p:nvPr/>
        </p:nvSpPr>
        <p:spPr>
          <a:xfrm rot="0">
            <a:off x="8901222" y="3043197"/>
            <a:ext cx="4956181" cy="920117"/>
          </a:xfrm>
          <a:prstGeom prst="rect">
            <a:avLst/>
          </a:prstGeom>
        </p:spPr>
        <p:txBody>
          <a:bodyPr anchor="t" rtlCol="false" tIns="0" lIns="0" bIns="0" rIns="0">
            <a:spAutoFit/>
          </a:bodyPr>
          <a:lstStyle/>
          <a:p>
            <a:pPr algn="ctr">
              <a:lnSpc>
                <a:spcPts val="7559"/>
              </a:lnSpc>
              <a:spcBef>
                <a:spcPct val="0"/>
              </a:spcBef>
            </a:pPr>
            <a:r>
              <a:rPr lang="en-US" sz="5399">
                <a:solidFill>
                  <a:srgbClr val="F9E51E"/>
                </a:solidFill>
                <a:latin typeface="Sauna Pro 1"/>
                <a:ea typeface="Sauna Pro 1"/>
                <a:cs typeface="Sauna Pro 1"/>
                <a:sym typeface="Sauna Pro 1"/>
              </a:rPr>
              <a:t>It’s fun for them!</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2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7259300" cy="9320022"/>
          </a:xfrm>
          <a:custGeom>
            <a:avLst/>
            <a:gdLst/>
            <a:ahLst/>
            <a:cxnLst/>
            <a:rect r="r" b="b" t="t" l="l"/>
            <a:pathLst>
              <a:path h="9320022" w="17259300">
                <a:moveTo>
                  <a:pt x="0" y="0"/>
                </a:moveTo>
                <a:lnTo>
                  <a:pt x="17259300" y="0"/>
                </a:lnTo>
                <a:lnTo>
                  <a:pt x="17259300" y="9320022"/>
                </a:lnTo>
                <a:lnTo>
                  <a:pt x="0" y="9320022"/>
                </a:lnTo>
                <a:lnTo>
                  <a:pt x="0" y="0"/>
                </a:lnTo>
                <a:close/>
              </a:path>
            </a:pathLst>
          </a:custGeom>
          <a:blipFill>
            <a:blip r:embed="rId2"/>
            <a:stretch>
              <a:fillRect l="0" t="0" r="0" b="0"/>
            </a:stretch>
          </a:blipFill>
        </p:spPr>
      </p:sp>
      <p:sp>
        <p:nvSpPr>
          <p:cNvPr name="TextBox 3" id="3"/>
          <p:cNvSpPr txBox="true"/>
          <p:nvPr/>
        </p:nvSpPr>
        <p:spPr>
          <a:xfrm rot="-783015">
            <a:off x="6482351" y="2110889"/>
            <a:ext cx="8346096" cy="3322948"/>
          </a:xfrm>
          <a:prstGeom prst="rect">
            <a:avLst/>
          </a:prstGeom>
        </p:spPr>
        <p:txBody>
          <a:bodyPr anchor="t" rtlCol="false" tIns="0" lIns="0" bIns="0" rIns="0">
            <a:spAutoFit/>
          </a:bodyPr>
          <a:lstStyle/>
          <a:p>
            <a:pPr algn="ctr">
              <a:lnSpc>
                <a:spcPts val="5304"/>
              </a:lnSpc>
              <a:spcBef>
                <a:spcPct val="0"/>
              </a:spcBef>
            </a:pPr>
            <a:r>
              <a:rPr lang="en-US" b="true" sz="3788">
                <a:solidFill>
                  <a:srgbClr val="000000"/>
                </a:solidFill>
                <a:latin typeface="Sauna Pro 3 Bold"/>
                <a:ea typeface="Sauna Pro 3 Bold"/>
                <a:cs typeface="Sauna Pro 3 Bold"/>
                <a:sym typeface="Sauna Pro 3 Bold"/>
              </a:rPr>
              <a:t>Bullying is extremely upsetting.</a:t>
            </a:r>
          </a:p>
          <a:p>
            <a:pPr algn="ctr">
              <a:lnSpc>
                <a:spcPts val="5304"/>
              </a:lnSpc>
              <a:spcBef>
                <a:spcPct val="0"/>
              </a:spcBef>
            </a:pPr>
          </a:p>
          <a:p>
            <a:pPr algn="ctr">
              <a:lnSpc>
                <a:spcPts val="5304"/>
              </a:lnSpc>
              <a:spcBef>
                <a:spcPct val="0"/>
              </a:spcBef>
            </a:pPr>
            <a:r>
              <a:rPr lang="en-US" b="true" sz="3788">
                <a:solidFill>
                  <a:srgbClr val="000000"/>
                </a:solidFill>
                <a:latin typeface="Sauna Pro 3 Bold"/>
                <a:ea typeface="Sauna Pro 3 Bold"/>
                <a:cs typeface="Sauna Pro 3 Bold"/>
                <a:sym typeface="Sauna Pro 3 Bold"/>
              </a:rPr>
              <a:t>But we need to be careful not to give labels...as this can make people feel as if change can never happen.</a:t>
            </a:r>
          </a:p>
        </p:txBody>
      </p:sp>
      <p:sp>
        <p:nvSpPr>
          <p:cNvPr name="Freeform 4" id="4"/>
          <p:cNvSpPr/>
          <p:nvPr/>
        </p:nvSpPr>
        <p:spPr>
          <a:xfrm flipH="false" flipV="false" rot="0">
            <a:off x="0" y="8101694"/>
            <a:ext cx="3936621" cy="1983073"/>
          </a:xfrm>
          <a:custGeom>
            <a:avLst/>
            <a:gdLst/>
            <a:ahLst/>
            <a:cxnLst/>
            <a:rect r="r" b="b" t="t" l="l"/>
            <a:pathLst>
              <a:path h="1983073" w="3936621">
                <a:moveTo>
                  <a:pt x="0" y="0"/>
                </a:moveTo>
                <a:lnTo>
                  <a:pt x="3936621" y="0"/>
                </a:lnTo>
                <a:lnTo>
                  <a:pt x="3936621" y="1983073"/>
                </a:lnTo>
                <a:lnTo>
                  <a:pt x="0" y="198307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2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44911" y="253717"/>
            <a:ext cx="10971617" cy="5924673"/>
          </a:xfrm>
          <a:custGeom>
            <a:avLst/>
            <a:gdLst/>
            <a:ahLst/>
            <a:cxnLst/>
            <a:rect r="r" b="b" t="t" l="l"/>
            <a:pathLst>
              <a:path h="5924673" w="10971617">
                <a:moveTo>
                  <a:pt x="0" y="0"/>
                </a:moveTo>
                <a:lnTo>
                  <a:pt x="10971617" y="0"/>
                </a:lnTo>
                <a:lnTo>
                  <a:pt x="10971617" y="5924673"/>
                </a:lnTo>
                <a:lnTo>
                  <a:pt x="0" y="5924673"/>
                </a:lnTo>
                <a:lnTo>
                  <a:pt x="0" y="0"/>
                </a:lnTo>
                <a:close/>
              </a:path>
            </a:pathLst>
          </a:custGeom>
          <a:blipFill>
            <a:blip r:embed="rId2"/>
            <a:stretch>
              <a:fillRect l="0" t="0" r="0" b="0"/>
            </a:stretch>
          </a:blipFill>
        </p:spPr>
      </p:sp>
      <p:sp>
        <p:nvSpPr>
          <p:cNvPr name="Freeform 3" id="3"/>
          <p:cNvSpPr/>
          <p:nvPr/>
        </p:nvSpPr>
        <p:spPr>
          <a:xfrm flipH="false" flipV="false" rot="0">
            <a:off x="7481815" y="1195429"/>
            <a:ext cx="10806185" cy="5835340"/>
          </a:xfrm>
          <a:custGeom>
            <a:avLst/>
            <a:gdLst/>
            <a:ahLst/>
            <a:cxnLst/>
            <a:rect r="r" b="b" t="t" l="l"/>
            <a:pathLst>
              <a:path h="5835340" w="10806185">
                <a:moveTo>
                  <a:pt x="0" y="0"/>
                </a:moveTo>
                <a:lnTo>
                  <a:pt x="10806185" y="0"/>
                </a:lnTo>
                <a:lnTo>
                  <a:pt x="10806185" y="5835340"/>
                </a:lnTo>
                <a:lnTo>
                  <a:pt x="0" y="5835340"/>
                </a:lnTo>
                <a:lnTo>
                  <a:pt x="0" y="0"/>
                </a:lnTo>
                <a:close/>
              </a:path>
            </a:pathLst>
          </a:custGeom>
          <a:blipFill>
            <a:blip r:embed="rId2"/>
            <a:stretch>
              <a:fillRect l="0" t="0" r="0" b="0"/>
            </a:stretch>
          </a:blipFill>
        </p:spPr>
      </p:sp>
      <p:sp>
        <p:nvSpPr>
          <p:cNvPr name="TextBox 4" id="4"/>
          <p:cNvSpPr txBox="true"/>
          <p:nvPr/>
        </p:nvSpPr>
        <p:spPr>
          <a:xfrm rot="-731101">
            <a:off x="1590670" y="1517337"/>
            <a:ext cx="5645227" cy="2898160"/>
          </a:xfrm>
          <a:prstGeom prst="rect">
            <a:avLst/>
          </a:prstGeom>
        </p:spPr>
        <p:txBody>
          <a:bodyPr anchor="t" rtlCol="false" tIns="0" lIns="0" bIns="0" rIns="0">
            <a:spAutoFit/>
          </a:bodyPr>
          <a:lstStyle/>
          <a:p>
            <a:pPr algn="ctr">
              <a:lnSpc>
                <a:spcPts val="4579"/>
              </a:lnSpc>
              <a:spcBef>
                <a:spcPct val="0"/>
              </a:spcBef>
            </a:pPr>
            <a:r>
              <a:rPr lang="en-US" b="true" sz="3270">
                <a:solidFill>
                  <a:srgbClr val="000000"/>
                </a:solidFill>
                <a:latin typeface="Sauna Pro 3 Bold"/>
                <a:ea typeface="Sauna Pro 3 Bold"/>
                <a:cs typeface="Sauna Pro 3 Bold"/>
                <a:sym typeface="Sauna Pro 3 Bold"/>
              </a:rPr>
              <a:t>What does ‘bully’ suggest?</a:t>
            </a:r>
          </a:p>
          <a:p>
            <a:pPr algn="ctr">
              <a:lnSpc>
                <a:spcPts val="4579"/>
              </a:lnSpc>
              <a:spcBef>
                <a:spcPct val="0"/>
              </a:spcBef>
            </a:pPr>
            <a:r>
              <a:rPr lang="en-US" b="true" sz="3270">
                <a:solidFill>
                  <a:srgbClr val="000000"/>
                </a:solidFill>
                <a:latin typeface="Sauna Pro 3 Bold"/>
                <a:ea typeface="Sauna Pro 3 Bold"/>
                <a:cs typeface="Sauna Pro 3 Bold"/>
                <a:sym typeface="Sauna Pro 3 Bold"/>
              </a:rPr>
              <a:t>Mean</a:t>
            </a:r>
          </a:p>
          <a:p>
            <a:pPr algn="ctr">
              <a:lnSpc>
                <a:spcPts val="4579"/>
              </a:lnSpc>
              <a:spcBef>
                <a:spcPct val="0"/>
              </a:spcBef>
            </a:pPr>
            <a:r>
              <a:rPr lang="en-US" b="true" sz="3270">
                <a:solidFill>
                  <a:srgbClr val="000000"/>
                </a:solidFill>
                <a:latin typeface="Sauna Pro 3 Bold"/>
                <a:ea typeface="Sauna Pro 3 Bold"/>
                <a:cs typeface="Sauna Pro 3 Bold"/>
                <a:sym typeface="Sauna Pro 3 Bold"/>
              </a:rPr>
              <a:t>Cruel</a:t>
            </a:r>
          </a:p>
          <a:p>
            <a:pPr algn="ctr">
              <a:lnSpc>
                <a:spcPts val="4579"/>
              </a:lnSpc>
              <a:spcBef>
                <a:spcPct val="0"/>
              </a:spcBef>
            </a:pPr>
            <a:r>
              <a:rPr lang="en-US" b="true" sz="3270">
                <a:solidFill>
                  <a:srgbClr val="000000"/>
                </a:solidFill>
                <a:latin typeface="Sauna Pro 3 Bold"/>
                <a:ea typeface="Sauna Pro 3 Bold"/>
                <a:cs typeface="Sauna Pro 3 Bold"/>
                <a:sym typeface="Sauna Pro 3 Bold"/>
              </a:rPr>
              <a:t>Horrible</a:t>
            </a:r>
          </a:p>
          <a:p>
            <a:pPr algn="ctr">
              <a:lnSpc>
                <a:spcPts val="4579"/>
              </a:lnSpc>
              <a:spcBef>
                <a:spcPct val="0"/>
              </a:spcBef>
            </a:pPr>
            <a:r>
              <a:rPr lang="en-US" b="true" sz="3270">
                <a:solidFill>
                  <a:srgbClr val="000000"/>
                </a:solidFill>
                <a:latin typeface="Sauna Pro 3 Bold"/>
                <a:ea typeface="Sauna Pro 3 Bold"/>
                <a:cs typeface="Sauna Pro 3 Bold"/>
                <a:sym typeface="Sauna Pro 3 Bold"/>
              </a:rPr>
              <a:t>Vile</a:t>
            </a:r>
          </a:p>
        </p:txBody>
      </p:sp>
      <p:sp>
        <p:nvSpPr>
          <p:cNvPr name="TextBox 5" id="5"/>
          <p:cNvSpPr txBox="true"/>
          <p:nvPr/>
        </p:nvSpPr>
        <p:spPr>
          <a:xfrm rot="-731101">
            <a:off x="11381560" y="2352931"/>
            <a:ext cx="5645227" cy="2805334"/>
          </a:xfrm>
          <a:prstGeom prst="rect">
            <a:avLst/>
          </a:prstGeom>
        </p:spPr>
        <p:txBody>
          <a:bodyPr anchor="t" rtlCol="false" tIns="0" lIns="0" bIns="0" rIns="0">
            <a:spAutoFit/>
          </a:bodyPr>
          <a:lstStyle/>
          <a:p>
            <a:pPr algn="ctr">
              <a:lnSpc>
                <a:spcPts val="4439"/>
              </a:lnSpc>
              <a:spcBef>
                <a:spcPct val="0"/>
              </a:spcBef>
            </a:pPr>
            <a:r>
              <a:rPr lang="en-US" b="true" sz="3170">
                <a:solidFill>
                  <a:srgbClr val="000000"/>
                </a:solidFill>
                <a:latin typeface="Sauna Pro 3 Bold"/>
                <a:ea typeface="Sauna Pro 3 Bold"/>
                <a:cs typeface="Sauna Pro 3 Bold"/>
                <a:sym typeface="Sauna Pro 3 Bold"/>
              </a:rPr>
              <a:t>What does ‘victim’ suggest?</a:t>
            </a:r>
          </a:p>
          <a:p>
            <a:pPr algn="ctr">
              <a:lnSpc>
                <a:spcPts val="4439"/>
              </a:lnSpc>
              <a:spcBef>
                <a:spcPct val="0"/>
              </a:spcBef>
            </a:pPr>
            <a:r>
              <a:rPr lang="en-US" b="true" sz="3170">
                <a:solidFill>
                  <a:srgbClr val="000000"/>
                </a:solidFill>
                <a:latin typeface="Sauna Pro 3 Bold"/>
                <a:ea typeface="Sauna Pro 3 Bold"/>
                <a:cs typeface="Sauna Pro 3 Bold"/>
                <a:sym typeface="Sauna Pro 3 Bold"/>
              </a:rPr>
              <a:t>Hurt</a:t>
            </a:r>
          </a:p>
          <a:p>
            <a:pPr algn="ctr">
              <a:lnSpc>
                <a:spcPts val="4439"/>
              </a:lnSpc>
              <a:spcBef>
                <a:spcPct val="0"/>
              </a:spcBef>
            </a:pPr>
            <a:r>
              <a:rPr lang="en-US" b="true" sz="3170">
                <a:solidFill>
                  <a:srgbClr val="000000"/>
                </a:solidFill>
                <a:latin typeface="Sauna Pro 3 Bold"/>
                <a:ea typeface="Sauna Pro 3 Bold"/>
                <a:cs typeface="Sauna Pro 3 Bold"/>
                <a:sym typeface="Sauna Pro 3 Bold"/>
              </a:rPr>
              <a:t>Weak</a:t>
            </a:r>
          </a:p>
          <a:p>
            <a:pPr algn="ctr">
              <a:lnSpc>
                <a:spcPts val="4439"/>
              </a:lnSpc>
              <a:spcBef>
                <a:spcPct val="0"/>
              </a:spcBef>
            </a:pPr>
            <a:r>
              <a:rPr lang="en-US" b="true" sz="3170">
                <a:solidFill>
                  <a:srgbClr val="000000"/>
                </a:solidFill>
                <a:latin typeface="Sauna Pro 3 Bold"/>
                <a:ea typeface="Sauna Pro 3 Bold"/>
                <a:cs typeface="Sauna Pro 3 Bold"/>
                <a:sym typeface="Sauna Pro 3 Bold"/>
              </a:rPr>
              <a:t>Injured</a:t>
            </a:r>
          </a:p>
          <a:p>
            <a:pPr algn="ctr">
              <a:lnSpc>
                <a:spcPts val="4439"/>
              </a:lnSpc>
              <a:spcBef>
                <a:spcPct val="0"/>
              </a:spcBef>
            </a:pPr>
            <a:r>
              <a:rPr lang="en-US" b="true" sz="3170">
                <a:solidFill>
                  <a:srgbClr val="000000"/>
                </a:solidFill>
                <a:latin typeface="Sauna Pro 3 Bold"/>
                <a:ea typeface="Sauna Pro 3 Bold"/>
                <a:cs typeface="Sauna Pro 3 Bold"/>
                <a:sym typeface="Sauna Pro 3 Bold"/>
              </a:rPr>
              <a:t>Sensitive</a:t>
            </a:r>
          </a:p>
        </p:txBody>
      </p:sp>
      <p:sp>
        <p:nvSpPr>
          <p:cNvPr name="TextBox 6" id="6"/>
          <p:cNvSpPr txBox="true"/>
          <p:nvPr/>
        </p:nvSpPr>
        <p:spPr>
          <a:xfrm rot="0">
            <a:off x="4717254" y="7084777"/>
            <a:ext cx="8853492" cy="1811670"/>
          </a:xfrm>
          <a:prstGeom prst="rect">
            <a:avLst/>
          </a:prstGeom>
        </p:spPr>
        <p:txBody>
          <a:bodyPr anchor="t" rtlCol="false" tIns="0" lIns="0" bIns="0" rIns="0">
            <a:spAutoFit/>
          </a:bodyPr>
          <a:lstStyle/>
          <a:p>
            <a:pPr algn="ctr">
              <a:lnSpc>
                <a:spcPts val="7239"/>
              </a:lnSpc>
            </a:pPr>
            <a:r>
              <a:rPr lang="en-US" sz="5170" b="true">
                <a:solidFill>
                  <a:srgbClr val="FFFFFF"/>
                </a:solidFill>
                <a:latin typeface="Sauna Pro 3 Bold"/>
                <a:ea typeface="Sauna Pro 3 Bold"/>
                <a:cs typeface="Sauna Pro 3 Bold"/>
                <a:sym typeface="Sauna Pro 3 Bold"/>
              </a:rPr>
              <a:t>Labels are for things, not people. </a:t>
            </a:r>
          </a:p>
          <a:p>
            <a:pPr algn="ctr">
              <a:lnSpc>
                <a:spcPts val="7239"/>
              </a:lnSpc>
            </a:pPr>
          </a:p>
        </p:txBody>
      </p:sp>
    </p:spTree>
  </p:cSld>
  <p:clrMapOvr>
    <a:masterClrMapping/>
  </p:clrMapOvr>
</p:sld>
</file>

<file path=ppt/slides/slide12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0"/>
            <a:ext cx="4114876" cy="5817947"/>
          </a:xfrm>
          <a:custGeom>
            <a:avLst/>
            <a:gdLst/>
            <a:ahLst/>
            <a:cxnLst/>
            <a:rect r="r" b="b" t="t" l="l"/>
            <a:pathLst>
              <a:path h="5817947" w="4114876">
                <a:moveTo>
                  <a:pt x="0" y="0"/>
                </a:moveTo>
                <a:lnTo>
                  <a:pt x="4114876" y="0"/>
                </a:lnTo>
                <a:lnTo>
                  <a:pt x="4114876" y="5817947"/>
                </a:lnTo>
                <a:lnTo>
                  <a:pt x="0" y="58179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421335" y="4469053"/>
            <a:ext cx="4114876" cy="5817947"/>
          </a:xfrm>
          <a:custGeom>
            <a:avLst/>
            <a:gdLst/>
            <a:ahLst/>
            <a:cxnLst/>
            <a:rect r="r" b="b" t="t" l="l"/>
            <a:pathLst>
              <a:path h="5817947" w="4114876">
                <a:moveTo>
                  <a:pt x="0" y="0"/>
                </a:moveTo>
                <a:lnTo>
                  <a:pt x="4114875" y="0"/>
                </a:lnTo>
                <a:lnTo>
                  <a:pt x="4114875" y="5817947"/>
                </a:lnTo>
                <a:lnTo>
                  <a:pt x="0" y="58179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739823" y="185458"/>
            <a:ext cx="4114876" cy="5817947"/>
          </a:xfrm>
          <a:custGeom>
            <a:avLst/>
            <a:gdLst/>
            <a:ahLst/>
            <a:cxnLst/>
            <a:rect r="r" b="b" t="t" l="l"/>
            <a:pathLst>
              <a:path h="5817947" w="4114876">
                <a:moveTo>
                  <a:pt x="0" y="0"/>
                </a:moveTo>
                <a:lnTo>
                  <a:pt x="4114875" y="0"/>
                </a:lnTo>
                <a:lnTo>
                  <a:pt x="4114875" y="5817947"/>
                </a:lnTo>
                <a:lnTo>
                  <a:pt x="0" y="58179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358559">
            <a:off x="10876684" y="2307654"/>
            <a:ext cx="2093928" cy="2734275"/>
          </a:xfrm>
          <a:prstGeom prst="rect">
            <a:avLst/>
          </a:prstGeom>
        </p:spPr>
        <p:txBody>
          <a:bodyPr anchor="t" rtlCol="false" tIns="0" lIns="0" bIns="0" rIns="0">
            <a:spAutoFit/>
          </a:bodyPr>
          <a:lstStyle/>
          <a:p>
            <a:pPr algn="ctr">
              <a:lnSpc>
                <a:spcPts val="3634"/>
              </a:lnSpc>
              <a:spcBef>
                <a:spcPct val="0"/>
              </a:spcBef>
            </a:pPr>
            <a:r>
              <a:rPr lang="en-US" b="true" sz="2595">
                <a:solidFill>
                  <a:srgbClr val="000000"/>
                </a:solidFill>
                <a:latin typeface="Sauna Pro 3 Bold"/>
                <a:ea typeface="Sauna Pro 3 Bold"/>
                <a:cs typeface="Sauna Pro 3 Bold"/>
                <a:sym typeface="Sauna Pro 3 Bold"/>
              </a:rPr>
              <a:t>Bullying is never forever and. People  can gain strength in time.</a:t>
            </a:r>
          </a:p>
        </p:txBody>
      </p:sp>
      <p:sp>
        <p:nvSpPr>
          <p:cNvPr name="Freeform 6" id="6"/>
          <p:cNvSpPr/>
          <p:nvPr/>
        </p:nvSpPr>
        <p:spPr>
          <a:xfrm flipH="false" flipV="false" rot="0">
            <a:off x="12896116" y="4547519"/>
            <a:ext cx="4114876" cy="5817947"/>
          </a:xfrm>
          <a:custGeom>
            <a:avLst/>
            <a:gdLst/>
            <a:ahLst/>
            <a:cxnLst/>
            <a:rect r="r" b="b" t="t" l="l"/>
            <a:pathLst>
              <a:path h="5817947" w="4114876">
                <a:moveTo>
                  <a:pt x="0" y="0"/>
                </a:moveTo>
                <a:lnTo>
                  <a:pt x="4114875" y="0"/>
                </a:lnTo>
                <a:lnTo>
                  <a:pt x="4114875" y="5817947"/>
                </a:lnTo>
                <a:lnTo>
                  <a:pt x="0" y="58179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358559">
            <a:off x="2135948" y="2161477"/>
            <a:ext cx="2171945" cy="2425965"/>
          </a:xfrm>
          <a:prstGeom prst="rect">
            <a:avLst/>
          </a:prstGeom>
        </p:spPr>
        <p:txBody>
          <a:bodyPr anchor="t" rtlCol="false" tIns="0" lIns="0" bIns="0" rIns="0">
            <a:spAutoFit/>
          </a:bodyPr>
          <a:lstStyle/>
          <a:p>
            <a:pPr algn="ctr">
              <a:lnSpc>
                <a:spcPts val="3838"/>
              </a:lnSpc>
              <a:spcBef>
                <a:spcPct val="0"/>
              </a:spcBef>
            </a:pPr>
            <a:r>
              <a:rPr lang="en-US" b="true" sz="2741">
                <a:solidFill>
                  <a:srgbClr val="000000"/>
                </a:solidFill>
                <a:latin typeface="Sauna Pro 3 Bold"/>
                <a:ea typeface="Sauna Pro 3 Bold"/>
                <a:cs typeface="Sauna Pro 3 Bold"/>
                <a:sym typeface="Sauna Pro 3 Bold"/>
              </a:rPr>
              <a:t>People that show bullying behaviour can also be kind to others.</a:t>
            </a:r>
          </a:p>
        </p:txBody>
      </p:sp>
      <p:sp>
        <p:nvSpPr>
          <p:cNvPr name="TextBox 8" id="8"/>
          <p:cNvSpPr txBox="true"/>
          <p:nvPr/>
        </p:nvSpPr>
        <p:spPr>
          <a:xfrm rot="358559">
            <a:off x="5522039" y="6970707"/>
            <a:ext cx="2361871" cy="1417320"/>
          </a:xfrm>
          <a:prstGeom prst="rect">
            <a:avLst/>
          </a:prstGeom>
        </p:spPr>
        <p:txBody>
          <a:bodyPr anchor="t" rtlCol="false" tIns="0" lIns="0" bIns="0" rIns="0">
            <a:spAutoFit/>
          </a:bodyPr>
          <a:lstStyle/>
          <a:p>
            <a:pPr algn="ctr">
              <a:lnSpc>
                <a:spcPts val="3779"/>
              </a:lnSpc>
              <a:spcBef>
                <a:spcPct val="0"/>
              </a:spcBef>
            </a:pPr>
            <a:r>
              <a:rPr lang="en-US" b="true" sz="2700">
                <a:solidFill>
                  <a:srgbClr val="000000"/>
                </a:solidFill>
                <a:latin typeface="Sauna Pro 3 Bold"/>
                <a:ea typeface="Sauna Pro 3 Bold"/>
                <a:cs typeface="Sauna Pro 3 Bold"/>
                <a:sym typeface="Sauna Pro 3 Bold"/>
              </a:rPr>
              <a:t>People can make mistakes and change.</a:t>
            </a:r>
          </a:p>
        </p:txBody>
      </p:sp>
      <p:sp>
        <p:nvSpPr>
          <p:cNvPr name="TextBox 9" id="9"/>
          <p:cNvSpPr txBox="true"/>
          <p:nvPr/>
        </p:nvSpPr>
        <p:spPr>
          <a:xfrm rot="358559">
            <a:off x="13983021" y="6796314"/>
            <a:ext cx="2093928" cy="2574393"/>
          </a:xfrm>
          <a:prstGeom prst="rect">
            <a:avLst/>
          </a:prstGeom>
        </p:spPr>
        <p:txBody>
          <a:bodyPr anchor="t" rtlCol="false" tIns="0" lIns="0" bIns="0" rIns="0">
            <a:spAutoFit/>
          </a:bodyPr>
          <a:lstStyle/>
          <a:p>
            <a:pPr algn="ctr">
              <a:lnSpc>
                <a:spcPts val="4054"/>
              </a:lnSpc>
              <a:spcBef>
                <a:spcPct val="0"/>
              </a:spcBef>
            </a:pPr>
            <a:r>
              <a:rPr lang="en-US" b="true" sz="2895">
                <a:solidFill>
                  <a:srgbClr val="000000"/>
                </a:solidFill>
                <a:latin typeface="Sauna Pro 3 Bold"/>
                <a:ea typeface="Sauna Pro 3 Bold"/>
                <a:cs typeface="Sauna Pro 3 Bold"/>
                <a:sym typeface="Sauna Pro 3 Bold"/>
              </a:rPr>
              <a:t>Nobody deserves a label. Nothing is forever!</a:t>
            </a:r>
          </a:p>
        </p:txBody>
      </p:sp>
    </p:spTree>
  </p:cSld>
  <p:clrMapOvr>
    <a:masterClrMapping/>
  </p:clrMapOvr>
</p:sld>
</file>

<file path=ppt/slides/slide129.xml><?xml version="1.0" encoding="utf-8"?>
<p:sld xmlns:p="http://schemas.openxmlformats.org/presentationml/2006/main" xmlns:a="http://schemas.openxmlformats.org/drawingml/2006/main" xmlns:r="http://schemas.openxmlformats.org/officeDocument/2006/relationships">
  <p:cSld>
    <p:bg>
      <p:bgPr>
        <a:solidFill>
          <a:srgbClr val="00A1E4"/>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0971617" cy="5924673"/>
          </a:xfrm>
          <a:custGeom>
            <a:avLst/>
            <a:gdLst/>
            <a:ahLst/>
            <a:cxnLst/>
            <a:rect r="r" b="b" t="t" l="l"/>
            <a:pathLst>
              <a:path h="5924673" w="10971617">
                <a:moveTo>
                  <a:pt x="0" y="0"/>
                </a:moveTo>
                <a:lnTo>
                  <a:pt x="10971617" y="0"/>
                </a:lnTo>
                <a:lnTo>
                  <a:pt x="10971617" y="5924673"/>
                </a:lnTo>
                <a:lnTo>
                  <a:pt x="0" y="5924673"/>
                </a:lnTo>
                <a:lnTo>
                  <a:pt x="0" y="0"/>
                </a:lnTo>
                <a:close/>
              </a:path>
            </a:pathLst>
          </a:custGeom>
          <a:blipFill>
            <a:blip r:embed="rId2"/>
            <a:stretch>
              <a:fillRect l="0" t="0" r="0" b="0"/>
            </a:stretch>
          </a:blipFill>
        </p:spPr>
      </p:sp>
      <p:sp>
        <p:nvSpPr>
          <p:cNvPr name="TextBox 3" id="3"/>
          <p:cNvSpPr txBox="true"/>
          <p:nvPr/>
        </p:nvSpPr>
        <p:spPr>
          <a:xfrm rot="-823668">
            <a:off x="3932056" y="1744611"/>
            <a:ext cx="5645227" cy="1693849"/>
          </a:xfrm>
          <a:prstGeom prst="rect">
            <a:avLst/>
          </a:prstGeom>
        </p:spPr>
        <p:txBody>
          <a:bodyPr anchor="t" rtlCol="false" tIns="0" lIns="0" bIns="0" rIns="0">
            <a:spAutoFit/>
          </a:bodyPr>
          <a:lstStyle/>
          <a:p>
            <a:pPr algn="ctr">
              <a:lnSpc>
                <a:spcPts val="2570"/>
              </a:lnSpc>
            </a:pPr>
            <a:r>
              <a:rPr lang="en-US" sz="3570" b="true">
                <a:solidFill>
                  <a:srgbClr val="000000"/>
                </a:solidFill>
                <a:latin typeface="Sauna Pro 3 Bold"/>
                <a:ea typeface="Sauna Pro 3 Bold"/>
                <a:cs typeface="Sauna Pro 3 Bold"/>
                <a:sym typeface="Sauna Pro 3 Bold"/>
              </a:rPr>
              <a:t>We use the words:</a:t>
            </a:r>
          </a:p>
          <a:p>
            <a:pPr algn="ctr">
              <a:lnSpc>
                <a:spcPts val="2570"/>
              </a:lnSpc>
            </a:pPr>
          </a:p>
          <a:p>
            <a:pPr algn="ctr">
              <a:lnSpc>
                <a:spcPts val="2570"/>
              </a:lnSpc>
            </a:pPr>
            <a:r>
              <a:rPr lang="en-US" sz="3570" b="true">
                <a:solidFill>
                  <a:srgbClr val="000000"/>
                </a:solidFill>
                <a:latin typeface="Sauna Pro 3 Bold"/>
                <a:ea typeface="Sauna Pro 3 Bold"/>
                <a:cs typeface="Sauna Pro 3 Bold"/>
                <a:sym typeface="Sauna Pro 3 Bold"/>
              </a:rPr>
              <a:t>Someone is displaying</a:t>
            </a:r>
          </a:p>
          <a:p>
            <a:pPr algn="ctr">
              <a:lnSpc>
                <a:spcPts val="2570"/>
              </a:lnSpc>
            </a:pPr>
          </a:p>
          <a:p>
            <a:pPr algn="ctr">
              <a:lnSpc>
                <a:spcPts val="2570"/>
              </a:lnSpc>
            </a:pPr>
            <a:r>
              <a:rPr lang="en-US" b="true" sz="3570">
                <a:solidFill>
                  <a:srgbClr val="000000"/>
                </a:solidFill>
                <a:latin typeface="Sauna Pro 3 Bold"/>
                <a:ea typeface="Sauna Pro 3 Bold"/>
                <a:cs typeface="Sauna Pro 3 Bold"/>
                <a:sym typeface="Sauna Pro 3 Bold"/>
              </a:rPr>
              <a:t>bullying behaviour.</a:t>
            </a:r>
          </a:p>
        </p:txBody>
      </p:sp>
      <p:sp>
        <p:nvSpPr>
          <p:cNvPr name="Freeform 4" id="4"/>
          <p:cNvSpPr/>
          <p:nvPr/>
        </p:nvSpPr>
        <p:spPr>
          <a:xfrm flipH="false" flipV="false" rot="0">
            <a:off x="7316383" y="4362327"/>
            <a:ext cx="10971617" cy="5924673"/>
          </a:xfrm>
          <a:custGeom>
            <a:avLst/>
            <a:gdLst/>
            <a:ahLst/>
            <a:cxnLst/>
            <a:rect r="r" b="b" t="t" l="l"/>
            <a:pathLst>
              <a:path h="5924673" w="10971617">
                <a:moveTo>
                  <a:pt x="0" y="0"/>
                </a:moveTo>
                <a:lnTo>
                  <a:pt x="10971617" y="0"/>
                </a:lnTo>
                <a:lnTo>
                  <a:pt x="10971617" y="5924673"/>
                </a:lnTo>
                <a:lnTo>
                  <a:pt x="0" y="5924673"/>
                </a:lnTo>
                <a:lnTo>
                  <a:pt x="0" y="0"/>
                </a:lnTo>
                <a:close/>
              </a:path>
            </a:pathLst>
          </a:custGeom>
          <a:blipFill>
            <a:blip r:embed="rId2"/>
            <a:stretch>
              <a:fillRect l="0" t="0" r="0" b="0"/>
            </a:stretch>
          </a:blipFill>
        </p:spPr>
      </p:sp>
      <p:sp>
        <p:nvSpPr>
          <p:cNvPr name="TextBox 5" id="5"/>
          <p:cNvSpPr txBox="true"/>
          <p:nvPr/>
        </p:nvSpPr>
        <p:spPr>
          <a:xfrm rot="-731101">
            <a:off x="11646663" y="6253415"/>
            <a:ext cx="5394354" cy="1296531"/>
          </a:xfrm>
          <a:prstGeom prst="rect">
            <a:avLst/>
          </a:prstGeom>
        </p:spPr>
        <p:txBody>
          <a:bodyPr anchor="t" rtlCol="false" tIns="0" lIns="0" bIns="0" rIns="0">
            <a:spAutoFit/>
          </a:bodyPr>
          <a:lstStyle/>
          <a:p>
            <a:pPr algn="ctr">
              <a:lnSpc>
                <a:spcPts val="5179"/>
              </a:lnSpc>
              <a:spcBef>
                <a:spcPct val="0"/>
              </a:spcBef>
            </a:pPr>
            <a:r>
              <a:rPr lang="en-US" b="true" sz="3699">
                <a:solidFill>
                  <a:srgbClr val="000000"/>
                </a:solidFill>
                <a:latin typeface="Sauna Pro 3 Bold"/>
                <a:ea typeface="Sauna Pro 3 Bold"/>
                <a:cs typeface="Sauna Pro 3 Bold"/>
                <a:sym typeface="Sauna Pro 3 Bold"/>
              </a:rPr>
              <a:t>A person might experience bullying behaviour.</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642293" y="3503240"/>
            <a:ext cx="10555694" cy="5288298"/>
          </a:xfrm>
          <a:prstGeom prst="rect">
            <a:avLst/>
          </a:prstGeom>
        </p:spPr>
        <p:txBody>
          <a:bodyPr anchor="t" rtlCol="false" tIns="0" lIns="0" bIns="0" rIns="0">
            <a:spAutoFit/>
          </a:bodyPr>
          <a:lstStyle/>
          <a:p>
            <a:pPr algn="just">
              <a:lnSpc>
                <a:spcPts val="5217"/>
              </a:lnSpc>
            </a:pPr>
            <a:r>
              <a:rPr lang="en-US" sz="4421" spc="-176">
                <a:solidFill>
                  <a:srgbClr val="000000"/>
                </a:solidFill>
                <a:latin typeface="Sauna Pro 3"/>
                <a:ea typeface="Sauna Pro 3"/>
                <a:cs typeface="Sauna Pro 3"/>
                <a:sym typeface="Sauna Pro 3"/>
              </a:rPr>
              <a:t>If you are experiencing bullying, your average day will not feel good, or enjoyable.</a:t>
            </a:r>
          </a:p>
          <a:p>
            <a:pPr algn="just">
              <a:lnSpc>
                <a:spcPts val="5217"/>
              </a:lnSpc>
            </a:pPr>
          </a:p>
          <a:p>
            <a:pPr algn="just">
              <a:lnSpc>
                <a:spcPts val="5217"/>
              </a:lnSpc>
            </a:pPr>
            <a:r>
              <a:rPr lang="en-US" sz="4421" spc="-176">
                <a:solidFill>
                  <a:srgbClr val="000000"/>
                </a:solidFill>
                <a:latin typeface="Sauna Pro 3"/>
                <a:ea typeface="Sauna Pro 3"/>
                <a:cs typeface="Sauna Pro 3"/>
                <a:sym typeface="Sauna Pro 3"/>
              </a:rPr>
              <a:t>It will feel the opposite and this is not what anyone deserves.</a:t>
            </a:r>
          </a:p>
          <a:p>
            <a:pPr algn="just">
              <a:lnSpc>
                <a:spcPts val="5217"/>
              </a:lnSpc>
            </a:pPr>
          </a:p>
          <a:p>
            <a:pPr algn="just">
              <a:lnSpc>
                <a:spcPts val="5217"/>
              </a:lnSpc>
            </a:pPr>
            <a:r>
              <a:rPr lang="en-US" sz="4421" spc="-176">
                <a:solidFill>
                  <a:srgbClr val="000000"/>
                </a:solidFill>
                <a:latin typeface="Sauna Pro 3"/>
                <a:ea typeface="Sauna Pro 3"/>
                <a:cs typeface="Sauna Pro 3"/>
                <a:sym typeface="Sauna Pro 3"/>
              </a:rPr>
              <a:t>Bullying is never acceptable and is not a normal part of growing up. Bullying is a breach of children’s rights. </a:t>
            </a:r>
          </a:p>
        </p:txBody>
      </p:sp>
      <p:sp>
        <p:nvSpPr>
          <p:cNvPr name="Freeform 3" id="3"/>
          <p:cNvSpPr/>
          <p:nvPr/>
        </p:nvSpPr>
        <p:spPr>
          <a:xfrm flipH="false" flipV="false" rot="0">
            <a:off x="6262539" y="1028700"/>
            <a:ext cx="7315200" cy="2093976"/>
          </a:xfrm>
          <a:custGeom>
            <a:avLst/>
            <a:gdLst/>
            <a:ahLst/>
            <a:cxnLst/>
            <a:rect r="r" b="b" t="t" l="l"/>
            <a:pathLst>
              <a:path h="2093976" w="7315200">
                <a:moveTo>
                  <a:pt x="0" y="0"/>
                </a:moveTo>
                <a:lnTo>
                  <a:pt x="7315200" y="0"/>
                </a:lnTo>
                <a:lnTo>
                  <a:pt x="7315200" y="2093976"/>
                </a:lnTo>
                <a:lnTo>
                  <a:pt x="0" y="209397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28700" y="4357371"/>
            <a:ext cx="2670416" cy="3256605"/>
          </a:xfrm>
          <a:custGeom>
            <a:avLst/>
            <a:gdLst/>
            <a:ahLst/>
            <a:cxnLst/>
            <a:rect r="r" b="b" t="t" l="l"/>
            <a:pathLst>
              <a:path h="3256605" w="2670416">
                <a:moveTo>
                  <a:pt x="0" y="0"/>
                </a:moveTo>
                <a:lnTo>
                  <a:pt x="2670416" y="0"/>
                </a:lnTo>
                <a:lnTo>
                  <a:pt x="2670416" y="3256605"/>
                </a:lnTo>
                <a:lnTo>
                  <a:pt x="0" y="3256605"/>
                </a:lnTo>
                <a:lnTo>
                  <a:pt x="0" y="0"/>
                </a:lnTo>
                <a:close/>
              </a:path>
            </a:pathLst>
          </a:custGeom>
          <a:blipFill>
            <a:blip r:embed="rId4"/>
            <a:stretch>
              <a:fillRect l="0" t="0" r="0" b="0"/>
            </a:stretch>
          </a:blipFill>
        </p:spPr>
      </p:sp>
    </p:spTree>
  </p:cSld>
  <p:clrMapOvr>
    <a:masterClrMapping/>
  </p:clrMapOvr>
</p:sld>
</file>

<file path=ppt/slides/slide1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sp>
        <p:nvSpPr>
          <p:cNvPr name="Freeform 3" id="3"/>
          <p:cNvSpPr/>
          <p:nvPr/>
        </p:nvSpPr>
        <p:spPr>
          <a:xfrm flipH="false" flipV="false" rot="0">
            <a:off x="194137" y="9004162"/>
            <a:ext cx="1684858" cy="973006"/>
          </a:xfrm>
          <a:custGeom>
            <a:avLst/>
            <a:gdLst/>
            <a:ahLst/>
            <a:cxnLst/>
            <a:rect r="r" b="b" t="t" l="l"/>
            <a:pathLst>
              <a:path h="973006" w="1684858">
                <a:moveTo>
                  <a:pt x="0" y="0"/>
                </a:moveTo>
                <a:lnTo>
                  <a:pt x="1684858" y="0"/>
                </a:lnTo>
                <a:lnTo>
                  <a:pt x="1684858" y="973005"/>
                </a:lnTo>
                <a:lnTo>
                  <a:pt x="0" y="97300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160229" y="9071320"/>
            <a:ext cx="838689" cy="838689"/>
          </a:xfrm>
          <a:custGeom>
            <a:avLst/>
            <a:gdLst/>
            <a:ahLst/>
            <a:cxnLst/>
            <a:rect r="r" b="b" t="t" l="l"/>
            <a:pathLst>
              <a:path h="838689" w="838689">
                <a:moveTo>
                  <a:pt x="0" y="0"/>
                </a:moveTo>
                <a:lnTo>
                  <a:pt x="838689" y="0"/>
                </a:lnTo>
                <a:lnTo>
                  <a:pt x="838689" y="838689"/>
                </a:lnTo>
                <a:lnTo>
                  <a:pt x="0" y="8386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7072940" y="8869845"/>
            <a:ext cx="1215060" cy="1353828"/>
          </a:xfrm>
          <a:custGeom>
            <a:avLst/>
            <a:gdLst/>
            <a:ahLst/>
            <a:cxnLst/>
            <a:rect r="r" b="b" t="t" l="l"/>
            <a:pathLst>
              <a:path h="1353828" w="1215060">
                <a:moveTo>
                  <a:pt x="0" y="0"/>
                </a:moveTo>
                <a:lnTo>
                  <a:pt x="1215060" y="0"/>
                </a:lnTo>
                <a:lnTo>
                  <a:pt x="1215060" y="1353828"/>
                </a:lnTo>
                <a:lnTo>
                  <a:pt x="0" y="135382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3101681" y="9258300"/>
            <a:ext cx="560207" cy="536165"/>
          </a:xfrm>
          <a:custGeom>
            <a:avLst/>
            <a:gdLst/>
            <a:ahLst/>
            <a:cxnLst/>
            <a:rect r="r" b="b" t="t" l="l"/>
            <a:pathLst>
              <a:path h="536165" w="560207">
                <a:moveTo>
                  <a:pt x="0" y="0"/>
                </a:moveTo>
                <a:lnTo>
                  <a:pt x="560208" y="0"/>
                </a:lnTo>
                <a:lnTo>
                  <a:pt x="560208" y="536165"/>
                </a:lnTo>
                <a:lnTo>
                  <a:pt x="0" y="5361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5816323" y="832126"/>
            <a:ext cx="6411577" cy="771021"/>
          </a:xfrm>
          <a:prstGeom prst="rect">
            <a:avLst/>
          </a:prstGeom>
        </p:spPr>
        <p:txBody>
          <a:bodyPr anchor="t" rtlCol="false" tIns="0" lIns="0" bIns="0" rIns="0">
            <a:spAutoFit/>
          </a:bodyPr>
          <a:lstStyle/>
          <a:p>
            <a:pPr algn="ctr">
              <a:lnSpc>
                <a:spcPts val="6325"/>
              </a:lnSpc>
            </a:pPr>
            <a:r>
              <a:rPr lang="en-US" sz="4518">
                <a:solidFill>
                  <a:srgbClr val="FFFFFF"/>
                </a:solidFill>
                <a:latin typeface="Sauna Pro 1"/>
                <a:ea typeface="Sauna Pro 1"/>
                <a:cs typeface="Sauna Pro 1"/>
                <a:sym typeface="Sauna Pro 1"/>
              </a:rPr>
              <a:t>TIME TO WATCH FILM 4</a:t>
            </a:r>
          </a:p>
        </p:txBody>
      </p:sp>
      <p:sp>
        <p:nvSpPr>
          <p:cNvPr name="Freeform 8" id="8">
            <a:hlinkClick r:id="rId13" tooltip="https://vimeo.com/1125913618?share=copy"/>
          </p:cNvPr>
          <p:cNvSpPr/>
          <p:nvPr/>
        </p:nvSpPr>
        <p:spPr>
          <a:xfrm flipH="false" flipV="false" rot="0">
            <a:off x="7469136" y="2016118"/>
            <a:ext cx="2873665" cy="2798232"/>
          </a:xfrm>
          <a:custGeom>
            <a:avLst/>
            <a:gdLst/>
            <a:ahLst/>
            <a:cxnLst/>
            <a:rect r="r" b="b" t="t" l="l"/>
            <a:pathLst>
              <a:path h="2798232" w="2873665">
                <a:moveTo>
                  <a:pt x="0" y="0"/>
                </a:moveTo>
                <a:lnTo>
                  <a:pt x="2873665" y="0"/>
                </a:lnTo>
                <a:lnTo>
                  <a:pt x="2873665" y="2798231"/>
                </a:lnTo>
                <a:lnTo>
                  <a:pt x="0" y="279823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1410168" y="6500330"/>
            <a:ext cx="14865185" cy="539063"/>
          </a:xfrm>
          <a:prstGeom prst="rect">
            <a:avLst/>
          </a:prstGeom>
        </p:spPr>
        <p:txBody>
          <a:bodyPr anchor="t" rtlCol="false" tIns="0" lIns="0" bIns="0" rIns="0">
            <a:spAutoFit/>
          </a:bodyPr>
          <a:lstStyle/>
          <a:p>
            <a:pPr algn="ctr">
              <a:lnSpc>
                <a:spcPts val="4409"/>
              </a:lnSpc>
            </a:pPr>
            <a:r>
              <a:rPr lang="en-US" sz="3150">
                <a:solidFill>
                  <a:srgbClr val="FFFFFF"/>
                </a:solidFill>
                <a:latin typeface="Open Sans"/>
                <a:ea typeface="Open Sans"/>
                <a:cs typeface="Open Sans"/>
                <a:sym typeface="Open Sans"/>
              </a:rPr>
              <a:t>Alternatively, watch Film 4: Grace at </a:t>
            </a:r>
            <a:r>
              <a:rPr lang="en-US" sz="3150" u="sng">
                <a:solidFill>
                  <a:srgbClr val="FFFFFF"/>
                </a:solidFill>
                <a:latin typeface="Open Sans"/>
                <a:ea typeface="Open Sans"/>
                <a:cs typeface="Open Sans"/>
                <a:sym typeface="Open Sans"/>
                <a:hlinkClick r:id="rId14" tooltip="https://www.respectme.org.uk/resources-abw-25/"/>
              </a:rPr>
              <a:t>www.respectme.org.uk/resources-abw-25/ </a:t>
            </a:r>
            <a:r>
              <a:rPr lang="en-US" sz="3150">
                <a:solidFill>
                  <a:srgbClr val="FFFFFF"/>
                </a:solidFill>
                <a:latin typeface="Open Sans"/>
                <a:ea typeface="Open Sans"/>
                <a:cs typeface="Open Sans"/>
                <a:sym typeface="Open Sans"/>
              </a:rPr>
              <a:t> </a:t>
            </a:r>
          </a:p>
        </p:txBody>
      </p:sp>
    </p:spTree>
  </p:cSld>
  <p:clrMapOvr>
    <a:masterClrMapping/>
  </p:clrMapOvr>
</p:sld>
</file>

<file path=ppt/slides/slide13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0364971" y="7998839"/>
            <a:ext cx="6634276" cy="1270012"/>
          </a:xfrm>
          <a:prstGeom prst="rect">
            <a:avLst/>
          </a:prstGeom>
        </p:spPr>
        <p:txBody>
          <a:bodyPr anchor="t" rtlCol="false" tIns="0" lIns="0" bIns="0" rIns="0">
            <a:spAutoFit/>
          </a:bodyPr>
          <a:lstStyle/>
          <a:p>
            <a:pPr algn="l">
              <a:lnSpc>
                <a:spcPts val="3199"/>
              </a:lnSpc>
            </a:pPr>
            <a:r>
              <a:rPr lang="en-US" sz="3999" spc="159" b="true">
                <a:solidFill>
                  <a:srgbClr val="000000"/>
                </a:solidFill>
                <a:latin typeface="Sauna Pro 3 Bold"/>
                <a:ea typeface="Sauna Pro 3 Bold"/>
                <a:cs typeface="Sauna Pro 3 Bold"/>
                <a:sym typeface="Sauna Pro 3 Bold"/>
              </a:rPr>
              <a:t>5. What would you do if you saw all of this behaviour from Grace?</a:t>
            </a:r>
          </a:p>
        </p:txBody>
      </p:sp>
      <p:sp>
        <p:nvSpPr>
          <p:cNvPr name="TextBox 8" id="8"/>
          <p:cNvSpPr txBox="true"/>
          <p:nvPr/>
        </p:nvSpPr>
        <p:spPr>
          <a:xfrm rot="0">
            <a:off x="10364971" y="4468562"/>
            <a:ext cx="6822442" cy="1433126"/>
          </a:xfrm>
          <a:prstGeom prst="rect">
            <a:avLst/>
          </a:prstGeom>
        </p:spPr>
        <p:txBody>
          <a:bodyPr anchor="t" rtlCol="false" tIns="0" lIns="0" bIns="0" rIns="0">
            <a:spAutoFit/>
          </a:bodyPr>
          <a:lstStyle/>
          <a:p>
            <a:pPr algn="l">
              <a:lnSpc>
                <a:spcPts val="3639"/>
              </a:lnSpc>
            </a:pPr>
            <a:r>
              <a:rPr lang="en-US" sz="3999" spc="159" b="true">
                <a:solidFill>
                  <a:srgbClr val="000000"/>
                </a:solidFill>
                <a:latin typeface="Sauna Pro 3 Bold"/>
                <a:ea typeface="Sauna Pro 3 Bold"/>
                <a:cs typeface="Sauna Pro 3 Bold"/>
                <a:sym typeface="Sauna Pro 3 Bold"/>
              </a:rPr>
              <a:t>4. Grace comments that her behaviour “is just a laugh”. Why is this not the case?</a:t>
            </a:r>
          </a:p>
        </p:txBody>
      </p:sp>
      <p:sp>
        <p:nvSpPr>
          <p:cNvPr name="TextBox 9" id="9"/>
          <p:cNvSpPr txBox="true"/>
          <p:nvPr/>
        </p:nvSpPr>
        <p:spPr>
          <a:xfrm rot="0">
            <a:off x="738531" y="3796193"/>
            <a:ext cx="7720499" cy="3096041"/>
          </a:xfrm>
          <a:prstGeom prst="rect">
            <a:avLst/>
          </a:prstGeom>
        </p:spPr>
        <p:txBody>
          <a:bodyPr anchor="t" rtlCol="false" tIns="0" lIns="0" bIns="0" rIns="0">
            <a:spAutoFit/>
          </a:bodyPr>
          <a:lstStyle/>
          <a:p>
            <a:pPr algn="ctr">
              <a:lnSpc>
                <a:spcPts val="3469"/>
              </a:lnSpc>
            </a:pPr>
            <a:r>
              <a:rPr lang="en-US" sz="3770">
                <a:solidFill>
                  <a:srgbClr val="000000"/>
                </a:solidFill>
                <a:latin typeface="Sauna Pro 6"/>
                <a:ea typeface="Sauna Pro 6"/>
                <a:cs typeface="Sauna Pro 6"/>
                <a:sym typeface="Sauna Pro 6"/>
              </a:rPr>
              <a:t>“</a:t>
            </a:r>
            <a:r>
              <a:rPr lang="en-US" sz="3770">
                <a:solidFill>
                  <a:srgbClr val="000000"/>
                </a:solidFill>
                <a:latin typeface="Sauna Pro 6"/>
                <a:ea typeface="Sauna Pro 6"/>
                <a:cs typeface="Sauna Pro 6"/>
                <a:sym typeface="Sauna Pro 6"/>
              </a:rPr>
              <a:t>In primary school he would always show up with his mum or dad. I hated that. Why does he get to have his parents running around after him? It makes me sick. I’ve been looking after myself for years. I haven’t even seen dad in forever.”</a:t>
            </a:r>
          </a:p>
        </p:txBody>
      </p:sp>
      <p:sp>
        <p:nvSpPr>
          <p:cNvPr name="Freeform 10" id="10"/>
          <p:cNvSpPr/>
          <p:nvPr/>
        </p:nvSpPr>
        <p:spPr>
          <a:xfrm flipH="false" flipV="false" rot="0">
            <a:off x="-66824" y="7156949"/>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1570515" y="1236818"/>
            <a:ext cx="5748938" cy="1027606"/>
          </a:xfrm>
          <a:prstGeom prst="rect">
            <a:avLst/>
          </a:prstGeom>
        </p:spPr>
        <p:txBody>
          <a:bodyPr anchor="t" rtlCol="false" tIns="0" lIns="0" bIns="0" rIns="0">
            <a:spAutoFit/>
          </a:bodyPr>
          <a:lstStyle/>
          <a:p>
            <a:pPr algn="l">
              <a:lnSpc>
                <a:spcPts val="3864"/>
              </a:lnSpc>
            </a:pPr>
            <a:r>
              <a:rPr lang="en-US" sz="4025" spc="161" b="true">
                <a:solidFill>
                  <a:srgbClr val="000000"/>
                </a:solidFill>
                <a:latin typeface="Sauna Pro 3 Bold"/>
                <a:ea typeface="Sauna Pro 3 Bold"/>
                <a:cs typeface="Sauna Pro 3 Bold"/>
                <a:sym typeface="Sauna Pro 3 Bold"/>
              </a:rPr>
              <a:t>  1. What can you tell about Grace’s home life?</a:t>
            </a:r>
          </a:p>
        </p:txBody>
      </p:sp>
      <p:sp>
        <p:nvSpPr>
          <p:cNvPr name="TextBox 12" id="12"/>
          <p:cNvSpPr txBox="true"/>
          <p:nvPr/>
        </p:nvSpPr>
        <p:spPr>
          <a:xfrm rot="0">
            <a:off x="1153331" y="8091265"/>
            <a:ext cx="6890899" cy="1576634"/>
          </a:xfrm>
          <a:prstGeom prst="rect">
            <a:avLst/>
          </a:prstGeom>
        </p:spPr>
        <p:txBody>
          <a:bodyPr anchor="t" rtlCol="false" tIns="0" lIns="0" bIns="0" rIns="0">
            <a:spAutoFit/>
          </a:bodyPr>
          <a:lstStyle/>
          <a:p>
            <a:pPr algn="l">
              <a:lnSpc>
                <a:spcPts val="3067"/>
              </a:lnSpc>
            </a:pPr>
            <a:r>
              <a:rPr lang="en-US" sz="3525" spc="141" b="true">
                <a:solidFill>
                  <a:srgbClr val="000000"/>
                </a:solidFill>
                <a:latin typeface="Sauna Pro 3 Bold"/>
                <a:ea typeface="Sauna Pro 3 Bold"/>
                <a:cs typeface="Sauna Pro 3 Bold"/>
                <a:sym typeface="Sauna Pro 3 Bold"/>
              </a:rPr>
              <a:t>2. Explore the words above from Grace. What does this reveal about Grace and the reasons for her bullying behaviour?</a:t>
            </a:r>
          </a:p>
        </p:txBody>
      </p:sp>
      <p:sp>
        <p:nvSpPr>
          <p:cNvPr name="TextBox 13" id="13"/>
          <p:cNvSpPr txBox="true"/>
          <p:nvPr/>
        </p:nvSpPr>
        <p:spPr>
          <a:xfrm rot="0">
            <a:off x="10436858" y="916004"/>
            <a:ext cx="6822442" cy="1439190"/>
          </a:xfrm>
          <a:prstGeom prst="rect">
            <a:avLst/>
          </a:prstGeom>
        </p:spPr>
        <p:txBody>
          <a:bodyPr anchor="t" rtlCol="false" tIns="0" lIns="0" bIns="0" rIns="0">
            <a:spAutoFit/>
          </a:bodyPr>
          <a:lstStyle/>
          <a:p>
            <a:pPr algn="l">
              <a:lnSpc>
                <a:spcPts val="3623"/>
              </a:lnSpc>
            </a:pPr>
            <a:r>
              <a:rPr lang="en-US" sz="4025" spc="161" b="true">
                <a:solidFill>
                  <a:srgbClr val="000000"/>
                </a:solidFill>
                <a:latin typeface="Sauna Pro 3 Bold"/>
                <a:ea typeface="Sauna Pro 3 Bold"/>
                <a:cs typeface="Sauna Pro 3 Bold"/>
                <a:sym typeface="Sauna Pro 3 Bold"/>
              </a:rPr>
              <a:t>3. Is there ever an excuse for acting out bullying behaviour to others? Why? Why not?</a:t>
            </a:r>
          </a:p>
        </p:txBody>
      </p:sp>
    </p:spTree>
  </p:cSld>
  <p:clrMapOvr>
    <a:masterClrMapping/>
  </p:clrMapOvr>
</p:sld>
</file>

<file path=ppt/slides/slide13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144000"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4598781" y="3697031"/>
            <a:ext cx="8716021" cy="2931039"/>
          </a:xfrm>
          <a:prstGeom prst="rect">
            <a:avLst/>
          </a:prstGeom>
        </p:spPr>
        <p:txBody>
          <a:bodyPr anchor="t" rtlCol="false" tIns="0" lIns="0" bIns="0" rIns="0">
            <a:spAutoFit/>
          </a:bodyPr>
          <a:lstStyle/>
          <a:p>
            <a:pPr algn="ctr">
              <a:lnSpc>
                <a:spcPts val="3856"/>
              </a:lnSpc>
            </a:pPr>
            <a:r>
              <a:rPr lang="en-US" sz="3570">
                <a:solidFill>
                  <a:srgbClr val="000000"/>
                </a:solidFill>
                <a:latin typeface="Sauna Pro 6"/>
                <a:ea typeface="Sauna Pro 6"/>
                <a:cs typeface="Sauna Pro 6"/>
                <a:sym typeface="Sauna Pro 6"/>
              </a:rPr>
              <a:t>“</a:t>
            </a:r>
            <a:r>
              <a:rPr lang="en-US" sz="3570">
                <a:solidFill>
                  <a:srgbClr val="000000"/>
                </a:solidFill>
                <a:latin typeface="Sauna Pro 6"/>
                <a:ea typeface="Sauna Pro 6"/>
                <a:cs typeface="Sauna Pro 6"/>
                <a:sym typeface="Sauna Pro 6"/>
              </a:rPr>
              <a:t>In primary school he would always show up with his mum or dad. I hated that. Why does he get to have his parents running around after him? It makes me sick. I’ve been looking after myself for years. I haven’t even seen dad in forever.”</a:t>
            </a:r>
          </a:p>
        </p:txBody>
      </p:sp>
      <p:sp>
        <p:nvSpPr>
          <p:cNvPr name="Freeform 7" id="7"/>
          <p:cNvSpPr/>
          <p:nvPr/>
        </p:nvSpPr>
        <p:spPr>
          <a:xfrm flipH="false" flipV="false" rot="0">
            <a:off x="0" y="6936983"/>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1248414" y="1261136"/>
            <a:ext cx="6333610" cy="1017069"/>
          </a:xfrm>
          <a:prstGeom prst="rect">
            <a:avLst/>
          </a:prstGeom>
        </p:spPr>
        <p:txBody>
          <a:bodyPr anchor="t" rtlCol="false" tIns="0" lIns="0" bIns="0" rIns="0">
            <a:spAutoFit/>
          </a:bodyPr>
          <a:lstStyle/>
          <a:p>
            <a:pPr algn="l">
              <a:lnSpc>
                <a:spcPts val="3887"/>
              </a:lnSpc>
            </a:pPr>
            <a:r>
              <a:rPr lang="en-US" sz="4225" spc="169" b="true">
                <a:solidFill>
                  <a:srgbClr val="000000"/>
                </a:solidFill>
                <a:latin typeface="Sauna Pro 3 Bold"/>
                <a:ea typeface="Sauna Pro 3 Bold"/>
                <a:cs typeface="Sauna Pro 3 Bold"/>
                <a:sym typeface="Sauna Pro 3 Bold"/>
              </a:rPr>
              <a:t>   1. What can you tell about Grace’s home life?</a:t>
            </a:r>
          </a:p>
        </p:txBody>
      </p:sp>
      <p:sp>
        <p:nvSpPr>
          <p:cNvPr name="TextBox 9" id="9"/>
          <p:cNvSpPr txBox="true"/>
          <p:nvPr/>
        </p:nvSpPr>
        <p:spPr>
          <a:xfrm rot="0">
            <a:off x="1115938" y="7719558"/>
            <a:ext cx="6965687" cy="1832493"/>
          </a:xfrm>
          <a:prstGeom prst="rect">
            <a:avLst/>
          </a:prstGeom>
        </p:spPr>
        <p:txBody>
          <a:bodyPr anchor="t" rtlCol="false" tIns="0" lIns="0" bIns="0" rIns="0">
            <a:spAutoFit/>
          </a:bodyPr>
          <a:lstStyle/>
          <a:p>
            <a:pPr algn="l">
              <a:lnSpc>
                <a:spcPts val="3525"/>
              </a:lnSpc>
            </a:pPr>
            <a:r>
              <a:rPr lang="en-US" sz="3525" spc="141" b="true">
                <a:solidFill>
                  <a:srgbClr val="000000"/>
                </a:solidFill>
                <a:latin typeface="Sauna Pro 3 Bold"/>
                <a:ea typeface="Sauna Pro 3 Bold"/>
                <a:cs typeface="Sauna Pro 3 Bold"/>
                <a:sym typeface="Sauna Pro 3 Bold"/>
              </a:rPr>
              <a:t>2. Explore the words from Grace. What does this reveal about Grace and her reasons for the bullying behaviour?</a:t>
            </a:r>
          </a:p>
        </p:txBody>
      </p:sp>
      <p:sp>
        <p:nvSpPr>
          <p:cNvPr name="TextBox 10" id="10"/>
          <p:cNvSpPr txBox="true"/>
          <p:nvPr/>
        </p:nvSpPr>
        <p:spPr>
          <a:xfrm rot="0">
            <a:off x="10467103" y="968373"/>
            <a:ext cx="6792197" cy="1516870"/>
          </a:xfrm>
          <a:prstGeom prst="rect">
            <a:avLst/>
          </a:prstGeom>
        </p:spPr>
        <p:txBody>
          <a:bodyPr anchor="t" rtlCol="false" tIns="0" lIns="0" bIns="0" rIns="0">
            <a:spAutoFit/>
          </a:bodyPr>
          <a:lstStyle/>
          <a:p>
            <a:pPr algn="l">
              <a:lnSpc>
                <a:spcPts val="2989"/>
              </a:lnSpc>
            </a:pPr>
            <a:r>
              <a:rPr lang="en-US" sz="2820" spc="112" b="true">
                <a:solidFill>
                  <a:srgbClr val="000000"/>
                </a:solidFill>
                <a:latin typeface="Sauna Pro 3 Bold"/>
                <a:ea typeface="Sauna Pro 3 Bold"/>
                <a:cs typeface="Sauna Pro 3 Bold"/>
                <a:sym typeface="Sauna Pro 3 Bold"/>
              </a:rPr>
              <a:t>Grace’s mum does not seem to take too much notice of her. She seems to ignore her and prefers her to be out at the youth group. This is extremely sad. </a:t>
            </a:r>
          </a:p>
        </p:txBody>
      </p:sp>
      <p:sp>
        <p:nvSpPr>
          <p:cNvPr name="TextBox 11" id="11"/>
          <p:cNvSpPr txBox="true"/>
          <p:nvPr/>
        </p:nvSpPr>
        <p:spPr>
          <a:xfrm rot="0">
            <a:off x="10350582" y="7582694"/>
            <a:ext cx="7025240" cy="1978622"/>
          </a:xfrm>
          <a:prstGeom prst="rect">
            <a:avLst/>
          </a:prstGeom>
        </p:spPr>
        <p:txBody>
          <a:bodyPr anchor="t" rtlCol="false" tIns="0" lIns="0" bIns="0" rIns="0">
            <a:spAutoFit/>
          </a:bodyPr>
          <a:lstStyle/>
          <a:p>
            <a:pPr algn="l">
              <a:lnSpc>
                <a:spcPts val="3079"/>
              </a:lnSpc>
            </a:pPr>
            <a:r>
              <a:rPr lang="en-US" sz="2799" spc="111" b="true">
                <a:solidFill>
                  <a:srgbClr val="000000"/>
                </a:solidFill>
                <a:latin typeface="Sauna Pro 3 Bold"/>
                <a:ea typeface="Sauna Pro 3 Bold"/>
                <a:cs typeface="Sauna Pro 3 Bold"/>
                <a:sym typeface="Sauna Pro 3 Bold"/>
              </a:rPr>
              <a:t>Grace’s tone sounds angry and sad.</a:t>
            </a:r>
          </a:p>
          <a:p>
            <a:pPr algn="l">
              <a:lnSpc>
                <a:spcPts val="3079"/>
              </a:lnSpc>
            </a:pPr>
            <a:r>
              <a:rPr lang="en-US" sz="2799" spc="111" b="true">
                <a:solidFill>
                  <a:srgbClr val="000000"/>
                </a:solidFill>
                <a:latin typeface="Sauna Pro 3 Bold"/>
                <a:ea typeface="Sauna Pro 3 Bold"/>
                <a:cs typeface="Sauna Pro 3 Bold"/>
                <a:sym typeface="Sauna Pro 3 Bold"/>
              </a:rPr>
              <a:t>She is angry about taking care of herself. Her words reveal her inner jealousy for Noah and his seemingly happy, perfect life. She wants what he has!</a:t>
            </a:r>
          </a:p>
        </p:txBody>
      </p:sp>
    </p:spTree>
  </p:cSld>
  <p:clrMapOvr>
    <a:masterClrMapping/>
  </p:clrMapOvr>
</p:sld>
</file>

<file path=ppt/slides/slide13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462884" y="3586966"/>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264385" y="6936983"/>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0" y="681727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1341357" y="797814"/>
            <a:ext cx="6822442" cy="1629946"/>
          </a:xfrm>
          <a:prstGeom prst="rect">
            <a:avLst/>
          </a:prstGeom>
        </p:spPr>
        <p:txBody>
          <a:bodyPr anchor="t" rtlCol="false" tIns="0" lIns="0" bIns="0" rIns="0">
            <a:spAutoFit/>
          </a:bodyPr>
          <a:lstStyle/>
          <a:p>
            <a:pPr algn="l">
              <a:lnSpc>
                <a:spcPts val="4208"/>
              </a:lnSpc>
            </a:pPr>
            <a:r>
              <a:rPr lang="en-US" sz="3825" spc="153" b="true">
                <a:solidFill>
                  <a:srgbClr val="000000"/>
                </a:solidFill>
                <a:latin typeface="Sauna Pro 3 Bold"/>
                <a:ea typeface="Sauna Pro 3 Bold"/>
                <a:cs typeface="Sauna Pro 3 Bold"/>
                <a:sym typeface="Sauna Pro 3 Bold"/>
              </a:rPr>
              <a:t>3. Is there ever an excuse for acting out bullying behaviour to others? Why? Why not?</a:t>
            </a:r>
          </a:p>
        </p:txBody>
      </p:sp>
      <p:sp>
        <p:nvSpPr>
          <p:cNvPr name="Freeform 9" id="9"/>
          <p:cNvSpPr/>
          <p:nvPr/>
        </p:nvSpPr>
        <p:spPr>
          <a:xfrm flipH="false" flipV="false" rot="0">
            <a:off x="86974" y="33922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1341357" y="4260510"/>
            <a:ext cx="6822442" cy="1630123"/>
          </a:xfrm>
          <a:prstGeom prst="rect">
            <a:avLst/>
          </a:prstGeom>
        </p:spPr>
        <p:txBody>
          <a:bodyPr anchor="t" rtlCol="false" tIns="0" lIns="0" bIns="0" rIns="0">
            <a:spAutoFit/>
          </a:bodyPr>
          <a:lstStyle/>
          <a:p>
            <a:pPr algn="l">
              <a:lnSpc>
                <a:spcPts val="4223"/>
              </a:lnSpc>
            </a:pPr>
            <a:r>
              <a:rPr lang="en-US" sz="3839" spc="153" b="true">
                <a:solidFill>
                  <a:srgbClr val="000000"/>
                </a:solidFill>
                <a:latin typeface="Sauna Pro 3 Bold"/>
                <a:ea typeface="Sauna Pro 3 Bold"/>
                <a:cs typeface="Sauna Pro 3 Bold"/>
                <a:sym typeface="Sauna Pro 3 Bold"/>
              </a:rPr>
              <a:t>4. Grace comments that her behaviour “is just a laugh”- why is this not the case?</a:t>
            </a:r>
          </a:p>
        </p:txBody>
      </p:sp>
      <p:sp>
        <p:nvSpPr>
          <p:cNvPr name="TextBox 11" id="11"/>
          <p:cNvSpPr txBox="true"/>
          <p:nvPr/>
        </p:nvSpPr>
        <p:spPr>
          <a:xfrm rot="0">
            <a:off x="1375726" y="7723383"/>
            <a:ext cx="6138516" cy="1643311"/>
          </a:xfrm>
          <a:prstGeom prst="rect">
            <a:avLst/>
          </a:prstGeom>
        </p:spPr>
        <p:txBody>
          <a:bodyPr anchor="t" rtlCol="false" tIns="0" lIns="0" bIns="0" rIns="0">
            <a:spAutoFit/>
          </a:bodyPr>
          <a:lstStyle/>
          <a:p>
            <a:pPr algn="just">
              <a:lnSpc>
                <a:spcPts val="4293"/>
              </a:lnSpc>
            </a:pPr>
            <a:r>
              <a:rPr lang="en-US" sz="3799" b="true">
                <a:solidFill>
                  <a:srgbClr val="000000"/>
                </a:solidFill>
                <a:latin typeface="Sauna Pro 3 Bold"/>
                <a:ea typeface="Sauna Pro 3 Bold"/>
                <a:cs typeface="Sauna Pro 3 Bold"/>
                <a:sym typeface="Sauna Pro 3 Bold"/>
              </a:rPr>
              <a:t>5. What would you do if you witnessed all of this behaviour from Grace?</a:t>
            </a:r>
          </a:p>
        </p:txBody>
      </p:sp>
      <p:sp>
        <p:nvSpPr>
          <p:cNvPr name="TextBox 12" id="12"/>
          <p:cNvSpPr txBox="true"/>
          <p:nvPr/>
        </p:nvSpPr>
        <p:spPr>
          <a:xfrm rot="0">
            <a:off x="10433721" y="730710"/>
            <a:ext cx="7107697" cy="1954096"/>
          </a:xfrm>
          <a:prstGeom prst="rect">
            <a:avLst/>
          </a:prstGeom>
        </p:spPr>
        <p:txBody>
          <a:bodyPr anchor="t" rtlCol="false" tIns="0" lIns="0" bIns="0" rIns="0">
            <a:spAutoFit/>
          </a:bodyPr>
          <a:lstStyle/>
          <a:p>
            <a:pPr algn="l">
              <a:lnSpc>
                <a:spcPts val="3890"/>
              </a:lnSpc>
            </a:pPr>
            <a:r>
              <a:rPr lang="en-US" sz="3189" spc="127" b="true">
                <a:solidFill>
                  <a:srgbClr val="000000"/>
                </a:solidFill>
                <a:latin typeface="Sauna Pro 3 Bold"/>
                <a:ea typeface="Sauna Pro 3 Bold"/>
                <a:cs typeface="Sauna Pro 3 Bold"/>
                <a:sym typeface="Sauna Pro 3 Bold"/>
              </a:rPr>
              <a:t>No, there is never an excuse. Bullying makes people feel down, hurt and takes away all sense of control. It is not excusable.</a:t>
            </a:r>
          </a:p>
        </p:txBody>
      </p:sp>
      <p:sp>
        <p:nvSpPr>
          <p:cNvPr name="TextBox 13" id="13"/>
          <p:cNvSpPr txBox="true"/>
          <p:nvPr/>
        </p:nvSpPr>
        <p:spPr>
          <a:xfrm rot="0">
            <a:off x="10703443" y="4379623"/>
            <a:ext cx="6837976" cy="1598057"/>
          </a:xfrm>
          <a:prstGeom prst="rect">
            <a:avLst/>
          </a:prstGeom>
        </p:spPr>
        <p:txBody>
          <a:bodyPr anchor="t" rtlCol="false" tIns="0" lIns="0" bIns="0" rIns="0">
            <a:spAutoFit/>
          </a:bodyPr>
          <a:lstStyle/>
          <a:p>
            <a:pPr algn="l">
              <a:lnSpc>
                <a:spcPts val="3092"/>
              </a:lnSpc>
            </a:pPr>
            <a:r>
              <a:rPr lang="en-US" sz="3188" spc="127" b="true">
                <a:solidFill>
                  <a:srgbClr val="000000"/>
                </a:solidFill>
                <a:latin typeface="Sauna Pro 3 Bold"/>
                <a:ea typeface="Sauna Pro 3 Bold"/>
                <a:cs typeface="Sauna Pro 3 Bold"/>
                <a:sym typeface="Sauna Pro 3 Bold"/>
              </a:rPr>
              <a:t>It is not “a laugh” as only Grace finds it funny. Noah is subjected to face-to-face and online bullying. He also experiences hitting and pushing! </a:t>
            </a:r>
          </a:p>
        </p:txBody>
      </p:sp>
      <p:sp>
        <p:nvSpPr>
          <p:cNvPr name="TextBox 14" id="14"/>
          <p:cNvSpPr txBox="true"/>
          <p:nvPr/>
        </p:nvSpPr>
        <p:spPr>
          <a:xfrm rot="0">
            <a:off x="10574358" y="7797778"/>
            <a:ext cx="6684942" cy="1568916"/>
          </a:xfrm>
          <a:prstGeom prst="rect">
            <a:avLst/>
          </a:prstGeom>
        </p:spPr>
        <p:txBody>
          <a:bodyPr anchor="t" rtlCol="false" tIns="0" lIns="0" bIns="0" rIns="0">
            <a:spAutoFit/>
          </a:bodyPr>
          <a:lstStyle/>
          <a:p>
            <a:pPr algn="l">
              <a:lnSpc>
                <a:spcPts val="3056"/>
              </a:lnSpc>
            </a:pPr>
            <a:r>
              <a:rPr lang="en-US" sz="3217" spc="128" b="true">
                <a:solidFill>
                  <a:srgbClr val="000000"/>
                </a:solidFill>
                <a:latin typeface="Sauna Pro 3 Bold"/>
                <a:ea typeface="Sauna Pro 3 Bold"/>
                <a:cs typeface="Sauna Pro 3 Bold"/>
                <a:sym typeface="Sauna Pro 3 Bold"/>
              </a:rPr>
              <a:t>I would reassure Noah that he is not alone. I would also tell my teacher as I know they can help bring this to a stop!</a:t>
            </a:r>
          </a:p>
        </p:txBody>
      </p:sp>
    </p:spTree>
  </p:cSld>
  <p:clrMapOvr>
    <a:masterClrMapping/>
  </p:clrMapOvr>
</p:sld>
</file>

<file path=ppt/slides/slide13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543601" y="1028700"/>
            <a:ext cx="11905389" cy="1636060"/>
          </a:xfrm>
          <a:custGeom>
            <a:avLst/>
            <a:gdLst/>
            <a:ahLst/>
            <a:cxnLst/>
            <a:rect r="r" b="b" t="t" l="l"/>
            <a:pathLst>
              <a:path h="1636060" w="11905389">
                <a:moveTo>
                  <a:pt x="0" y="0"/>
                </a:moveTo>
                <a:lnTo>
                  <a:pt x="11905389" y="0"/>
                </a:lnTo>
                <a:lnTo>
                  <a:pt x="11905389" y="1636060"/>
                </a:lnTo>
                <a:lnTo>
                  <a:pt x="0" y="1636060"/>
                </a:lnTo>
                <a:lnTo>
                  <a:pt x="0" y="0"/>
                </a:lnTo>
                <a:close/>
              </a:path>
            </a:pathLst>
          </a:custGeom>
          <a:blipFill>
            <a:blip r:embed="rId2"/>
            <a:stretch>
              <a:fillRect l="0" t="0" r="0" b="-403013"/>
            </a:stretch>
          </a:blipFill>
        </p:spPr>
      </p:sp>
      <p:sp>
        <p:nvSpPr>
          <p:cNvPr name="TextBox 3" id="3"/>
          <p:cNvSpPr txBox="true"/>
          <p:nvPr/>
        </p:nvSpPr>
        <p:spPr>
          <a:xfrm rot="0">
            <a:off x="1885559" y="3061498"/>
            <a:ext cx="14855713" cy="2862676"/>
          </a:xfrm>
          <a:prstGeom prst="rect">
            <a:avLst/>
          </a:prstGeom>
        </p:spPr>
        <p:txBody>
          <a:bodyPr anchor="t" rtlCol="false" tIns="0" lIns="0" bIns="0" rIns="0">
            <a:spAutoFit/>
          </a:bodyPr>
          <a:lstStyle/>
          <a:p>
            <a:pPr algn="ctr">
              <a:lnSpc>
                <a:spcPts val="7591"/>
              </a:lnSpc>
            </a:pPr>
            <a:r>
              <a:rPr lang="en-US" b="true" sz="5422" spc="216">
                <a:solidFill>
                  <a:srgbClr val="000000"/>
                </a:solidFill>
                <a:latin typeface="Sauna Pro 3 Bold"/>
                <a:ea typeface="Sauna Pro 3 Bold"/>
                <a:cs typeface="Sauna Pro 3 Bold"/>
                <a:sym typeface="Sauna Pro 3 Bold"/>
              </a:rPr>
              <a:t>Explore what Grace says in more detail</a:t>
            </a:r>
          </a:p>
          <a:p>
            <a:pPr algn="ctr">
              <a:lnSpc>
                <a:spcPts val="7591"/>
              </a:lnSpc>
            </a:pPr>
          </a:p>
          <a:p>
            <a:pPr algn="ctr">
              <a:lnSpc>
                <a:spcPts val="7591"/>
              </a:lnSpc>
              <a:spcBef>
                <a:spcPct val="0"/>
              </a:spcBef>
            </a:pPr>
          </a:p>
        </p:txBody>
      </p:sp>
      <p:sp>
        <p:nvSpPr>
          <p:cNvPr name="Freeform 4" id="4"/>
          <p:cNvSpPr/>
          <p:nvPr/>
        </p:nvSpPr>
        <p:spPr>
          <a:xfrm flipH="false" flipV="false" rot="0">
            <a:off x="10287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9441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5104343" y="68489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3601700" y="7760355"/>
            <a:ext cx="4291732" cy="2237065"/>
          </a:xfrm>
          <a:custGeom>
            <a:avLst/>
            <a:gdLst/>
            <a:ahLst/>
            <a:cxnLst/>
            <a:rect r="r" b="b" t="t" l="l"/>
            <a:pathLst>
              <a:path h="2237065" w="4291732">
                <a:moveTo>
                  <a:pt x="0" y="0"/>
                </a:moveTo>
                <a:lnTo>
                  <a:pt x="4291732" y="0"/>
                </a:lnTo>
                <a:lnTo>
                  <a:pt x="4291732" y="2237065"/>
                </a:lnTo>
                <a:lnTo>
                  <a:pt x="0" y="223706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90002" y="0"/>
            <a:ext cx="4151122" cy="4114800"/>
          </a:xfrm>
          <a:custGeom>
            <a:avLst/>
            <a:gdLst/>
            <a:ahLst/>
            <a:cxnLst/>
            <a:rect r="r" b="b" t="t" l="l"/>
            <a:pathLst>
              <a:path h="4114800" w="4151122">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94137" y="9004162"/>
            <a:ext cx="1684858" cy="973006"/>
          </a:xfrm>
          <a:custGeom>
            <a:avLst/>
            <a:gdLst/>
            <a:ahLst/>
            <a:cxnLst/>
            <a:rect r="r" b="b" t="t" l="l"/>
            <a:pathLst>
              <a:path h="973006" w="1684858">
                <a:moveTo>
                  <a:pt x="0" y="0"/>
                </a:moveTo>
                <a:lnTo>
                  <a:pt x="1684858" y="0"/>
                </a:lnTo>
                <a:lnTo>
                  <a:pt x="1684858" y="973005"/>
                </a:lnTo>
                <a:lnTo>
                  <a:pt x="0" y="9730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991839" y="9142715"/>
            <a:ext cx="587744" cy="695898"/>
          </a:xfrm>
          <a:custGeom>
            <a:avLst/>
            <a:gdLst/>
            <a:ahLst/>
            <a:cxnLst/>
            <a:rect r="r" b="b" t="t" l="l"/>
            <a:pathLst>
              <a:path h="695898" w="587744">
                <a:moveTo>
                  <a:pt x="0" y="0"/>
                </a:moveTo>
                <a:lnTo>
                  <a:pt x="587744" y="0"/>
                </a:lnTo>
                <a:lnTo>
                  <a:pt x="587744" y="695899"/>
                </a:lnTo>
                <a:lnTo>
                  <a:pt x="0" y="69589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2693883" y="9320440"/>
            <a:ext cx="489027" cy="518174"/>
          </a:xfrm>
          <a:custGeom>
            <a:avLst/>
            <a:gdLst/>
            <a:ahLst/>
            <a:cxnLst/>
            <a:rect r="r" b="b" t="t" l="l"/>
            <a:pathLst>
              <a:path h="518174" w="489027">
                <a:moveTo>
                  <a:pt x="0" y="0"/>
                </a:moveTo>
                <a:lnTo>
                  <a:pt x="489027" y="0"/>
                </a:lnTo>
                <a:lnTo>
                  <a:pt x="489027" y="518174"/>
                </a:lnTo>
                <a:lnTo>
                  <a:pt x="0" y="51817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4890971"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13" id="13"/>
          <p:cNvSpPr txBox="true"/>
          <p:nvPr/>
        </p:nvSpPr>
        <p:spPr>
          <a:xfrm rot="0">
            <a:off x="2285711" y="4704074"/>
            <a:ext cx="5637263" cy="1163620"/>
          </a:xfrm>
          <a:prstGeom prst="rect">
            <a:avLst/>
          </a:prstGeom>
        </p:spPr>
        <p:txBody>
          <a:bodyPr anchor="t" rtlCol="false" tIns="0" lIns="0" bIns="0" rIns="0">
            <a:spAutoFit/>
          </a:bodyPr>
          <a:lstStyle/>
          <a:p>
            <a:pPr algn="ctr">
              <a:lnSpc>
                <a:spcPts val="4471"/>
              </a:lnSpc>
            </a:pPr>
            <a:r>
              <a:rPr lang="en-US" b="true" sz="4299" spc="171">
                <a:solidFill>
                  <a:srgbClr val="000000"/>
                </a:solidFill>
                <a:latin typeface="Sauna Pro 3 Bold"/>
                <a:ea typeface="Sauna Pro 3 Bold"/>
                <a:cs typeface="Sauna Pro 3 Bold"/>
                <a:sym typeface="Sauna Pro 3 Bold"/>
              </a:rPr>
              <a:t>How is she truly feeling?</a:t>
            </a:r>
          </a:p>
        </p:txBody>
      </p:sp>
      <p:sp>
        <p:nvSpPr>
          <p:cNvPr name="TextBox 14" id="14"/>
          <p:cNvSpPr txBox="true"/>
          <p:nvPr/>
        </p:nvSpPr>
        <p:spPr>
          <a:xfrm rot="0">
            <a:off x="11257848" y="4721766"/>
            <a:ext cx="5337495" cy="1132990"/>
          </a:xfrm>
          <a:prstGeom prst="rect">
            <a:avLst/>
          </a:prstGeom>
        </p:spPr>
        <p:txBody>
          <a:bodyPr anchor="t" rtlCol="false" tIns="0" lIns="0" bIns="0" rIns="0">
            <a:spAutoFit/>
          </a:bodyPr>
          <a:lstStyle/>
          <a:p>
            <a:pPr algn="ctr">
              <a:lnSpc>
                <a:spcPts val="4368"/>
              </a:lnSpc>
            </a:pPr>
            <a:r>
              <a:rPr lang="en-US" b="true" sz="4200" spc="168">
                <a:solidFill>
                  <a:srgbClr val="000000"/>
                </a:solidFill>
                <a:latin typeface="Sauna Pro 3 Bold"/>
                <a:ea typeface="Sauna Pro 3 Bold"/>
                <a:cs typeface="Sauna Pro 3 Bold"/>
                <a:sym typeface="Sauna Pro 3 Bold"/>
              </a:rPr>
              <a:t>What are her inner emotions?</a:t>
            </a:r>
          </a:p>
        </p:txBody>
      </p:sp>
      <p:sp>
        <p:nvSpPr>
          <p:cNvPr name="TextBox 15" id="15"/>
          <p:cNvSpPr txBox="true"/>
          <p:nvPr/>
        </p:nvSpPr>
        <p:spPr>
          <a:xfrm rot="0">
            <a:off x="6155469" y="7208584"/>
            <a:ext cx="5977061" cy="1314577"/>
          </a:xfrm>
          <a:prstGeom prst="rect">
            <a:avLst/>
          </a:prstGeom>
        </p:spPr>
        <p:txBody>
          <a:bodyPr anchor="t" rtlCol="false" tIns="0" lIns="0" bIns="0" rIns="0">
            <a:spAutoFit/>
          </a:bodyPr>
          <a:lstStyle/>
          <a:p>
            <a:pPr algn="ctr">
              <a:lnSpc>
                <a:spcPts val="5159"/>
              </a:lnSpc>
            </a:pPr>
            <a:r>
              <a:rPr lang="en-US" b="true" sz="4299" spc="171">
                <a:solidFill>
                  <a:srgbClr val="000000"/>
                </a:solidFill>
                <a:latin typeface="Sauna Pro 3 Bold"/>
                <a:ea typeface="Sauna Pro 3 Bold"/>
                <a:cs typeface="Sauna Pro 3 Bold"/>
                <a:sym typeface="Sauna Pro 3 Bold"/>
              </a:rPr>
              <a:t>How are her choices impacting on her?</a:t>
            </a:r>
          </a:p>
        </p:txBody>
      </p:sp>
      <p:sp>
        <p:nvSpPr>
          <p:cNvPr name="TextBox 16" id="16"/>
          <p:cNvSpPr txBox="true"/>
          <p:nvPr/>
        </p:nvSpPr>
        <p:spPr>
          <a:xfrm rot="-2565641">
            <a:off x="-592816" y="914444"/>
            <a:ext cx="4144566" cy="582929"/>
          </a:xfrm>
          <a:prstGeom prst="rect">
            <a:avLst/>
          </a:prstGeom>
        </p:spPr>
        <p:txBody>
          <a:bodyPr anchor="t" rtlCol="false" tIns="0" lIns="0" bIns="0" rIns="0">
            <a:spAutoFit/>
          </a:bodyPr>
          <a:lstStyle/>
          <a:p>
            <a:pPr algn="ctr">
              <a:lnSpc>
                <a:spcPts val="4620"/>
              </a:lnSpc>
              <a:spcBef>
                <a:spcPct val="0"/>
              </a:spcBef>
            </a:pPr>
            <a:r>
              <a:rPr lang="en-US" b="true" sz="3300" spc="132">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13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3795480" y="2572980"/>
            <a:ext cx="9665638" cy="2686242"/>
          </a:xfrm>
          <a:custGeom>
            <a:avLst/>
            <a:gdLst/>
            <a:ahLst/>
            <a:cxnLst/>
            <a:rect r="r" b="b" t="t" l="l"/>
            <a:pathLst>
              <a:path h="2686242" w="9665638">
                <a:moveTo>
                  <a:pt x="0" y="0"/>
                </a:moveTo>
                <a:lnTo>
                  <a:pt x="9665637" y="0"/>
                </a:lnTo>
                <a:lnTo>
                  <a:pt x="9665637" y="2686242"/>
                </a:lnTo>
                <a:lnTo>
                  <a:pt x="0" y="26862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763399" y="6185737"/>
            <a:ext cx="12333296" cy="2199634"/>
          </a:xfrm>
          <a:prstGeom prst="rect">
            <a:avLst/>
          </a:prstGeom>
        </p:spPr>
        <p:txBody>
          <a:bodyPr anchor="t" rtlCol="false" tIns="0" lIns="0" bIns="0" rIns="0">
            <a:spAutoFit/>
          </a:bodyPr>
          <a:lstStyle/>
          <a:p>
            <a:pPr algn="ctr">
              <a:lnSpc>
                <a:spcPts val="5610"/>
              </a:lnSpc>
            </a:pPr>
            <a:r>
              <a:rPr lang="en-US" b="true" sz="6234" spc="249">
                <a:solidFill>
                  <a:srgbClr val="FFFFFF"/>
                </a:solidFill>
                <a:latin typeface="Sauna Pro 3 Bold"/>
                <a:ea typeface="Sauna Pro 3 Bold"/>
                <a:cs typeface="Sauna Pro 3 Bold"/>
                <a:sym typeface="Sauna Pro 3 Bold"/>
              </a:rPr>
              <a:t>Grace:</a:t>
            </a:r>
            <a:r>
              <a:rPr lang="en-US" b="true" sz="6234" spc="249">
                <a:solidFill>
                  <a:srgbClr val="000000"/>
                </a:solidFill>
                <a:latin typeface="Sauna Pro 3 Bold"/>
                <a:ea typeface="Sauna Pro 3 Bold"/>
                <a:cs typeface="Sauna Pro 3 Bold"/>
                <a:sym typeface="Sauna Pro 3 Bold"/>
              </a:rPr>
              <a:t>“He was just an easy target. Never fought back or anything.”</a:t>
            </a:r>
          </a:p>
          <a:p>
            <a:pPr algn="ctr">
              <a:lnSpc>
                <a:spcPts val="5610"/>
              </a:lnSpc>
            </a:pP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237317" y="3123653"/>
            <a:ext cx="7813365" cy="1489646"/>
          </a:xfrm>
          <a:prstGeom prst="rect">
            <a:avLst/>
          </a:prstGeom>
        </p:spPr>
        <p:txBody>
          <a:bodyPr anchor="t" rtlCol="false" tIns="0" lIns="0" bIns="0" rIns="0">
            <a:spAutoFit/>
          </a:bodyPr>
          <a:lstStyle/>
          <a:p>
            <a:pPr algn="ctr">
              <a:lnSpc>
                <a:spcPts val="5934"/>
              </a:lnSpc>
              <a:spcBef>
                <a:spcPct val="0"/>
              </a:spcBef>
            </a:pPr>
            <a:r>
              <a:rPr lang="en-US" b="true" sz="4239" spc="169">
                <a:solidFill>
                  <a:srgbClr val="000000"/>
                </a:solidFill>
                <a:latin typeface="Sauna Pro 3 Bold"/>
                <a:ea typeface="Sauna Pro 3 Bold"/>
                <a:cs typeface="Sauna Pro 3 Bold"/>
                <a:sym typeface="Sauna Pro 3 Bold"/>
              </a:rPr>
              <a:t>Grace tells the audience one of her reasons for picking on Noah</a:t>
            </a:r>
          </a:p>
        </p:txBody>
      </p:sp>
    </p:spTree>
  </p:cSld>
  <p:clrMapOvr>
    <a:masterClrMapping/>
  </p:clrMapOvr>
</p:sld>
</file>

<file path=ppt/slides/slide13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TextBox 3" id="3"/>
          <p:cNvSpPr txBox="true"/>
          <p:nvPr/>
        </p:nvSpPr>
        <p:spPr>
          <a:xfrm rot="0">
            <a:off x="1391379" y="2790088"/>
            <a:ext cx="15505242" cy="2571241"/>
          </a:xfrm>
          <a:prstGeom prst="rect">
            <a:avLst/>
          </a:prstGeom>
        </p:spPr>
        <p:txBody>
          <a:bodyPr anchor="t" rtlCol="false" tIns="0" lIns="0" bIns="0" rIns="0">
            <a:spAutoFit/>
          </a:bodyPr>
          <a:lstStyle/>
          <a:p>
            <a:pPr algn="ctr">
              <a:lnSpc>
                <a:spcPts val="6573"/>
              </a:lnSpc>
            </a:pPr>
            <a:r>
              <a:rPr lang="en-US" b="true" sz="7224" spc="288">
                <a:solidFill>
                  <a:srgbClr val="FFFFFF"/>
                </a:solidFill>
                <a:latin typeface="Sauna Pro 3 Bold"/>
                <a:ea typeface="Sauna Pro 3 Bold"/>
                <a:cs typeface="Sauna Pro 3 Bold"/>
                <a:sym typeface="Sauna Pro 3 Bold"/>
              </a:rPr>
              <a:t>Grace:</a:t>
            </a:r>
            <a:r>
              <a:rPr lang="en-US" sz="7224" spc="288">
                <a:solidFill>
                  <a:srgbClr val="1C2120"/>
                </a:solidFill>
                <a:latin typeface="Sauna Pro 3"/>
                <a:ea typeface="Sauna Pro 3"/>
                <a:cs typeface="Sauna Pro 3"/>
                <a:sym typeface="Sauna Pro 3"/>
              </a:rPr>
              <a:t>“He was just an easy target. </a:t>
            </a:r>
            <a:r>
              <a:rPr lang="en-US" b="true" sz="7224" spc="288">
                <a:solidFill>
                  <a:srgbClr val="1C2120"/>
                </a:solidFill>
                <a:latin typeface="Sauna Pro 3 Bold"/>
                <a:ea typeface="Sauna Pro 3 Bold"/>
                <a:cs typeface="Sauna Pro 3 Bold"/>
                <a:sym typeface="Sauna Pro 3 Bold"/>
              </a:rPr>
              <a:t>Never</a:t>
            </a:r>
            <a:r>
              <a:rPr lang="en-US" sz="7224" spc="288">
                <a:solidFill>
                  <a:srgbClr val="1C2120"/>
                </a:solidFill>
                <a:latin typeface="Sauna Pro 3"/>
                <a:ea typeface="Sauna Pro 3"/>
                <a:cs typeface="Sauna Pro 3"/>
                <a:sym typeface="Sauna Pro 3"/>
              </a:rPr>
              <a:t> </a:t>
            </a:r>
            <a:r>
              <a:rPr lang="en-US" b="true" sz="7224" spc="288">
                <a:solidFill>
                  <a:srgbClr val="1C2120"/>
                </a:solidFill>
                <a:latin typeface="Sauna Pro 3 Bold"/>
                <a:ea typeface="Sauna Pro 3 Bold"/>
                <a:cs typeface="Sauna Pro 3 Bold"/>
                <a:sym typeface="Sauna Pro 3 Bold"/>
              </a:rPr>
              <a:t>fought</a:t>
            </a:r>
            <a:r>
              <a:rPr lang="en-US" sz="7224" spc="288">
                <a:solidFill>
                  <a:srgbClr val="1C2120"/>
                </a:solidFill>
                <a:latin typeface="Sauna Pro 3"/>
                <a:ea typeface="Sauna Pro 3"/>
                <a:cs typeface="Sauna Pro 3"/>
                <a:sym typeface="Sauna Pro 3"/>
              </a:rPr>
              <a:t> </a:t>
            </a:r>
            <a:r>
              <a:rPr lang="en-US" b="true" sz="7224" spc="288">
                <a:solidFill>
                  <a:srgbClr val="1C2120"/>
                </a:solidFill>
                <a:latin typeface="Sauna Pro 3 Bold"/>
                <a:ea typeface="Sauna Pro 3 Bold"/>
                <a:cs typeface="Sauna Pro 3 Bold"/>
                <a:sym typeface="Sauna Pro 3 Bold"/>
              </a:rPr>
              <a:t>back</a:t>
            </a:r>
            <a:r>
              <a:rPr lang="en-US" sz="7224" spc="288">
                <a:solidFill>
                  <a:srgbClr val="1C2120"/>
                </a:solidFill>
                <a:latin typeface="Sauna Pro 3"/>
                <a:ea typeface="Sauna Pro 3"/>
                <a:cs typeface="Sauna Pro 3"/>
                <a:sym typeface="Sauna Pro 3"/>
              </a:rPr>
              <a:t> or anything.”</a:t>
            </a:r>
          </a:p>
          <a:p>
            <a:pPr algn="ctr">
              <a:lnSpc>
                <a:spcPts val="6573"/>
              </a:lnSpc>
            </a:pPr>
          </a:p>
        </p:txBody>
      </p:sp>
      <p:sp>
        <p:nvSpPr>
          <p:cNvPr name="TextBox 4" id="4"/>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5" id="5"/>
          <p:cNvSpPr/>
          <p:nvPr/>
        </p:nvSpPr>
        <p:spPr>
          <a:xfrm flipH="false" flipV="false" rot="0">
            <a:off x="6326495" y="4310683"/>
            <a:ext cx="6414398" cy="5764940"/>
          </a:xfrm>
          <a:custGeom>
            <a:avLst/>
            <a:gdLst/>
            <a:ahLst/>
            <a:cxnLst/>
            <a:rect r="r" b="b" t="t" l="l"/>
            <a:pathLst>
              <a:path h="5764940" w="6414398">
                <a:moveTo>
                  <a:pt x="0" y="0"/>
                </a:moveTo>
                <a:lnTo>
                  <a:pt x="6414398" y="0"/>
                </a:lnTo>
                <a:lnTo>
                  <a:pt x="6414398" y="5764940"/>
                </a:lnTo>
                <a:lnTo>
                  <a:pt x="0" y="57649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7610035" y="7030977"/>
            <a:ext cx="3847317" cy="2658337"/>
          </a:xfrm>
          <a:prstGeom prst="rect">
            <a:avLst/>
          </a:prstGeom>
        </p:spPr>
        <p:txBody>
          <a:bodyPr anchor="t" rtlCol="false" tIns="0" lIns="0" bIns="0" rIns="0">
            <a:spAutoFit/>
          </a:bodyPr>
          <a:lstStyle/>
          <a:p>
            <a:pPr algn="ctr">
              <a:lnSpc>
                <a:spcPts val="5178"/>
              </a:lnSpc>
            </a:pPr>
            <a:r>
              <a:rPr lang="en-US" b="true" sz="4885" spc="195">
                <a:solidFill>
                  <a:srgbClr val="000000"/>
                </a:solidFill>
                <a:latin typeface="Sauna Pro 3 Bold"/>
                <a:ea typeface="Sauna Pro 3 Bold"/>
                <a:cs typeface="Sauna Pro 3 Bold"/>
                <a:sym typeface="Sauna Pro 3 Bold"/>
              </a:rPr>
              <a:t>What do these words reveal about Grace?</a:t>
            </a:r>
          </a:p>
        </p:txBody>
      </p:sp>
    </p:spTree>
  </p:cSld>
  <p:clrMapOvr>
    <a:masterClrMapping/>
  </p:clrMapOvr>
</p:sld>
</file>

<file path=ppt/slides/slide13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64"/>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TextBox 3" id="3"/>
          <p:cNvSpPr txBox="true"/>
          <p:nvPr/>
        </p:nvSpPr>
        <p:spPr>
          <a:xfrm rot="0">
            <a:off x="585914" y="3894618"/>
            <a:ext cx="6986504" cy="4897760"/>
          </a:xfrm>
          <a:prstGeom prst="rect">
            <a:avLst/>
          </a:prstGeom>
        </p:spPr>
        <p:txBody>
          <a:bodyPr anchor="t" rtlCol="false" tIns="0" lIns="0" bIns="0" rIns="0">
            <a:spAutoFit/>
          </a:bodyPr>
          <a:lstStyle/>
          <a:p>
            <a:pPr algn="l">
              <a:lnSpc>
                <a:spcPts val="6371"/>
              </a:lnSpc>
            </a:pPr>
            <a:r>
              <a:rPr lang="en-US" sz="7324" spc="292">
                <a:solidFill>
                  <a:srgbClr val="FFFFFF"/>
                </a:solidFill>
                <a:latin typeface="Sauna Pro 3"/>
                <a:ea typeface="Sauna Pro 3"/>
                <a:cs typeface="Sauna Pro 3"/>
                <a:sym typeface="Sauna Pro 3"/>
              </a:rPr>
              <a:t>Grace</a:t>
            </a:r>
            <a:r>
              <a:rPr lang="en-US" sz="7324" spc="292">
                <a:solidFill>
                  <a:srgbClr val="1C2120"/>
                </a:solidFill>
                <a:latin typeface="Sauna Pro 3"/>
                <a:ea typeface="Sauna Pro 3"/>
                <a:cs typeface="Sauna Pro 3"/>
                <a:sym typeface="Sauna Pro 3"/>
              </a:rPr>
              <a:t>:“He was just an easy target. </a:t>
            </a:r>
            <a:r>
              <a:rPr lang="en-US" b="true" sz="7324" spc="292">
                <a:solidFill>
                  <a:srgbClr val="1C2120"/>
                </a:solidFill>
                <a:latin typeface="Sauna Pro 3 Bold"/>
                <a:ea typeface="Sauna Pro 3 Bold"/>
                <a:cs typeface="Sauna Pro 3 Bold"/>
                <a:sym typeface="Sauna Pro 3 Bold"/>
              </a:rPr>
              <a:t>Never</a:t>
            </a:r>
            <a:r>
              <a:rPr lang="en-US" sz="7324" spc="292">
                <a:solidFill>
                  <a:srgbClr val="1C2120"/>
                </a:solidFill>
                <a:latin typeface="Sauna Pro 3"/>
                <a:ea typeface="Sauna Pro 3"/>
                <a:cs typeface="Sauna Pro 3"/>
                <a:sym typeface="Sauna Pro 3"/>
              </a:rPr>
              <a:t> </a:t>
            </a:r>
            <a:r>
              <a:rPr lang="en-US" b="true" sz="7324" spc="292">
                <a:solidFill>
                  <a:srgbClr val="1C2120"/>
                </a:solidFill>
                <a:latin typeface="Sauna Pro 3 Bold"/>
                <a:ea typeface="Sauna Pro 3 Bold"/>
                <a:cs typeface="Sauna Pro 3 Bold"/>
                <a:sym typeface="Sauna Pro 3 Bold"/>
              </a:rPr>
              <a:t>fought</a:t>
            </a:r>
            <a:r>
              <a:rPr lang="en-US" sz="7324" spc="292">
                <a:solidFill>
                  <a:srgbClr val="1C2120"/>
                </a:solidFill>
                <a:latin typeface="Sauna Pro 3"/>
                <a:ea typeface="Sauna Pro 3"/>
                <a:cs typeface="Sauna Pro 3"/>
                <a:sym typeface="Sauna Pro 3"/>
              </a:rPr>
              <a:t> </a:t>
            </a:r>
            <a:r>
              <a:rPr lang="en-US" b="true" sz="7324" spc="292">
                <a:solidFill>
                  <a:srgbClr val="1C2120"/>
                </a:solidFill>
                <a:latin typeface="Sauna Pro 3 Bold"/>
                <a:ea typeface="Sauna Pro 3 Bold"/>
                <a:cs typeface="Sauna Pro 3 Bold"/>
                <a:sym typeface="Sauna Pro 3 Bold"/>
              </a:rPr>
              <a:t>back</a:t>
            </a:r>
            <a:r>
              <a:rPr lang="en-US" sz="7324" spc="292">
                <a:solidFill>
                  <a:srgbClr val="1C2120"/>
                </a:solidFill>
                <a:latin typeface="Sauna Pro 3"/>
                <a:ea typeface="Sauna Pro 3"/>
                <a:cs typeface="Sauna Pro 3"/>
                <a:sym typeface="Sauna Pro 3"/>
              </a:rPr>
              <a:t> or anything.”</a:t>
            </a:r>
          </a:p>
          <a:p>
            <a:pPr algn="l">
              <a:lnSpc>
                <a:spcPts val="6371"/>
              </a:lnSpc>
            </a:pPr>
          </a:p>
        </p:txBody>
      </p:sp>
      <p:sp>
        <p:nvSpPr>
          <p:cNvPr name="TextBox 4" id="4"/>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5" id="5"/>
          <p:cNvSpPr/>
          <p:nvPr/>
        </p:nvSpPr>
        <p:spPr>
          <a:xfrm flipH="false" flipV="false" rot="0">
            <a:off x="9373838" y="2094593"/>
            <a:ext cx="8914162" cy="8011603"/>
          </a:xfrm>
          <a:custGeom>
            <a:avLst/>
            <a:gdLst/>
            <a:ahLst/>
            <a:cxnLst/>
            <a:rect r="r" b="b" t="t" l="l"/>
            <a:pathLst>
              <a:path h="8011603" w="8914162">
                <a:moveTo>
                  <a:pt x="0" y="0"/>
                </a:moveTo>
                <a:lnTo>
                  <a:pt x="8914162" y="0"/>
                </a:lnTo>
                <a:lnTo>
                  <a:pt x="8914162" y="8011603"/>
                </a:lnTo>
                <a:lnTo>
                  <a:pt x="0" y="80116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1238297" y="5776649"/>
            <a:ext cx="5185244" cy="3686580"/>
          </a:xfrm>
          <a:prstGeom prst="rect">
            <a:avLst/>
          </a:prstGeom>
        </p:spPr>
        <p:txBody>
          <a:bodyPr anchor="t" rtlCol="false" tIns="0" lIns="0" bIns="0" rIns="0">
            <a:spAutoFit/>
          </a:bodyPr>
          <a:lstStyle/>
          <a:p>
            <a:pPr algn="ctr">
              <a:lnSpc>
                <a:spcPts val="4162"/>
              </a:lnSpc>
            </a:pPr>
            <a:r>
              <a:rPr lang="en-US" b="true" sz="3468" spc="138">
                <a:solidFill>
                  <a:srgbClr val="000000"/>
                </a:solidFill>
                <a:latin typeface="Sauna Pro 3 Bold"/>
                <a:ea typeface="Sauna Pro 3 Bold"/>
                <a:cs typeface="Sauna Pro 3 Bold"/>
                <a:sym typeface="Sauna Pro 3 Bold"/>
              </a:rPr>
              <a:t>Grace loves POWER.</a:t>
            </a:r>
          </a:p>
          <a:p>
            <a:pPr algn="ctr">
              <a:lnSpc>
                <a:spcPts val="4162"/>
              </a:lnSpc>
            </a:pPr>
            <a:r>
              <a:rPr lang="en-US" b="true" sz="3468" spc="138">
                <a:solidFill>
                  <a:srgbClr val="000000"/>
                </a:solidFill>
                <a:latin typeface="Sauna Pro 3 Bold"/>
                <a:ea typeface="Sauna Pro 3 Bold"/>
                <a:cs typeface="Sauna Pro 3 Bold"/>
                <a:sym typeface="Sauna Pro 3 Bold"/>
              </a:rPr>
              <a:t>Noah doesn’t fight back and she knows this. So, Grace has all the power to do what she wants! She views him as weak and enjoys causing upset.</a:t>
            </a:r>
          </a:p>
        </p:txBody>
      </p:sp>
    </p:spTree>
  </p:cSld>
  <p:clrMapOvr>
    <a:masterClrMapping/>
  </p:clrMapOvr>
</p:sld>
</file>

<file path=ppt/slides/slide13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3723721" y="2754613"/>
            <a:ext cx="9827033" cy="2731096"/>
          </a:xfrm>
          <a:custGeom>
            <a:avLst/>
            <a:gdLst/>
            <a:ahLst/>
            <a:cxnLst/>
            <a:rect r="r" b="b" t="t" l="l"/>
            <a:pathLst>
              <a:path h="2731096" w="9827033">
                <a:moveTo>
                  <a:pt x="0" y="0"/>
                </a:moveTo>
                <a:lnTo>
                  <a:pt x="9827033" y="0"/>
                </a:lnTo>
                <a:lnTo>
                  <a:pt x="9827033" y="2731096"/>
                </a:lnTo>
                <a:lnTo>
                  <a:pt x="0" y="273109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847514" y="6212818"/>
            <a:ext cx="14340140" cy="3116287"/>
          </a:xfrm>
          <a:prstGeom prst="rect">
            <a:avLst/>
          </a:prstGeom>
        </p:spPr>
        <p:txBody>
          <a:bodyPr anchor="t" rtlCol="false" tIns="0" lIns="0" bIns="0" rIns="0">
            <a:spAutoFit/>
          </a:bodyPr>
          <a:lstStyle/>
          <a:p>
            <a:pPr algn="ctr">
              <a:lnSpc>
                <a:spcPts val="6207"/>
              </a:lnSpc>
            </a:pPr>
            <a:r>
              <a:rPr lang="en-US" b="true" sz="4434" spc="177">
                <a:solidFill>
                  <a:srgbClr val="FFFFFF"/>
                </a:solidFill>
                <a:latin typeface="Sauna Pro 3 Bold"/>
                <a:ea typeface="Sauna Pro 3 Bold"/>
                <a:cs typeface="Sauna Pro 3 Bold"/>
                <a:sym typeface="Sauna Pro 3 Bold"/>
              </a:rPr>
              <a:t>Grace:</a:t>
            </a:r>
            <a:r>
              <a:rPr lang="en-US" b="true" sz="4434" spc="177">
                <a:solidFill>
                  <a:srgbClr val="000000"/>
                </a:solidFill>
                <a:latin typeface="Sauna Pro 3 Bold"/>
                <a:ea typeface="Sauna Pro 3 Bold"/>
                <a:cs typeface="Sauna Pro 3 Bold"/>
                <a:sym typeface="Sauna Pro 3 Bold"/>
              </a:rPr>
              <a:t> “It just kept going, the more I did it, the more my friends thought it was funny. Having this power over him was great. At least he has people who care about him.”</a:t>
            </a:r>
          </a:p>
          <a:p>
            <a:pPr algn="ctr">
              <a:lnSpc>
                <a:spcPts val="6207"/>
              </a:lnSpc>
              <a:spcBef>
                <a:spcPct val="0"/>
              </a:spcBef>
            </a:pP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126704" y="3210474"/>
            <a:ext cx="7813365" cy="1489646"/>
          </a:xfrm>
          <a:prstGeom prst="rect">
            <a:avLst/>
          </a:prstGeom>
        </p:spPr>
        <p:txBody>
          <a:bodyPr anchor="t" rtlCol="false" tIns="0" lIns="0" bIns="0" rIns="0">
            <a:spAutoFit/>
          </a:bodyPr>
          <a:lstStyle/>
          <a:p>
            <a:pPr algn="ctr">
              <a:lnSpc>
                <a:spcPts val="5934"/>
              </a:lnSpc>
              <a:spcBef>
                <a:spcPct val="0"/>
              </a:spcBef>
            </a:pPr>
            <a:r>
              <a:rPr lang="en-US" b="true" sz="4239" spc="169">
                <a:solidFill>
                  <a:srgbClr val="000000"/>
                </a:solidFill>
                <a:latin typeface="Sauna Pro 3 Bold"/>
                <a:ea typeface="Sauna Pro 3 Bold"/>
                <a:cs typeface="Sauna Pro 3 Bold"/>
                <a:sym typeface="Sauna Pro 3 Bold"/>
              </a:rPr>
              <a:t>Grace later reveals more about herself. She tells us:</a:t>
            </a:r>
          </a:p>
        </p:txBody>
      </p:sp>
    </p:spTree>
  </p:cSld>
  <p:clrMapOvr>
    <a:masterClrMapping/>
  </p:clrMapOvr>
</p:sld>
</file>

<file path=ppt/slides/slide13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1770137" y="4522060"/>
            <a:ext cx="6414398" cy="5764940"/>
          </a:xfrm>
          <a:custGeom>
            <a:avLst/>
            <a:gdLst/>
            <a:ahLst/>
            <a:cxnLst/>
            <a:rect r="r" b="b" t="t" l="l"/>
            <a:pathLst>
              <a:path h="5764940" w="6414398">
                <a:moveTo>
                  <a:pt x="0" y="0"/>
                </a:moveTo>
                <a:lnTo>
                  <a:pt x="6414398" y="0"/>
                </a:lnTo>
                <a:lnTo>
                  <a:pt x="6414398" y="5764940"/>
                </a:lnTo>
                <a:lnTo>
                  <a:pt x="0" y="57649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3053678" y="7053367"/>
            <a:ext cx="3847317" cy="2859576"/>
          </a:xfrm>
          <a:prstGeom prst="rect">
            <a:avLst/>
          </a:prstGeom>
        </p:spPr>
        <p:txBody>
          <a:bodyPr anchor="t" rtlCol="false" tIns="0" lIns="0" bIns="0" rIns="0">
            <a:spAutoFit/>
          </a:bodyPr>
          <a:lstStyle/>
          <a:p>
            <a:pPr algn="ctr">
              <a:lnSpc>
                <a:spcPts val="4494"/>
              </a:lnSpc>
            </a:pPr>
            <a:r>
              <a:rPr lang="en-US" b="true" sz="4885" spc="195">
                <a:solidFill>
                  <a:srgbClr val="000000"/>
                </a:solidFill>
                <a:latin typeface="Sauna Pro 3 Bold"/>
                <a:ea typeface="Sauna Pro 3 Bold"/>
                <a:cs typeface="Sauna Pro 3 Bold"/>
                <a:sym typeface="Sauna Pro 3 Bold"/>
              </a:rPr>
              <a:t>Why is having “power” so important to Grace?</a:t>
            </a:r>
          </a:p>
        </p:txBody>
      </p:sp>
      <p:sp>
        <p:nvSpPr>
          <p:cNvPr name="TextBox 5" id="5"/>
          <p:cNvSpPr txBox="true"/>
          <p:nvPr/>
        </p:nvSpPr>
        <p:spPr>
          <a:xfrm rot="0">
            <a:off x="1437690" y="2368410"/>
            <a:ext cx="14630578" cy="3116839"/>
          </a:xfrm>
          <a:prstGeom prst="rect">
            <a:avLst/>
          </a:prstGeom>
        </p:spPr>
        <p:txBody>
          <a:bodyPr anchor="t" rtlCol="false" tIns="0" lIns="0" bIns="0" rIns="0">
            <a:spAutoFit/>
          </a:bodyPr>
          <a:lstStyle/>
          <a:p>
            <a:pPr algn="ctr">
              <a:lnSpc>
                <a:spcPts val="6177"/>
              </a:lnSpc>
            </a:pPr>
            <a:r>
              <a:rPr lang="en-US" b="true" sz="4412" spc="176">
                <a:solidFill>
                  <a:srgbClr val="FFFFFF"/>
                </a:solidFill>
                <a:latin typeface="Sauna Pro 3 Bold"/>
                <a:ea typeface="Sauna Pro 3 Bold"/>
                <a:cs typeface="Sauna Pro 3 Bold"/>
                <a:sym typeface="Sauna Pro 3 Bold"/>
              </a:rPr>
              <a:t>Grace:</a:t>
            </a:r>
            <a:r>
              <a:rPr lang="en-US" sz="4412" spc="176">
                <a:solidFill>
                  <a:srgbClr val="FFFFFF"/>
                </a:solidFill>
                <a:latin typeface="Sauna Pro 3"/>
                <a:ea typeface="Sauna Pro 3"/>
                <a:cs typeface="Sauna Pro 3"/>
                <a:sym typeface="Sauna Pro 3"/>
              </a:rPr>
              <a:t> </a:t>
            </a:r>
            <a:r>
              <a:rPr lang="en-US" sz="4412" spc="176">
                <a:solidFill>
                  <a:srgbClr val="000000"/>
                </a:solidFill>
                <a:latin typeface="Sauna Pro 3"/>
                <a:ea typeface="Sauna Pro 3"/>
                <a:cs typeface="Sauna Pro 3"/>
                <a:sym typeface="Sauna Pro 3"/>
              </a:rPr>
              <a:t>“It just kept going, the more I did it, the more my friends thought it was funny. </a:t>
            </a:r>
            <a:r>
              <a:rPr lang="en-US" b="true" sz="4412" spc="176">
                <a:solidFill>
                  <a:srgbClr val="000000"/>
                </a:solidFill>
                <a:latin typeface="Sauna Pro 3 Bold"/>
                <a:ea typeface="Sauna Pro 3 Bold"/>
                <a:cs typeface="Sauna Pro 3 Bold"/>
                <a:sym typeface="Sauna Pro 3 Bold"/>
              </a:rPr>
              <a:t>Having</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this</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power</a:t>
            </a:r>
            <a:r>
              <a:rPr lang="en-US" sz="4412" spc="176">
                <a:solidFill>
                  <a:srgbClr val="000000"/>
                </a:solidFill>
                <a:latin typeface="Sauna Pro 3"/>
                <a:ea typeface="Sauna Pro 3"/>
                <a:cs typeface="Sauna Pro 3"/>
                <a:sym typeface="Sauna Pro 3"/>
              </a:rPr>
              <a:t> over him was great. At least he has </a:t>
            </a:r>
            <a:r>
              <a:rPr lang="en-US" b="true" sz="4412" spc="176">
                <a:solidFill>
                  <a:srgbClr val="000000"/>
                </a:solidFill>
                <a:latin typeface="Sauna Pro 3 Bold"/>
                <a:ea typeface="Sauna Pro 3 Bold"/>
                <a:cs typeface="Sauna Pro 3 Bold"/>
                <a:sym typeface="Sauna Pro 3 Bold"/>
              </a:rPr>
              <a:t>people</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who</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care</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about</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him</a:t>
            </a:r>
            <a:r>
              <a:rPr lang="en-US" sz="4412" spc="176">
                <a:solidFill>
                  <a:srgbClr val="000000"/>
                </a:solidFill>
                <a:latin typeface="Sauna Pro 3"/>
                <a:ea typeface="Sauna Pro 3"/>
                <a:cs typeface="Sauna Pro 3"/>
                <a:sym typeface="Sauna Pro 3"/>
              </a:rPr>
              <a:t>.”</a:t>
            </a:r>
          </a:p>
          <a:p>
            <a:pPr algn="ctr">
              <a:lnSpc>
                <a:spcPts val="6177"/>
              </a:lnSpc>
              <a:spcBef>
                <a:spcPct val="0"/>
              </a:spcBef>
            </a:pPr>
          </a:p>
        </p:txBody>
      </p:sp>
      <p:sp>
        <p:nvSpPr>
          <p:cNvPr name="Freeform 6" id="6"/>
          <p:cNvSpPr/>
          <p:nvPr/>
        </p:nvSpPr>
        <p:spPr>
          <a:xfrm flipH="false" flipV="false" rot="0">
            <a:off x="10495066" y="4522060"/>
            <a:ext cx="6414398" cy="5764940"/>
          </a:xfrm>
          <a:custGeom>
            <a:avLst/>
            <a:gdLst/>
            <a:ahLst/>
            <a:cxnLst/>
            <a:rect r="r" b="b" t="t" l="l"/>
            <a:pathLst>
              <a:path h="5764940" w="6414398">
                <a:moveTo>
                  <a:pt x="0" y="0"/>
                </a:moveTo>
                <a:lnTo>
                  <a:pt x="6414398" y="0"/>
                </a:lnTo>
                <a:lnTo>
                  <a:pt x="6414398" y="5764940"/>
                </a:lnTo>
                <a:lnTo>
                  <a:pt x="0" y="57649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2700000">
            <a:off x="8837235" y="5880387"/>
            <a:ext cx="3538130" cy="663399"/>
          </a:xfrm>
          <a:custGeom>
            <a:avLst/>
            <a:gdLst/>
            <a:ahLst/>
            <a:cxnLst/>
            <a:rect r="r" b="b" t="t" l="l"/>
            <a:pathLst>
              <a:path h="663399" w="3538130">
                <a:moveTo>
                  <a:pt x="0" y="0"/>
                </a:moveTo>
                <a:lnTo>
                  <a:pt x="3538130" y="0"/>
                </a:lnTo>
                <a:lnTo>
                  <a:pt x="3538130" y="663399"/>
                </a:lnTo>
                <a:lnTo>
                  <a:pt x="0" y="66339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9" id="9"/>
          <p:cNvSpPr txBox="true"/>
          <p:nvPr/>
        </p:nvSpPr>
        <p:spPr>
          <a:xfrm rot="0">
            <a:off x="12125423" y="7575980"/>
            <a:ext cx="3153683" cy="2058026"/>
          </a:xfrm>
          <a:prstGeom prst="rect">
            <a:avLst/>
          </a:prstGeom>
        </p:spPr>
        <p:txBody>
          <a:bodyPr anchor="t" rtlCol="false" tIns="0" lIns="0" bIns="0" rIns="0">
            <a:spAutoFit/>
          </a:bodyPr>
          <a:lstStyle/>
          <a:p>
            <a:pPr algn="ctr">
              <a:lnSpc>
                <a:spcPts val="3908"/>
              </a:lnSpc>
            </a:pPr>
            <a:r>
              <a:rPr lang="en-US" b="true" sz="4885" spc="195">
                <a:solidFill>
                  <a:srgbClr val="000000"/>
                </a:solidFill>
                <a:latin typeface="Sauna Pro 3 Bold"/>
                <a:ea typeface="Sauna Pro 3 Bold"/>
                <a:cs typeface="Sauna Pro 3 Bold"/>
                <a:sym typeface="Sauna Pro 3 Bold"/>
              </a:rPr>
              <a:t>What does she mean “people who care”?</a:t>
            </a:r>
          </a:p>
        </p:txBody>
      </p:sp>
      <p:sp>
        <p:nvSpPr>
          <p:cNvPr name="Freeform 10" id="10"/>
          <p:cNvSpPr/>
          <p:nvPr/>
        </p:nvSpPr>
        <p:spPr>
          <a:xfrm flipH="false" flipV="false" rot="8100000">
            <a:off x="4930005" y="4811800"/>
            <a:ext cx="3538130" cy="663399"/>
          </a:xfrm>
          <a:custGeom>
            <a:avLst/>
            <a:gdLst/>
            <a:ahLst/>
            <a:cxnLst/>
            <a:rect r="r" b="b" t="t" l="l"/>
            <a:pathLst>
              <a:path h="663399" w="3538130">
                <a:moveTo>
                  <a:pt x="0" y="0"/>
                </a:moveTo>
                <a:lnTo>
                  <a:pt x="3538130" y="0"/>
                </a:lnTo>
                <a:lnTo>
                  <a:pt x="3538130" y="663400"/>
                </a:lnTo>
                <a:lnTo>
                  <a:pt x="0" y="6634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63077" y="-435336"/>
            <a:ext cx="9296069" cy="9837110"/>
          </a:xfrm>
          <a:custGeom>
            <a:avLst/>
            <a:gdLst/>
            <a:ahLst/>
            <a:cxnLst/>
            <a:rect r="r" b="b" t="t" l="l"/>
            <a:pathLst>
              <a:path h="9837110" w="9296069">
                <a:moveTo>
                  <a:pt x="0" y="0"/>
                </a:moveTo>
                <a:lnTo>
                  <a:pt x="9296068" y="0"/>
                </a:lnTo>
                <a:lnTo>
                  <a:pt x="9296068" y="9837110"/>
                </a:lnTo>
                <a:lnTo>
                  <a:pt x="0" y="98371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621807" y="7958362"/>
            <a:ext cx="2363401" cy="2091610"/>
          </a:xfrm>
          <a:custGeom>
            <a:avLst/>
            <a:gdLst/>
            <a:ahLst/>
            <a:cxnLst/>
            <a:rect r="r" b="b" t="t" l="l"/>
            <a:pathLst>
              <a:path h="2091610" w="2363401">
                <a:moveTo>
                  <a:pt x="0" y="0"/>
                </a:moveTo>
                <a:lnTo>
                  <a:pt x="2363401" y="0"/>
                </a:lnTo>
                <a:lnTo>
                  <a:pt x="2363401" y="2091609"/>
                </a:lnTo>
                <a:lnTo>
                  <a:pt x="0" y="2091609"/>
                </a:lnTo>
                <a:lnTo>
                  <a:pt x="0" y="0"/>
                </a:lnTo>
                <a:close/>
              </a:path>
            </a:pathLst>
          </a:custGeom>
          <a:blipFill>
            <a:blip r:embed="rId4"/>
            <a:stretch>
              <a:fillRect l="0" t="0" r="0" b="0"/>
            </a:stretch>
          </a:blipFill>
        </p:spPr>
      </p:sp>
      <p:sp>
        <p:nvSpPr>
          <p:cNvPr name="TextBox 4" id="4"/>
          <p:cNvSpPr txBox="true"/>
          <p:nvPr/>
        </p:nvSpPr>
        <p:spPr>
          <a:xfrm rot="0">
            <a:off x="2776059" y="-583531"/>
            <a:ext cx="13344492" cy="1011460"/>
          </a:xfrm>
          <a:prstGeom prst="rect">
            <a:avLst/>
          </a:prstGeom>
        </p:spPr>
        <p:txBody>
          <a:bodyPr anchor="t" rtlCol="false" tIns="0" lIns="0" bIns="0" rIns="0">
            <a:spAutoFit/>
          </a:bodyPr>
          <a:lstStyle/>
          <a:p>
            <a:pPr algn="ctr">
              <a:lnSpc>
                <a:spcPts val="7752"/>
              </a:lnSpc>
            </a:pPr>
          </a:p>
        </p:txBody>
      </p:sp>
      <p:sp>
        <p:nvSpPr>
          <p:cNvPr name="TextBox 5" id="5"/>
          <p:cNvSpPr txBox="true"/>
          <p:nvPr/>
        </p:nvSpPr>
        <p:spPr>
          <a:xfrm rot="0">
            <a:off x="4688524" y="4554114"/>
            <a:ext cx="8349797" cy="1330240"/>
          </a:xfrm>
          <a:prstGeom prst="rect">
            <a:avLst/>
          </a:prstGeom>
        </p:spPr>
        <p:txBody>
          <a:bodyPr anchor="t" rtlCol="false" tIns="0" lIns="0" bIns="0" rIns="0">
            <a:spAutoFit/>
          </a:bodyPr>
          <a:lstStyle/>
          <a:p>
            <a:pPr algn="ctr">
              <a:lnSpc>
                <a:spcPts val="9262"/>
              </a:lnSpc>
            </a:pPr>
          </a:p>
        </p:txBody>
      </p:sp>
      <p:sp>
        <p:nvSpPr>
          <p:cNvPr name="TextBox 6" id="6"/>
          <p:cNvSpPr txBox="true"/>
          <p:nvPr/>
        </p:nvSpPr>
        <p:spPr>
          <a:xfrm rot="0">
            <a:off x="-10317534" y="3416977"/>
            <a:ext cx="38923068" cy="478490"/>
          </a:xfrm>
          <a:prstGeom prst="rect">
            <a:avLst/>
          </a:prstGeom>
        </p:spPr>
        <p:txBody>
          <a:bodyPr anchor="t" rtlCol="false" tIns="0" lIns="0" bIns="0" rIns="0">
            <a:spAutoFit/>
          </a:bodyPr>
          <a:lstStyle/>
          <a:p>
            <a:pPr algn="ctr">
              <a:lnSpc>
                <a:spcPts val="5470"/>
              </a:lnSpc>
            </a:pPr>
          </a:p>
        </p:txBody>
      </p:sp>
      <p:sp>
        <p:nvSpPr>
          <p:cNvPr name="TextBox 7" id="7"/>
          <p:cNvSpPr txBox="true"/>
          <p:nvPr/>
        </p:nvSpPr>
        <p:spPr>
          <a:xfrm rot="0">
            <a:off x="685664" y="1590905"/>
            <a:ext cx="8650894" cy="6338085"/>
          </a:xfrm>
          <a:prstGeom prst="rect">
            <a:avLst/>
          </a:prstGeom>
        </p:spPr>
        <p:txBody>
          <a:bodyPr anchor="t" rtlCol="false" tIns="0" lIns="0" bIns="0" rIns="0">
            <a:spAutoFit/>
          </a:bodyPr>
          <a:lstStyle/>
          <a:p>
            <a:pPr algn="l">
              <a:lnSpc>
                <a:spcPts val="3884"/>
              </a:lnSpc>
            </a:pPr>
          </a:p>
          <a:p>
            <a:pPr algn="l">
              <a:lnSpc>
                <a:spcPts val="3884"/>
              </a:lnSpc>
            </a:pPr>
          </a:p>
          <a:p>
            <a:pPr algn="l">
              <a:lnSpc>
                <a:spcPts val="3884"/>
              </a:lnSpc>
            </a:pPr>
            <a:r>
              <a:rPr lang="en-US" sz="3699" b="true">
                <a:solidFill>
                  <a:srgbClr val="000000"/>
                </a:solidFill>
                <a:latin typeface="Sauna Pro 3 Bold"/>
                <a:ea typeface="Sauna Pro 3 Bold"/>
                <a:cs typeface="Sauna Pro 3 Bold"/>
                <a:sym typeface="Sauna Pro 3 Bold"/>
              </a:rPr>
              <a:t>Bullying behaviour is not always intentional or deliberate.</a:t>
            </a:r>
          </a:p>
          <a:p>
            <a:pPr algn="l">
              <a:lnSpc>
                <a:spcPts val="3884"/>
              </a:lnSpc>
            </a:pPr>
          </a:p>
          <a:p>
            <a:pPr algn="l">
              <a:lnSpc>
                <a:spcPts val="3884"/>
              </a:lnSpc>
            </a:pPr>
            <a:r>
              <a:rPr lang="en-US" sz="3699" b="true">
                <a:solidFill>
                  <a:srgbClr val="000000"/>
                </a:solidFill>
                <a:latin typeface="Sauna Pro 3 Bold"/>
                <a:ea typeface="Sauna Pro 3 Bold"/>
                <a:cs typeface="Sauna Pro 3 Bold"/>
                <a:sym typeface="Sauna Pro 3 Bold"/>
              </a:rPr>
              <a:t>It can be a one off or repeated.</a:t>
            </a:r>
          </a:p>
          <a:p>
            <a:pPr algn="l">
              <a:lnSpc>
                <a:spcPts val="3884"/>
              </a:lnSpc>
            </a:pPr>
          </a:p>
          <a:p>
            <a:pPr algn="l">
              <a:lnSpc>
                <a:spcPts val="3884"/>
              </a:lnSpc>
            </a:pPr>
            <a:r>
              <a:rPr lang="en-US" sz="3699" b="true">
                <a:solidFill>
                  <a:srgbClr val="000000"/>
                </a:solidFill>
                <a:latin typeface="Sauna Pro 3 Bold"/>
                <a:ea typeface="Sauna Pro 3 Bold"/>
                <a:cs typeface="Sauna Pro 3 Bold"/>
                <a:sym typeface="Sauna Pro 3 Bold"/>
              </a:rPr>
              <a:t>It can be targeted and...sometimes it isn’t.</a:t>
            </a:r>
          </a:p>
          <a:p>
            <a:pPr algn="l">
              <a:lnSpc>
                <a:spcPts val="3884"/>
              </a:lnSpc>
            </a:pPr>
          </a:p>
          <a:p>
            <a:pPr algn="l">
              <a:lnSpc>
                <a:spcPts val="3884"/>
              </a:lnSpc>
            </a:pPr>
            <a:r>
              <a:rPr lang="en-US" sz="3699" b="true">
                <a:solidFill>
                  <a:srgbClr val="000000"/>
                </a:solidFill>
                <a:latin typeface="Sauna Pro 3 Bold"/>
                <a:ea typeface="Sauna Pro 3 Bold"/>
                <a:cs typeface="Sauna Pro 3 Bold"/>
                <a:sym typeface="Sauna Pro 3 Bold"/>
              </a:rPr>
              <a:t>Sometimes people know what they are doing and at other times - they don’t.</a:t>
            </a:r>
          </a:p>
          <a:p>
            <a:pPr algn="l">
              <a:lnSpc>
                <a:spcPts val="3884"/>
              </a:lnSpc>
            </a:pPr>
          </a:p>
          <a:p>
            <a:pPr algn="l">
              <a:lnSpc>
                <a:spcPts val="3884"/>
              </a:lnSpc>
            </a:pPr>
            <a:r>
              <a:rPr lang="en-US" sz="3699" b="true">
                <a:solidFill>
                  <a:srgbClr val="000000"/>
                </a:solidFill>
                <a:latin typeface="Sauna Pro 3 Bold"/>
                <a:ea typeface="Sauna Pro 3 Bold"/>
                <a:cs typeface="Sauna Pro 3 Bold"/>
                <a:sym typeface="Sauna Pro 3 Bold"/>
              </a:rPr>
              <a:t>It is complex.</a:t>
            </a:r>
          </a:p>
        </p:txBody>
      </p:sp>
      <p:sp>
        <p:nvSpPr>
          <p:cNvPr name="TextBox 8" id="8"/>
          <p:cNvSpPr txBox="true"/>
          <p:nvPr/>
        </p:nvSpPr>
        <p:spPr>
          <a:xfrm rot="0">
            <a:off x="10945577" y="3063248"/>
            <a:ext cx="5522646" cy="4165455"/>
          </a:xfrm>
          <a:prstGeom prst="rect">
            <a:avLst/>
          </a:prstGeom>
        </p:spPr>
        <p:txBody>
          <a:bodyPr anchor="t" rtlCol="false" tIns="0" lIns="0" bIns="0" rIns="0">
            <a:spAutoFit/>
          </a:bodyPr>
          <a:lstStyle/>
          <a:p>
            <a:pPr algn="ctr">
              <a:lnSpc>
                <a:spcPts val="4649"/>
              </a:lnSpc>
            </a:pPr>
            <a:r>
              <a:rPr lang="en-US" sz="6457">
                <a:solidFill>
                  <a:srgbClr val="000000"/>
                </a:solidFill>
                <a:latin typeface="Sauna Pro 2"/>
                <a:ea typeface="Sauna Pro 2"/>
                <a:cs typeface="Sauna Pro 2"/>
                <a:sym typeface="Sauna Pro 2"/>
              </a:rPr>
              <a:t>Hurt</a:t>
            </a:r>
          </a:p>
          <a:p>
            <a:pPr algn="ctr">
              <a:lnSpc>
                <a:spcPts val="4649"/>
              </a:lnSpc>
            </a:pPr>
          </a:p>
          <a:p>
            <a:pPr algn="ctr">
              <a:lnSpc>
                <a:spcPts val="4649"/>
              </a:lnSpc>
            </a:pPr>
            <a:r>
              <a:rPr lang="en-US" sz="6457">
                <a:solidFill>
                  <a:srgbClr val="000000"/>
                </a:solidFill>
                <a:latin typeface="Sauna Pro 2"/>
                <a:ea typeface="Sauna Pro 2"/>
                <a:cs typeface="Sauna Pro 2"/>
                <a:sym typeface="Sauna Pro 2"/>
              </a:rPr>
              <a:t>Threatened</a:t>
            </a:r>
          </a:p>
          <a:p>
            <a:pPr algn="ctr">
              <a:lnSpc>
                <a:spcPts val="4649"/>
              </a:lnSpc>
            </a:pPr>
          </a:p>
          <a:p>
            <a:pPr algn="ctr">
              <a:lnSpc>
                <a:spcPts val="4649"/>
              </a:lnSpc>
            </a:pPr>
            <a:r>
              <a:rPr lang="en-US" sz="6457">
                <a:solidFill>
                  <a:srgbClr val="000000"/>
                </a:solidFill>
                <a:latin typeface="Sauna Pro 2"/>
                <a:ea typeface="Sauna Pro 2"/>
                <a:cs typeface="Sauna Pro 2"/>
                <a:sym typeface="Sauna Pro 2"/>
              </a:rPr>
              <a:t>Frightened</a:t>
            </a:r>
          </a:p>
          <a:p>
            <a:pPr algn="ctr">
              <a:lnSpc>
                <a:spcPts val="4649"/>
              </a:lnSpc>
            </a:pPr>
          </a:p>
          <a:p>
            <a:pPr algn="ctr">
              <a:lnSpc>
                <a:spcPts val="4649"/>
              </a:lnSpc>
            </a:pPr>
            <a:r>
              <a:rPr lang="en-US" sz="6457">
                <a:solidFill>
                  <a:srgbClr val="000000"/>
                </a:solidFill>
                <a:latin typeface="Sauna Pro 2"/>
                <a:ea typeface="Sauna Pro 2"/>
                <a:cs typeface="Sauna Pro 2"/>
                <a:sym typeface="Sauna Pro 2"/>
              </a:rPr>
              <a:t>Left out</a:t>
            </a:r>
          </a:p>
        </p:txBody>
      </p:sp>
    </p:spTree>
  </p:cSld>
  <p:clrMapOvr>
    <a:masterClrMapping/>
  </p:clrMapOvr>
</p:sld>
</file>

<file path=ppt/slides/slide14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TextBox 3" id="3"/>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4" id="4"/>
          <p:cNvSpPr/>
          <p:nvPr/>
        </p:nvSpPr>
        <p:spPr>
          <a:xfrm flipH="false" flipV="false" rot="0">
            <a:off x="0" y="4089136"/>
            <a:ext cx="6896094" cy="6197864"/>
          </a:xfrm>
          <a:custGeom>
            <a:avLst/>
            <a:gdLst/>
            <a:ahLst/>
            <a:cxnLst/>
            <a:rect r="r" b="b" t="t" l="l"/>
            <a:pathLst>
              <a:path h="6197864" w="6896094">
                <a:moveTo>
                  <a:pt x="0" y="0"/>
                </a:moveTo>
                <a:lnTo>
                  <a:pt x="6896094" y="0"/>
                </a:lnTo>
                <a:lnTo>
                  <a:pt x="6896094" y="6197864"/>
                </a:lnTo>
                <a:lnTo>
                  <a:pt x="0" y="61978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708137" y="6371927"/>
            <a:ext cx="3479821" cy="3490502"/>
          </a:xfrm>
          <a:prstGeom prst="rect">
            <a:avLst/>
          </a:prstGeom>
        </p:spPr>
        <p:txBody>
          <a:bodyPr anchor="t" rtlCol="false" tIns="0" lIns="0" bIns="0" rIns="0">
            <a:spAutoFit/>
          </a:bodyPr>
          <a:lstStyle/>
          <a:p>
            <a:pPr algn="ctr">
              <a:lnSpc>
                <a:spcPts val="3926"/>
              </a:lnSpc>
            </a:pPr>
            <a:r>
              <a:rPr lang="en-US" b="true" sz="3299" spc="131">
                <a:solidFill>
                  <a:srgbClr val="000000"/>
                </a:solidFill>
                <a:latin typeface="Sauna Pro 3 Bold"/>
                <a:ea typeface="Sauna Pro 3 Bold"/>
                <a:cs typeface="Sauna Pro 3 Bold"/>
                <a:sym typeface="Sauna Pro 3 Bold"/>
              </a:rPr>
              <a:t>Power makes Grace feel big and important. She gets attention. She enjoys making Noah feel inferior and small.</a:t>
            </a:r>
          </a:p>
        </p:txBody>
      </p:sp>
      <p:sp>
        <p:nvSpPr>
          <p:cNvPr name="TextBox 6" id="6"/>
          <p:cNvSpPr txBox="true"/>
          <p:nvPr/>
        </p:nvSpPr>
        <p:spPr>
          <a:xfrm rot="0">
            <a:off x="1493920" y="2381986"/>
            <a:ext cx="15128920" cy="2656345"/>
          </a:xfrm>
          <a:prstGeom prst="rect">
            <a:avLst/>
          </a:prstGeom>
        </p:spPr>
        <p:txBody>
          <a:bodyPr anchor="t" rtlCol="false" tIns="0" lIns="0" bIns="0" rIns="0">
            <a:spAutoFit/>
          </a:bodyPr>
          <a:lstStyle/>
          <a:p>
            <a:pPr algn="ctr">
              <a:lnSpc>
                <a:spcPts val="5030"/>
              </a:lnSpc>
            </a:pPr>
            <a:r>
              <a:rPr lang="en-US" b="true" sz="4412" spc="176">
                <a:solidFill>
                  <a:srgbClr val="FFFFFF"/>
                </a:solidFill>
                <a:latin typeface="Sauna Pro 3 Bold"/>
                <a:ea typeface="Sauna Pro 3 Bold"/>
                <a:cs typeface="Sauna Pro 3 Bold"/>
                <a:sym typeface="Sauna Pro 3 Bold"/>
              </a:rPr>
              <a:t>Grace:</a:t>
            </a:r>
            <a:r>
              <a:rPr lang="en-US" sz="4412" spc="176">
                <a:solidFill>
                  <a:srgbClr val="000000"/>
                </a:solidFill>
                <a:latin typeface="Sauna Pro 3"/>
                <a:ea typeface="Sauna Pro 3"/>
                <a:cs typeface="Sauna Pro 3"/>
                <a:sym typeface="Sauna Pro 3"/>
              </a:rPr>
              <a:t> “It just kept going, the more I did it, the more my friends thought it was funny. </a:t>
            </a:r>
            <a:r>
              <a:rPr lang="en-US" b="true" sz="4412" spc="176">
                <a:solidFill>
                  <a:srgbClr val="000000"/>
                </a:solidFill>
                <a:latin typeface="Sauna Pro 3 Bold"/>
                <a:ea typeface="Sauna Pro 3 Bold"/>
                <a:cs typeface="Sauna Pro 3 Bold"/>
                <a:sym typeface="Sauna Pro 3 Bold"/>
              </a:rPr>
              <a:t>Having</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this</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power</a:t>
            </a:r>
            <a:r>
              <a:rPr lang="en-US" sz="4412" spc="176">
                <a:solidFill>
                  <a:srgbClr val="000000"/>
                </a:solidFill>
                <a:latin typeface="Sauna Pro 3"/>
                <a:ea typeface="Sauna Pro 3"/>
                <a:cs typeface="Sauna Pro 3"/>
                <a:sym typeface="Sauna Pro 3"/>
              </a:rPr>
              <a:t> over him was great. At least he has </a:t>
            </a:r>
            <a:r>
              <a:rPr lang="en-US" b="true" sz="4412" spc="176">
                <a:solidFill>
                  <a:srgbClr val="000000"/>
                </a:solidFill>
                <a:latin typeface="Sauna Pro 3 Bold"/>
                <a:ea typeface="Sauna Pro 3 Bold"/>
                <a:cs typeface="Sauna Pro 3 Bold"/>
                <a:sym typeface="Sauna Pro 3 Bold"/>
              </a:rPr>
              <a:t>people</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who</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care</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about</a:t>
            </a:r>
            <a:r>
              <a:rPr lang="en-US" sz="4412" spc="176">
                <a:solidFill>
                  <a:srgbClr val="000000"/>
                </a:solidFill>
                <a:latin typeface="Sauna Pro 3"/>
                <a:ea typeface="Sauna Pro 3"/>
                <a:cs typeface="Sauna Pro 3"/>
                <a:sym typeface="Sauna Pro 3"/>
              </a:rPr>
              <a:t> </a:t>
            </a:r>
            <a:r>
              <a:rPr lang="en-US" b="true" sz="4412" spc="176">
                <a:solidFill>
                  <a:srgbClr val="000000"/>
                </a:solidFill>
                <a:latin typeface="Sauna Pro 3 Bold"/>
                <a:ea typeface="Sauna Pro 3 Bold"/>
                <a:cs typeface="Sauna Pro 3 Bold"/>
                <a:sym typeface="Sauna Pro 3 Bold"/>
              </a:rPr>
              <a:t>him</a:t>
            </a:r>
            <a:r>
              <a:rPr lang="en-US" sz="4412" spc="176">
                <a:solidFill>
                  <a:srgbClr val="000000"/>
                </a:solidFill>
                <a:latin typeface="Sauna Pro 3"/>
                <a:ea typeface="Sauna Pro 3"/>
                <a:cs typeface="Sauna Pro 3"/>
                <a:sym typeface="Sauna Pro 3"/>
              </a:rPr>
              <a:t>.</a:t>
            </a:r>
            <a:r>
              <a:rPr lang="en-US" b="true" sz="4412" spc="176">
                <a:solidFill>
                  <a:srgbClr val="000000"/>
                </a:solidFill>
                <a:latin typeface="Sauna Pro 3 Bold"/>
                <a:ea typeface="Sauna Pro 3 Bold"/>
                <a:cs typeface="Sauna Pro 3 Bold"/>
                <a:sym typeface="Sauna Pro 3 Bold"/>
              </a:rPr>
              <a:t>”</a:t>
            </a:r>
          </a:p>
          <a:p>
            <a:pPr algn="ctr">
              <a:lnSpc>
                <a:spcPts val="6177"/>
              </a:lnSpc>
              <a:spcBef>
                <a:spcPct val="0"/>
              </a:spcBef>
            </a:pPr>
          </a:p>
        </p:txBody>
      </p:sp>
      <p:sp>
        <p:nvSpPr>
          <p:cNvPr name="Freeform 7" id="7"/>
          <p:cNvSpPr/>
          <p:nvPr/>
        </p:nvSpPr>
        <p:spPr>
          <a:xfrm flipH="false" flipV="false" rot="0">
            <a:off x="11012954" y="3735144"/>
            <a:ext cx="7460096" cy="6704761"/>
          </a:xfrm>
          <a:custGeom>
            <a:avLst/>
            <a:gdLst/>
            <a:ahLst/>
            <a:cxnLst/>
            <a:rect r="r" b="b" t="t" l="l"/>
            <a:pathLst>
              <a:path h="6704761" w="7460096">
                <a:moveTo>
                  <a:pt x="0" y="0"/>
                </a:moveTo>
                <a:lnTo>
                  <a:pt x="7460097" y="0"/>
                </a:lnTo>
                <a:lnTo>
                  <a:pt x="7460097" y="6704761"/>
                </a:lnTo>
                <a:lnTo>
                  <a:pt x="0" y="67047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2763388" y="6334163"/>
            <a:ext cx="3959229" cy="3528266"/>
          </a:xfrm>
          <a:prstGeom prst="rect">
            <a:avLst/>
          </a:prstGeom>
        </p:spPr>
        <p:txBody>
          <a:bodyPr anchor="t" rtlCol="false" tIns="0" lIns="0" bIns="0" rIns="0">
            <a:spAutoFit/>
          </a:bodyPr>
          <a:lstStyle/>
          <a:p>
            <a:pPr algn="ctr">
              <a:lnSpc>
                <a:spcPts val="3506"/>
              </a:lnSpc>
            </a:pPr>
            <a:r>
              <a:rPr lang="en-US" b="true" sz="3075" spc="123">
                <a:solidFill>
                  <a:srgbClr val="000000"/>
                </a:solidFill>
                <a:latin typeface="Sauna Pro 3 Bold"/>
                <a:ea typeface="Sauna Pro 3 Bold"/>
                <a:cs typeface="Sauna Pro 3 Bold"/>
                <a:sym typeface="Sauna Pro 3 Bold"/>
              </a:rPr>
              <a:t>She is trying to explain her behaviour. She is seems neglected at home and knows Noah has a good family life. This is not an excuse, she has to be accountable.</a:t>
            </a:r>
          </a:p>
        </p:txBody>
      </p:sp>
    </p:spTree>
  </p:cSld>
  <p:clrMapOvr>
    <a:masterClrMapping/>
  </p:clrMapOvr>
</p:sld>
</file>

<file path=ppt/slides/slide14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3865939" y="2659801"/>
            <a:ext cx="9665638" cy="2686242"/>
          </a:xfrm>
          <a:custGeom>
            <a:avLst/>
            <a:gdLst/>
            <a:ahLst/>
            <a:cxnLst/>
            <a:rect r="r" b="b" t="t" l="l"/>
            <a:pathLst>
              <a:path h="2686242" w="9665638">
                <a:moveTo>
                  <a:pt x="0" y="0"/>
                </a:moveTo>
                <a:lnTo>
                  <a:pt x="9665637" y="0"/>
                </a:lnTo>
                <a:lnTo>
                  <a:pt x="9665637" y="2686242"/>
                </a:lnTo>
                <a:lnTo>
                  <a:pt x="0" y="26862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353176" y="6332956"/>
            <a:ext cx="12965373" cy="2271337"/>
          </a:xfrm>
          <a:prstGeom prst="rect">
            <a:avLst/>
          </a:prstGeom>
        </p:spPr>
        <p:txBody>
          <a:bodyPr anchor="t" rtlCol="false" tIns="0" lIns="0" bIns="0" rIns="0">
            <a:spAutoFit/>
          </a:bodyPr>
          <a:lstStyle/>
          <a:p>
            <a:pPr algn="ctr">
              <a:lnSpc>
                <a:spcPts val="6067"/>
              </a:lnSpc>
              <a:spcBef>
                <a:spcPct val="0"/>
              </a:spcBef>
            </a:pPr>
            <a:r>
              <a:rPr lang="en-US" b="true" sz="4334" spc="173">
                <a:solidFill>
                  <a:srgbClr val="FFFFFF"/>
                </a:solidFill>
                <a:latin typeface="Sauna Pro 3 Bold"/>
                <a:ea typeface="Sauna Pro 3 Bold"/>
                <a:cs typeface="Sauna Pro 3 Bold"/>
                <a:sym typeface="Sauna Pro 3 Bold"/>
              </a:rPr>
              <a:t>Grace:</a:t>
            </a:r>
            <a:r>
              <a:rPr lang="en-US" b="true" sz="4334" spc="173">
                <a:solidFill>
                  <a:srgbClr val="000000"/>
                </a:solidFill>
                <a:latin typeface="Sauna Pro 3 Bold"/>
                <a:ea typeface="Sauna Pro 3 Bold"/>
                <a:cs typeface="Sauna Pro 3 Bold"/>
                <a:sym typeface="Sauna Pro 3 Bold"/>
              </a:rPr>
              <a:t> I hadn’t really thought about what happens to him when he’s alone. It was just a laugh, I didn’t mean to take it as far as this.”</a:t>
            </a: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237317" y="3210474"/>
            <a:ext cx="7813365" cy="1489754"/>
          </a:xfrm>
          <a:prstGeom prst="rect">
            <a:avLst/>
          </a:prstGeom>
        </p:spPr>
        <p:txBody>
          <a:bodyPr anchor="t" rtlCol="false" tIns="0" lIns="0" bIns="0" rIns="0">
            <a:spAutoFit/>
          </a:bodyPr>
          <a:lstStyle/>
          <a:p>
            <a:pPr algn="ctr">
              <a:lnSpc>
                <a:spcPts val="5934"/>
              </a:lnSpc>
              <a:spcBef>
                <a:spcPct val="0"/>
              </a:spcBef>
            </a:pPr>
            <a:r>
              <a:rPr lang="en-US" b="true" sz="4239" spc="169">
                <a:solidFill>
                  <a:srgbClr val="000000"/>
                </a:solidFill>
                <a:latin typeface="Sauna Pro 3 Bold"/>
                <a:ea typeface="Sauna Pro 3 Bold"/>
                <a:cs typeface="Sauna Pro 3 Bold"/>
                <a:sym typeface="Sauna Pro 3 Bold"/>
              </a:rPr>
              <a:t>Grace sees Noah upset and crying in the stairwell - alone</a:t>
            </a:r>
          </a:p>
        </p:txBody>
      </p:sp>
    </p:spTree>
  </p:cSld>
  <p:clrMapOvr>
    <a:masterClrMapping/>
  </p:clrMapOvr>
</p:sld>
</file>

<file path=ppt/slides/slide14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186719"/>
            <a:ext cx="11905389" cy="1096405"/>
          </a:xfrm>
          <a:custGeom>
            <a:avLst/>
            <a:gdLst/>
            <a:ahLst/>
            <a:cxnLst/>
            <a:rect r="r" b="b" t="t" l="l"/>
            <a:pathLst>
              <a:path h="1096405" w="11905389">
                <a:moveTo>
                  <a:pt x="0" y="0"/>
                </a:moveTo>
                <a:lnTo>
                  <a:pt x="11905388" y="0"/>
                </a:lnTo>
                <a:lnTo>
                  <a:pt x="11905388" y="1096405"/>
                </a:lnTo>
                <a:lnTo>
                  <a:pt x="0" y="1096405"/>
                </a:lnTo>
                <a:lnTo>
                  <a:pt x="0" y="0"/>
                </a:lnTo>
                <a:close/>
              </a:path>
            </a:pathLst>
          </a:custGeom>
          <a:blipFill>
            <a:blip r:embed="rId2"/>
            <a:stretch>
              <a:fillRect l="0" t="0" r="0" b="-650598"/>
            </a:stretch>
          </a:blipFill>
        </p:spPr>
      </p:sp>
      <p:sp>
        <p:nvSpPr>
          <p:cNvPr name="Freeform 3" id="3"/>
          <p:cNvSpPr/>
          <p:nvPr/>
        </p:nvSpPr>
        <p:spPr>
          <a:xfrm flipH="false" flipV="false" rot="0">
            <a:off x="9663114" y="2125105"/>
            <a:ext cx="8624886" cy="7751617"/>
          </a:xfrm>
          <a:custGeom>
            <a:avLst/>
            <a:gdLst/>
            <a:ahLst/>
            <a:cxnLst/>
            <a:rect r="r" b="b" t="t" l="l"/>
            <a:pathLst>
              <a:path h="7751617" w="8624886">
                <a:moveTo>
                  <a:pt x="0" y="0"/>
                </a:moveTo>
                <a:lnTo>
                  <a:pt x="8624886" y="0"/>
                </a:lnTo>
                <a:lnTo>
                  <a:pt x="8624886" y="7751616"/>
                </a:lnTo>
                <a:lnTo>
                  <a:pt x="0" y="775161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719633">
            <a:off x="8369669" y="3086100"/>
            <a:ext cx="1548661" cy="4114800"/>
          </a:xfrm>
          <a:custGeom>
            <a:avLst/>
            <a:gdLst/>
            <a:ahLst/>
            <a:cxnLst/>
            <a:rect r="r" b="b" t="t" l="l"/>
            <a:pathLst>
              <a:path h="4114800" w="1548661">
                <a:moveTo>
                  <a:pt x="0" y="0"/>
                </a:moveTo>
                <a:lnTo>
                  <a:pt x="1548662" y="0"/>
                </a:lnTo>
                <a:lnTo>
                  <a:pt x="154866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520152" y="3566296"/>
            <a:ext cx="6334859" cy="4918352"/>
          </a:xfrm>
          <a:prstGeom prst="rect">
            <a:avLst/>
          </a:prstGeom>
        </p:spPr>
        <p:txBody>
          <a:bodyPr anchor="t" rtlCol="false" tIns="0" lIns="0" bIns="0" rIns="0">
            <a:spAutoFit/>
          </a:bodyPr>
          <a:lstStyle/>
          <a:p>
            <a:pPr algn="l">
              <a:lnSpc>
                <a:spcPts val="5547"/>
              </a:lnSpc>
            </a:pPr>
            <a:r>
              <a:rPr lang="en-US" sz="5334" spc="213">
                <a:solidFill>
                  <a:srgbClr val="FFFFFF"/>
                </a:solidFill>
                <a:latin typeface="Sauna Pro 3"/>
                <a:ea typeface="Sauna Pro 3"/>
                <a:cs typeface="Sauna Pro 3"/>
                <a:sym typeface="Sauna Pro 3"/>
              </a:rPr>
              <a:t>Grace: </a:t>
            </a:r>
            <a:r>
              <a:rPr lang="en-US" sz="5334" spc="213">
                <a:solidFill>
                  <a:srgbClr val="000000"/>
                </a:solidFill>
                <a:latin typeface="Sauna Pro 3"/>
                <a:ea typeface="Sauna Pro 3"/>
                <a:cs typeface="Sauna Pro 3"/>
                <a:sym typeface="Sauna Pro 3"/>
              </a:rPr>
              <a:t>“I </a:t>
            </a:r>
            <a:r>
              <a:rPr lang="en-US" b="true" sz="5334" spc="213">
                <a:solidFill>
                  <a:srgbClr val="000000"/>
                </a:solidFill>
                <a:latin typeface="Sauna Pro 3 Bold"/>
                <a:ea typeface="Sauna Pro 3 Bold"/>
                <a:cs typeface="Sauna Pro 3 Bold"/>
                <a:sym typeface="Sauna Pro 3 Bold"/>
              </a:rPr>
              <a:t>hadn’t</a:t>
            </a:r>
            <a:r>
              <a:rPr lang="en-US" sz="5334" spc="213">
                <a:solidFill>
                  <a:srgbClr val="000000"/>
                </a:solidFill>
                <a:latin typeface="Sauna Pro 3"/>
                <a:ea typeface="Sauna Pro 3"/>
                <a:cs typeface="Sauna Pro 3"/>
                <a:sym typeface="Sauna Pro 3"/>
              </a:rPr>
              <a:t> really </a:t>
            </a:r>
            <a:r>
              <a:rPr lang="en-US" b="true" sz="5334" spc="213">
                <a:solidFill>
                  <a:srgbClr val="000000"/>
                </a:solidFill>
                <a:latin typeface="Sauna Pro 3 Bold"/>
                <a:ea typeface="Sauna Pro 3 Bold"/>
                <a:cs typeface="Sauna Pro 3 Bold"/>
                <a:sym typeface="Sauna Pro 3 Bold"/>
              </a:rPr>
              <a:t>thought</a:t>
            </a:r>
            <a:r>
              <a:rPr lang="en-US" sz="5334" spc="213">
                <a:solidFill>
                  <a:srgbClr val="000000"/>
                </a:solidFill>
                <a:latin typeface="Sauna Pro 3"/>
                <a:ea typeface="Sauna Pro 3"/>
                <a:cs typeface="Sauna Pro 3"/>
                <a:sym typeface="Sauna Pro 3"/>
              </a:rPr>
              <a:t> about what happens to </a:t>
            </a:r>
            <a:r>
              <a:rPr lang="en-US" b="true" sz="5334" spc="213">
                <a:solidFill>
                  <a:srgbClr val="000000"/>
                </a:solidFill>
                <a:latin typeface="Sauna Pro 3 Bold"/>
                <a:ea typeface="Sauna Pro 3 Bold"/>
                <a:cs typeface="Sauna Pro 3 Bold"/>
                <a:sym typeface="Sauna Pro 3 Bold"/>
              </a:rPr>
              <a:t>him</a:t>
            </a:r>
            <a:r>
              <a:rPr lang="en-US" sz="5334" spc="213">
                <a:solidFill>
                  <a:srgbClr val="000000"/>
                </a:solidFill>
                <a:latin typeface="Sauna Pro 3"/>
                <a:ea typeface="Sauna Pro 3"/>
                <a:cs typeface="Sauna Pro 3"/>
                <a:sym typeface="Sauna Pro 3"/>
              </a:rPr>
              <a:t> when he’s alone. It was just a </a:t>
            </a:r>
            <a:r>
              <a:rPr lang="en-US" b="true" sz="5334" spc="213">
                <a:solidFill>
                  <a:srgbClr val="000000"/>
                </a:solidFill>
                <a:latin typeface="Sauna Pro 3 Bold"/>
                <a:ea typeface="Sauna Pro 3 Bold"/>
                <a:cs typeface="Sauna Pro 3 Bold"/>
                <a:sym typeface="Sauna Pro 3 Bold"/>
              </a:rPr>
              <a:t>laugh</a:t>
            </a:r>
            <a:r>
              <a:rPr lang="en-US" sz="5334" spc="213">
                <a:solidFill>
                  <a:srgbClr val="000000"/>
                </a:solidFill>
                <a:latin typeface="Sauna Pro 3"/>
                <a:ea typeface="Sauna Pro 3"/>
                <a:cs typeface="Sauna Pro 3"/>
                <a:sym typeface="Sauna Pro 3"/>
              </a:rPr>
              <a:t>, I didn’t mean to take it as far as this.”</a:t>
            </a:r>
          </a:p>
        </p:txBody>
      </p:sp>
      <p:sp>
        <p:nvSpPr>
          <p:cNvPr name="TextBox 6" id="6"/>
          <p:cNvSpPr txBox="true"/>
          <p:nvPr/>
        </p:nvSpPr>
        <p:spPr>
          <a:xfrm rot="0">
            <a:off x="4201234" y="155511"/>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7" id="7"/>
          <p:cNvSpPr txBox="true"/>
          <p:nvPr/>
        </p:nvSpPr>
        <p:spPr>
          <a:xfrm rot="0">
            <a:off x="11749381" y="5987372"/>
            <a:ext cx="4452351" cy="3408012"/>
          </a:xfrm>
          <a:prstGeom prst="rect">
            <a:avLst/>
          </a:prstGeom>
        </p:spPr>
        <p:txBody>
          <a:bodyPr anchor="t" rtlCol="false" tIns="0" lIns="0" bIns="0" rIns="0">
            <a:spAutoFit/>
          </a:bodyPr>
          <a:lstStyle/>
          <a:p>
            <a:pPr algn="ctr">
              <a:lnSpc>
                <a:spcPts val="5325"/>
              </a:lnSpc>
            </a:pPr>
            <a:r>
              <a:rPr lang="en-US" b="true" sz="4552" spc="182">
                <a:solidFill>
                  <a:srgbClr val="000000"/>
                </a:solidFill>
                <a:latin typeface="Sauna Pro 3 Bold"/>
                <a:ea typeface="Sauna Pro 3 Bold"/>
                <a:cs typeface="Sauna Pro 3 Bold"/>
                <a:sym typeface="Sauna Pro 3 Bold"/>
              </a:rPr>
              <a:t>Why are Grace’s thoughts, actions and behaviour so dangerous?</a:t>
            </a:r>
          </a:p>
        </p:txBody>
      </p:sp>
    </p:spTree>
  </p:cSld>
  <p:clrMapOvr>
    <a:masterClrMapping/>
  </p:clrMapOvr>
</p:sld>
</file>

<file path=ppt/slides/slide14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031123" y="1083919"/>
            <a:ext cx="9000038" cy="1307251"/>
          </a:xfrm>
          <a:custGeom>
            <a:avLst/>
            <a:gdLst/>
            <a:ahLst/>
            <a:cxnLst/>
            <a:rect r="r" b="b" t="t" l="l"/>
            <a:pathLst>
              <a:path h="1307251" w="9000038">
                <a:moveTo>
                  <a:pt x="0" y="0"/>
                </a:moveTo>
                <a:lnTo>
                  <a:pt x="9000039" y="0"/>
                </a:lnTo>
                <a:lnTo>
                  <a:pt x="9000039" y="1307251"/>
                </a:lnTo>
                <a:lnTo>
                  <a:pt x="0" y="1307251"/>
                </a:lnTo>
                <a:lnTo>
                  <a:pt x="0" y="0"/>
                </a:lnTo>
                <a:close/>
              </a:path>
            </a:pathLst>
          </a:custGeom>
          <a:blipFill>
            <a:blip r:embed="rId2"/>
            <a:stretch>
              <a:fillRect l="0" t="0" r="-32281" b="-529534"/>
            </a:stretch>
          </a:blipFill>
        </p:spPr>
      </p:sp>
      <p:sp>
        <p:nvSpPr>
          <p:cNvPr name="TextBox 3" id="3"/>
          <p:cNvSpPr txBox="true"/>
          <p:nvPr/>
        </p:nvSpPr>
        <p:spPr>
          <a:xfrm rot="0">
            <a:off x="741379" y="3772159"/>
            <a:ext cx="5987217" cy="5036956"/>
          </a:xfrm>
          <a:prstGeom prst="rect">
            <a:avLst/>
          </a:prstGeom>
        </p:spPr>
        <p:txBody>
          <a:bodyPr anchor="t" rtlCol="false" tIns="0" lIns="0" bIns="0" rIns="0">
            <a:spAutoFit/>
          </a:bodyPr>
          <a:lstStyle/>
          <a:p>
            <a:pPr algn="l">
              <a:lnSpc>
                <a:spcPts val="4901"/>
              </a:lnSpc>
            </a:pPr>
            <a:r>
              <a:rPr lang="en-US" sz="5634" spc="225">
                <a:solidFill>
                  <a:srgbClr val="FFFFFF"/>
                </a:solidFill>
                <a:latin typeface="Sauna Pro 3"/>
                <a:ea typeface="Sauna Pro 3"/>
                <a:cs typeface="Sauna Pro 3"/>
                <a:sym typeface="Sauna Pro 3"/>
              </a:rPr>
              <a:t>Grace:</a:t>
            </a:r>
            <a:r>
              <a:rPr lang="en-US" sz="5634" spc="225">
                <a:solidFill>
                  <a:srgbClr val="000000"/>
                </a:solidFill>
                <a:latin typeface="Sauna Pro 3"/>
                <a:ea typeface="Sauna Pro 3"/>
                <a:cs typeface="Sauna Pro 3"/>
                <a:sym typeface="Sauna Pro 3"/>
              </a:rPr>
              <a:t> I </a:t>
            </a:r>
            <a:r>
              <a:rPr lang="en-US" b="true" sz="5634" spc="225">
                <a:solidFill>
                  <a:srgbClr val="000000"/>
                </a:solidFill>
                <a:latin typeface="Sauna Pro 3 Bold"/>
                <a:ea typeface="Sauna Pro 3 Bold"/>
                <a:cs typeface="Sauna Pro 3 Bold"/>
                <a:sym typeface="Sauna Pro 3 Bold"/>
              </a:rPr>
              <a:t>hadn’t</a:t>
            </a:r>
            <a:r>
              <a:rPr lang="en-US" sz="5634" spc="225">
                <a:solidFill>
                  <a:srgbClr val="000000"/>
                </a:solidFill>
                <a:latin typeface="Sauna Pro 3"/>
                <a:ea typeface="Sauna Pro 3"/>
                <a:cs typeface="Sauna Pro 3"/>
                <a:sym typeface="Sauna Pro 3"/>
              </a:rPr>
              <a:t> really </a:t>
            </a:r>
            <a:r>
              <a:rPr lang="en-US" b="true" sz="5634" spc="225">
                <a:solidFill>
                  <a:srgbClr val="000000"/>
                </a:solidFill>
                <a:latin typeface="Sauna Pro 3 Bold"/>
                <a:ea typeface="Sauna Pro 3 Bold"/>
                <a:cs typeface="Sauna Pro 3 Bold"/>
                <a:sym typeface="Sauna Pro 3 Bold"/>
              </a:rPr>
              <a:t>thought</a:t>
            </a:r>
            <a:r>
              <a:rPr lang="en-US" sz="5634" spc="225">
                <a:solidFill>
                  <a:srgbClr val="000000"/>
                </a:solidFill>
                <a:latin typeface="Sauna Pro 3"/>
                <a:ea typeface="Sauna Pro 3"/>
                <a:cs typeface="Sauna Pro 3"/>
                <a:sym typeface="Sauna Pro 3"/>
              </a:rPr>
              <a:t> about what happens to </a:t>
            </a:r>
            <a:r>
              <a:rPr lang="en-US" b="true" sz="5634" spc="225">
                <a:solidFill>
                  <a:srgbClr val="000000"/>
                </a:solidFill>
                <a:latin typeface="Sauna Pro 3 Bold"/>
                <a:ea typeface="Sauna Pro 3 Bold"/>
                <a:cs typeface="Sauna Pro 3 Bold"/>
                <a:sym typeface="Sauna Pro 3 Bold"/>
              </a:rPr>
              <a:t>him</a:t>
            </a:r>
            <a:r>
              <a:rPr lang="en-US" sz="5634" spc="225">
                <a:solidFill>
                  <a:srgbClr val="000000"/>
                </a:solidFill>
                <a:latin typeface="Sauna Pro 3"/>
                <a:ea typeface="Sauna Pro 3"/>
                <a:cs typeface="Sauna Pro 3"/>
                <a:sym typeface="Sauna Pro 3"/>
              </a:rPr>
              <a:t> when he’s alone. It was just a </a:t>
            </a:r>
            <a:r>
              <a:rPr lang="en-US" b="true" sz="5634" spc="225">
                <a:solidFill>
                  <a:srgbClr val="000000"/>
                </a:solidFill>
                <a:latin typeface="Sauna Pro 3 Bold"/>
                <a:ea typeface="Sauna Pro 3 Bold"/>
                <a:cs typeface="Sauna Pro 3 Bold"/>
                <a:sym typeface="Sauna Pro 3 Bold"/>
              </a:rPr>
              <a:t>laugh</a:t>
            </a:r>
            <a:r>
              <a:rPr lang="en-US" sz="5634" spc="225">
                <a:solidFill>
                  <a:srgbClr val="000000"/>
                </a:solidFill>
                <a:latin typeface="Sauna Pro 3"/>
                <a:ea typeface="Sauna Pro 3"/>
                <a:cs typeface="Sauna Pro 3"/>
                <a:sym typeface="Sauna Pro 3"/>
              </a:rPr>
              <a:t>, I didn’t mean to take it as far as this.”</a:t>
            </a:r>
          </a:p>
        </p:txBody>
      </p:sp>
      <p:sp>
        <p:nvSpPr>
          <p:cNvPr name="TextBox 4" id="4"/>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Freeform 5" id="5"/>
          <p:cNvSpPr/>
          <p:nvPr/>
        </p:nvSpPr>
        <p:spPr>
          <a:xfrm flipH="false" flipV="false" rot="0">
            <a:off x="9034053" y="2446325"/>
            <a:ext cx="8690674" cy="7810743"/>
          </a:xfrm>
          <a:custGeom>
            <a:avLst/>
            <a:gdLst/>
            <a:ahLst/>
            <a:cxnLst/>
            <a:rect r="r" b="b" t="t" l="l"/>
            <a:pathLst>
              <a:path h="7810743" w="8690674">
                <a:moveTo>
                  <a:pt x="0" y="0"/>
                </a:moveTo>
                <a:lnTo>
                  <a:pt x="8690674" y="0"/>
                </a:lnTo>
                <a:lnTo>
                  <a:pt x="8690674" y="7810743"/>
                </a:lnTo>
                <a:lnTo>
                  <a:pt x="0" y="78107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0810226" y="6243013"/>
            <a:ext cx="5146441" cy="3989881"/>
          </a:xfrm>
          <a:prstGeom prst="rect">
            <a:avLst/>
          </a:prstGeom>
        </p:spPr>
        <p:txBody>
          <a:bodyPr anchor="t" rtlCol="false" tIns="0" lIns="0" bIns="0" rIns="0">
            <a:spAutoFit/>
          </a:bodyPr>
          <a:lstStyle/>
          <a:p>
            <a:pPr algn="ctr">
              <a:lnSpc>
                <a:spcPts val="3959"/>
              </a:lnSpc>
            </a:pPr>
            <a:r>
              <a:rPr lang="en-US" b="true" sz="3666" spc="146">
                <a:solidFill>
                  <a:srgbClr val="000000"/>
                </a:solidFill>
                <a:latin typeface="Sauna Pro 3 Bold"/>
                <a:ea typeface="Sauna Pro 3 Bold"/>
                <a:cs typeface="Sauna Pro 3 Bold"/>
                <a:sym typeface="Sauna Pro 3 Bold"/>
              </a:rPr>
              <a:t>Grace never once stops to think about the impact on Noah. She is the one causing  pain and misery, nobody else. She has forgotten that Noah is a human with feelings.</a:t>
            </a:r>
          </a:p>
        </p:txBody>
      </p:sp>
      <p:sp>
        <p:nvSpPr>
          <p:cNvPr name="Freeform 7" id="7"/>
          <p:cNvSpPr/>
          <p:nvPr/>
        </p:nvSpPr>
        <p:spPr>
          <a:xfrm flipH="false" flipV="false" rot="-1719633">
            <a:off x="8369669" y="3086100"/>
            <a:ext cx="1548661" cy="4114800"/>
          </a:xfrm>
          <a:custGeom>
            <a:avLst/>
            <a:gdLst/>
            <a:ahLst/>
            <a:cxnLst/>
            <a:rect r="r" b="b" t="t" l="l"/>
            <a:pathLst>
              <a:path h="4114800" w="1548661">
                <a:moveTo>
                  <a:pt x="0" y="0"/>
                </a:moveTo>
                <a:lnTo>
                  <a:pt x="1548662" y="0"/>
                </a:lnTo>
                <a:lnTo>
                  <a:pt x="154866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99749" y="8620549"/>
            <a:ext cx="2668721" cy="1584553"/>
          </a:xfrm>
          <a:custGeom>
            <a:avLst/>
            <a:gdLst/>
            <a:ahLst/>
            <a:cxnLst/>
            <a:rect r="r" b="b" t="t" l="l"/>
            <a:pathLst>
              <a:path h="1584553" w="2668721">
                <a:moveTo>
                  <a:pt x="0" y="0"/>
                </a:moveTo>
                <a:lnTo>
                  <a:pt x="2668721" y="0"/>
                </a:lnTo>
                <a:lnTo>
                  <a:pt x="2668721" y="1584553"/>
                </a:lnTo>
                <a:lnTo>
                  <a:pt x="0" y="1584553"/>
                </a:lnTo>
                <a:lnTo>
                  <a:pt x="0" y="0"/>
                </a:lnTo>
                <a:close/>
              </a:path>
            </a:pathLst>
          </a:custGeom>
          <a:blipFill>
            <a:blip r:embed="rId2"/>
            <a:stretch>
              <a:fillRect l="0" t="0" r="0" b="0"/>
            </a:stretch>
          </a:blipFill>
        </p:spPr>
      </p:sp>
      <p:sp>
        <p:nvSpPr>
          <p:cNvPr name="Freeform 3" id="3"/>
          <p:cNvSpPr/>
          <p:nvPr/>
        </p:nvSpPr>
        <p:spPr>
          <a:xfrm flipH="false" flipV="false" rot="0">
            <a:off x="12309754" y="8183138"/>
            <a:ext cx="2037243" cy="2021964"/>
          </a:xfrm>
          <a:custGeom>
            <a:avLst/>
            <a:gdLst/>
            <a:ahLst/>
            <a:cxnLst/>
            <a:rect r="r" b="b" t="t" l="l"/>
            <a:pathLst>
              <a:path h="2021964" w="2037243">
                <a:moveTo>
                  <a:pt x="0" y="0"/>
                </a:moveTo>
                <a:lnTo>
                  <a:pt x="2037243" y="0"/>
                </a:lnTo>
                <a:lnTo>
                  <a:pt x="2037243" y="2021964"/>
                </a:lnTo>
                <a:lnTo>
                  <a:pt x="0" y="20219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9010" y="4399"/>
            <a:ext cx="2020739" cy="1166977"/>
          </a:xfrm>
          <a:custGeom>
            <a:avLst/>
            <a:gdLst/>
            <a:ahLst/>
            <a:cxnLst/>
            <a:rect r="r" b="b" t="t" l="l"/>
            <a:pathLst>
              <a:path h="1166977" w="2020739">
                <a:moveTo>
                  <a:pt x="0" y="0"/>
                </a:moveTo>
                <a:lnTo>
                  <a:pt x="2020739" y="0"/>
                </a:lnTo>
                <a:lnTo>
                  <a:pt x="2020739" y="1166977"/>
                </a:lnTo>
                <a:lnTo>
                  <a:pt x="0" y="116697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254918" y="125152"/>
            <a:ext cx="903548" cy="903548"/>
          </a:xfrm>
          <a:custGeom>
            <a:avLst/>
            <a:gdLst/>
            <a:ahLst/>
            <a:cxnLst/>
            <a:rect r="r" b="b" t="t" l="l"/>
            <a:pathLst>
              <a:path h="903548" w="903548">
                <a:moveTo>
                  <a:pt x="0" y="0"/>
                </a:moveTo>
                <a:lnTo>
                  <a:pt x="903548" y="0"/>
                </a:lnTo>
                <a:lnTo>
                  <a:pt x="903548" y="903548"/>
                </a:lnTo>
                <a:lnTo>
                  <a:pt x="0" y="9035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874144" y="8816050"/>
            <a:ext cx="1246675" cy="1389052"/>
          </a:xfrm>
          <a:custGeom>
            <a:avLst/>
            <a:gdLst/>
            <a:ahLst/>
            <a:cxnLst/>
            <a:rect r="r" b="b" t="t" l="l"/>
            <a:pathLst>
              <a:path h="1389052" w="1246675">
                <a:moveTo>
                  <a:pt x="0" y="0"/>
                </a:moveTo>
                <a:lnTo>
                  <a:pt x="1246674" y="0"/>
                </a:lnTo>
                <a:lnTo>
                  <a:pt x="1246674" y="1389052"/>
                </a:lnTo>
                <a:lnTo>
                  <a:pt x="0" y="138905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216622" y="292302"/>
            <a:ext cx="622494" cy="649559"/>
          </a:xfrm>
          <a:custGeom>
            <a:avLst/>
            <a:gdLst/>
            <a:ahLst/>
            <a:cxnLst/>
            <a:rect r="r" b="b" t="t" l="l"/>
            <a:pathLst>
              <a:path h="649559" w="622494">
                <a:moveTo>
                  <a:pt x="0" y="0"/>
                </a:moveTo>
                <a:lnTo>
                  <a:pt x="622494" y="0"/>
                </a:lnTo>
                <a:lnTo>
                  <a:pt x="622494" y="649559"/>
                </a:lnTo>
                <a:lnTo>
                  <a:pt x="0" y="6495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8" id="8"/>
          <p:cNvGrpSpPr/>
          <p:nvPr/>
        </p:nvGrpSpPr>
        <p:grpSpPr>
          <a:xfrm rot="0">
            <a:off x="8357080" y="3711063"/>
            <a:ext cx="786920" cy="78692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4E52E"/>
            </a:solidFill>
          </p:spPr>
        </p:sp>
        <p:sp>
          <p:nvSpPr>
            <p:cNvPr name="TextBox 10" id="10"/>
            <p:cNvSpPr txBox="true"/>
            <p:nvPr/>
          </p:nvSpPr>
          <p:spPr>
            <a:xfrm>
              <a:off x="76200" y="66675"/>
              <a:ext cx="660400" cy="669925"/>
            </a:xfrm>
            <a:prstGeom prst="rect">
              <a:avLst/>
            </a:prstGeom>
          </p:spPr>
          <p:txBody>
            <a:bodyPr anchor="ctr" rtlCol="false" tIns="50800" lIns="50800" bIns="50800" rIns="50800"/>
            <a:lstStyle/>
            <a:p>
              <a:pPr algn="ctr">
                <a:lnSpc>
                  <a:spcPts val="2399"/>
                </a:lnSpc>
              </a:pPr>
            </a:p>
          </p:txBody>
        </p:sp>
      </p:grpSp>
      <p:sp>
        <p:nvSpPr>
          <p:cNvPr name="TextBox 11" id="11"/>
          <p:cNvSpPr txBox="true"/>
          <p:nvPr/>
        </p:nvSpPr>
        <p:spPr>
          <a:xfrm rot="0">
            <a:off x="1089379" y="2710964"/>
            <a:ext cx="7012282" cy="5738344"/>
          </a:xfrm>
          <a:prstGeom prst="rect">
            <a:avLst/>
          </a:prstGeom>
        </p:spPr>
        <p:txBody>
          <a:bodyPr anchor="t" rtlCol="false" tIns="0" lIns="0" bIns="0" rIns="0">
            <a:spAutoFit/>
          </a:bodyPr>
          <a:lstStyle/>
          <a:p>
            <a:pPr algn="l">
              <a:lnSpc>
                <a:spcPts val="5039"/>
              </a:lnSpc>
            </a:pPr>
            <a:r>
              <a:rPr lang="en-US" b="true" sz="3599" spc="143">
                <a:solidFill>
                  <a:srgbClr val="000000"/>
                </a:solidFill>
                <a:latin typeface="Sauna Pro 3 Bold"/>
                <a:ea typeface="Sauna Pro 3 Bold"/>
                <a:cs typeface="Sauna Pro 3 Bold"/>
                <a:sym typeface="Sauna Pro 3 Bold"/>
              </a:rPr>
              <a:t>Grace says that her behaviour towards Noah is “just a laugh” but it isn’t! </a:t>
            </a:r>
          </a:p>
          <a:p>
            <a:pPr algn="l">
              <a:lnSpc>
                <a:spcPts val="5039"/>
              </a:lnSpc>
            </a:pPr>
          </a:p>
          <a:p>
            <a:pPr algn="l">
              <a:lnSpc>
                <a:spcPts val="5039"/>
              </a:lnSpc>
            </a:pPr>
            <a:r>
              <a:rPr lang="en-US" b="true" sz="3599" spc="143">
                <a:solidFill>
                  <a:srgbClr val="000000"/>
                </a:solidFill>
                <a:latin typeface="Sauna Pro 3 Bold"/>
                <a:ea typeface="Sauna Pro 3 Bold"/>
                <a:cs typeface="Sauna Pro 3 Bold"/>
                <a:sym typeface="Sauna Pro 3 Bold"/>
              </a:rPr>
              <a:t>He is hurt, attacked, and feels an impact.</a:t>
            </a:r>
          </a:p>
          <a:p>
            <a:pPr algn="l">
              <a:lnSpc>
                <a:spcPts val="5039"/>
              </a:lnSpc>
            </a:pPr>
          </a:p>
          <a:p>
            <a:pPr algn="l">
              <a:lnSpc>
                <a:spcPts val="5039"/>
              </a:lnSpc>
              <a:spcBef>
                <a:spcPct val="0"/>
              </a:spcBef>
            </a:pPr>
            <a:r>
              <a:rPr lang="en-US" b="true" sz="3599" spc="143">
                <a:solidFill>
                  <a:srgbClr val="000000"/>
                </a:solidFill>
                <a:latin typeface="Sauna Pro 3 Bold"/>
                <a:ea typeface="Sauna Pro 3 Bold"/>
                <a:cs typeface="Sauna Pro 3 Bold"/>
                <a:sym typeface="Sauna Pro 3 Bold"/>
              </a:rPr>
              <a:t>What is the difference between Bullying and banter?</a:t>
            </a:r>
          </a:p>
        </p:txBody>
      </p:sp>
      <p:sp>
        <p:nvSpPr>
          <p:cNvPr name="TextBox 12" id="12"/>
          <p:cNvSpPr txBox="true"/>
          <p:nvPr/>
        </p:nvSpPr>
        <p:spPr>
          <a:xfrm rot="0">
            <a:off x="2995395" y="1608781"/>
            <a:ext cx="13047145" cy="1016250"/>
          </a:xfrm>
          <a:prstGeom prst="rect">
            <a:avLst/>
          </a:prstGeom>
        </p:spPr>
        <p:txBody>
          <a:bodyPr anchor="t" rtlCol="false" tIns="0" lIns="0" bIns="0" rIns="0">
            <a:spAutoFit/>
          </a:bodyPr>
          <a:lstStyle/>
          <a:p>
            <a:pPr algn="ctr">
              <a:lnSpc>
                <a:spcPts val="7773"/>
              </a:lnSpc>
            </a:pPr>
            <a:r>
              <a:rPr lang="en-US" sz="7333" spc="271">
                <a:solidFill>
                  <a:srgbClr val="000000"/>
                </a:solidFill>
                <a:latin typeface="Sauna Pro 2"/>
                <a:ea typeface="Sauna Pro 2"/>
                <a:cs typeface="Sauna Pro 2"/>
                <a:sym typeface="Sauna Pro 2"/>
              </a:rPr>
              <a:t>BULLYING OR BANTER?</a:t>
            </a:r>
          </a:p>
        </p:txBody>
      </p:sp>
      <p:sp>
        <p:nvSpPr>
          <p:cNvPr name="TextBox 13" id="13"/>
          <p:cNvSpPr txBox="true"/>
          <p:nvPr/>
        </p:nvSpPr>
        <p:spPr>
          <a:xfrm rot="0">
            <a:off x="9851662" y="3030077"/>
            <a:ext cx="7775127" cy="5100116"/>
          </a:xfrm>
          <a:prstGeom prst="rect">
            <a:avLst/>
          </a:prstGeom>
        </p:spPr>
        <p:txBody>
          <a:bodyPr anchor="t" rtlCol="false" tIns="0" lIns="0" bIns="0" rIns="0">
            <a:spAutoFit/>
          </a:bodyPr>
          <a:lstStyle/>
          <a:p>
            <a:pPr algn="l">
              <a:lnSpc>
                <a:spcPts val="5039"/>
              </a:lnSpc>
            </a:pPr>
            <a:r>
              <a:rPr lang="en-US" sz="3599" spc="143" b="true">
                <a:solidFill>
                  <a:srgbClr val="000000"/>
                </a:solidFill>
                <a:latin typeface="Sauna Pro 3 Bold"/>
                <a:ea typeface="Sauna Pro 3 Bold"/>
                <a:cs typeface="Sauna Pro 3 Bold"/>
                <a:sym typeface="Sauna Pro 3 Bold"/>
              </a:rPr>
              <a:t>Bullying causes upset and great pain to people. People are picked on and singled out due to their appearance, beliefs, or for simply being them.</a:t>
            </a:r>
          </a:p>
          <a:p>
            <a:pPr algn="l">
              <a:lnSpc>
                <a:spcPts val="5039"/>
              </a:lnSpc>
            </a:pPr>
          </a:p>
          <a:p>
            <a:pPr algn="l">
              <a:lnSpc>
                <a:spcPts val="5039"/>
              </a:lnSpc>
              <a:spcBef>
                <a:spcPct val="0"/>
              </a:spcBef>
            </a:pPr>
            <a:r>
              <a:rPr lang="en-US" b="true" sz="3599" spc="143">
                <a:solidFill>
                  <a:srgbClr val="000000"/>
                </a:solidFill>
                <a:latin typeface="Sauna Pro 3 Bold"/>
                <a:ea typeface="Sauna Pro 3 Bold"/>
                <a:cs typeface="Sauna Pro 3 Bold"/>
                <a:sym typeface="Sauna Pro 3 Bold"/>
              </a:rPr>
              <a:t>Banter means everyone finds something funny and nobody is picked on or targeted!</a:t>
            </a:r>
          </a:p>
        </p:txBody>
      </p:sp>
      <p:grpSp>
        <p:nvGrpSpPr>
          <p:cNvPr name="Group 14" id="14"/>
          <p:cNvGrpSpPr/>
          <p:nvPr/>
        </p:nvGrpSpPr>
        <p:grpSpPr>
          <a:xfrm rot="0">
            <a:off x="8357080" y="6486584"/>
            <a:ext cx="786920" cy="786920"/>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4E52E"/>
            </a:solidFill>
          </p:spPr>
        </p:sp>
        <p:sp>
          <p:nvSpPr>
            <p:cNvPr name="TextBox 16" id="16"/>
            <p:cNvSpPr txBox="true"/>
            <p:nvPr/>
          </p:nvSpPr>
          <p:spPr>
            <a:xfrm>
              <a:off x="76200" y="66675"/>
              <a:ext cx="660400" cy="669925"/>
            </a:xfrm>
            <a:prstGeom prst="rect">
              <a:avLst/>
            </a:prstGeom>
          </p:spPr>
          <p:txBody>
            <a:bodyPr anchor="ctr" rtlCol="false" tIns="50800" lIns="50800" bIns="50800" rIns="50800"/>
            <a:lstStyle/>
            <a:p>
              <a:pPr algn="ctr">
                <a:lnSpc>
                  <a:spcPts val="2399"/>
                </a:lnSpc>
              </a:pPr>
            </a:p>
          </p:txBody>
        </p:sp>
      </p:grpSp>
    </p:spTree>
  </p:cSld>
  <p:clrMapOvr>
    <a:masterClrMapping/>
  </p:clrMapOvr>
</p:sld>
</file>

<file path=ppt/slides/slide1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E4"/>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DE51C"/>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9467449" y="8240818"/>
            <a:ext cx="7791851" cy="1316582"/>
            <a:chOff x="0" y="0"/>
            <a:chExt cx="7155968" cy="1209138"/>
          </a:xfrm>
        </p:grpSpPr>
        <p:sp>
          <p:nvSpPr>
            <p:cNvPr name="Freeform 9" id="9"/>
            <p:cNvSpPr/>
            <p:nvPr/>
          </p:nvSpPr>
          <p:spPr>
            <a:xfrm flipH="false" flipV="false" rot="0">
              <a:off x="0" y="0"/>
              <a:ext cx="7155968" cy="1209138"/>
            </a:xfrm>
            <a:custGeom>
              <a:avLst/>
              <a:gdLst/>
              <a:ahLst/>
              <a:cxnLst/>
              <a:rect r="r" b="b" t="t" l="l"/>
              <a:pathLst>
                <a:path h="1209138" w="7155968">
                  <a:moveTo>
                    <a:pt x="31795" y="0"/>
                  </a:moveTo>
                  <a:lnTo>
                    <a:pt x="7124173" y="0"/>
                  </a:lnTo>
                  <a:cubicBezTo>
                    <a:pt x="7141733" y="0"/>
                    <a:pt x="7155968" y="14235"/>
                    <a:pt x="7155968" y="31795"/>
                  </a:cubicBezTo>
                  <a:lnTo>
                    <a:pt x="7155968" y="1177343"/>
                  </a:lnTo>
                  <a:cubicBezTo>
                    <a:pt x="7155968" y="1194903"/>
                    <a:pt x="7141733" y="1209138"/>
                    <a:pt x="7124173" y="1209138"/>
                  </a:cubicBezTo>
                  <a:lnTo>
                    <a:pt x="31795" y="1209138"/>
                  </a:lnTo>
                  <a:cubicBezTo>
                    <a:pt x="14235" y="1209138"/>
                    <a:pt x="0" y="1194903"/>
                    <a:pt x="0" y="1177343"/>
                  </a:cubicBezTo>
                  <a:lnTo>
                    <a:pt x="0" y="31795"/>
                  </a:lnTo>
                  <a:cubicBezTo>
                    <a:pt x="0" y="14235"/>
                    <a:pt x="14235" y="0"/>
                    <a:pt x="31795" y="0"/>
                  </a:cubicBezTo>
                  <a:close/>
                </a:path>
              </a:pathLst>
            </a:custGeom>
            <a:solidFill>
              <a:srgbClr val="FDE51C"/>
            </a:solidFill>
            <a:ln w="28575" cap="rnd">
              <a:solidFill>
                <a:srgbClr val="231915"/>
              </a:solidFill>
              <a:prstDash val="solid"/>
              <a:round/>
            </a:ln>
          </p:spPr>
        </p:sp>
        <p:sp>
          <p:nvSpPr>
            <p:cNvPr name="TextBox 10" id="10"/>
            <p:cNvSpPr txBox="true"/>
            <p:nvPr/>
          </p:nvSpPr>
          <p:spPr>
            <a:xfrm>
              <a:off x="0" y="-66675"/>
              <a:ext cx="7155968" cy="1275813"/>
            </a:xfrm>
            <a:prstGeom prst="rect">
              <a:avLst/>
            </a:prstGeom>
          </p:spPr>
          <p:txBody>
            <a:bodyPr anchor="ctr" rtlCol="false" tIns="28258" lIns="28258" bIns="28258" rIns="28258"/>
            <a:lstStyle/>
            <a:p>
              <a:pPr algn="ctr">
                <a:lnSpc>
                  <a:spcPts val="1675"/>
                </a:lnSpc>
              </a:pPr>
            </a:p>
          </p:txBody>
        </p:sp>
      </p:grpSp>
      <p:grpSp>
        <p:nvGrpSpPr>
          <p:cNvPr name="Group 11" id="11"/>
          <p:cNvGrpSpPr/>
          <p:nvPr/>
        </p:nvGrpSpPr>
        <p:grpSpPr>
          <a:xfrm rot="0">
            <a:off x="375557" y="2952252"/>
            <a:ext cx="7805987" cy="4708676"/>
            <a:chOff x="0" y="0"/>
            <a:chExt cx="959207" cy="578607"/>
          </a:xfrm>
        </p:grpSpPr>
        <p:sp>
          <p:nvSpPr>
            <p:cNvPr name="Freeform 12" id="12"/>
            <p:cNvSpPr/>
            <p:nvPr/>
          </p:nvSpPr>
          <p:spPr>
            <a:xfrm flipH="false" flipV="false" rot="0">
              <a:off x="0" y="0"/>
              <a:ext cx="959207" cy="578607"/>
            </a:xfrm>
            <a:custGeom>
              <a:avLst/>
              <a:gdLst/>
              <a:ahLst/>
              <a:cxnLst/>
              <a:rect r="r" b="b" t="t" l="l"/>
              <a:pathLst>
                <a:path h="578607" w="959207">
                  <a:moveTo>
                    <a:pt x="45622" y="0"/>
                  </a:moveTo>
                  <a:lnTo>
                    <a:pt x="913585" y="0"/>
                  </a:lnTo>
                  <a:cubicBezTo>
                    <a:pt x="925684" y="0"/>
                    <a:pt x="937289" y="4807"/>
                    <a:pt x="945845" y="13363"/>
                  </a:cubicBezTo>
                  <a:cubicBezTo>
                    <a:pt x="954400" y="21918"/>
                    <a:pt x="959207" y="33523"/>
                    <a:pt x="959207" y="45622"/>
                  </a:cubicBezTo>
                  <a:lnTo>
                    <a:pt x="959207" y="532984"/>
                  </a:lnTo>
                  <a:cubicBezTo>
                    <a:pt x="959207" y="545084"/>
                    <a:pt x="954400" y="556688"/>
                    <a:pt x="945845" y="565244"/>
                  </a:cubicBezTo>
                  <a:cubicBezTo>
                    <a:pt x="937289" y="573800"/>
                    <a:pt x="925684" y="578607"/>
                    <a:pt x="913585" y="578607"/>
                  </a:cubicBezTo>
                  <a:lnTo>
                    <a:pt x="45622" y="578607"/>
                  </a:lnTo>
                  <a:cubicBezTo>
                    <a:pt x="33523" y="578607"/>
                    <a:pt x="21918" y="573800"/>
                    <a:pt x="13363" y="565244"/>
                  </a:cubicBezTo>
                  <a:cubicBezTo>
                    <a:pt x="4807" y="556688"/>
                    <a:pt x="0" y="545084"/>
                    <a:pt x="0" y="532984"/>
                  </a:cubicBezTo>
                  <a:lnTo>
                    <a:pt x="0" y="45622"/>
                  </a:lnTo>
                  <a:cubicBezTo>
                    <a:pt x="0" y="33523"/>
                    <a:pt x="4807" y="21918"/>
                    <a:pt x="13363" y="13363"/>
                  </a:cubicBezTo>
                  <a:cubicBezTo>
                    <a:pt x="21918" y="4807"/>
                    <a:pt x="33523" y="0"/>
                    <a:pt x="45622" y="0"/>
                  </a:cubicBezTo>
                  <a:close/>
                </a:path>
              </a:pathLst>
            </a:custGeom>
            <a:blipFill>
              <a:blip r:embed="rId2"/>
              <a:stretch>
                <a:fillRect l="-2913" t="0" r="-2913" b="0"/>
              </a:stretch>
            </a:blipFill>
          </p:spPr>
        </p:sp>
      </p:grpSp>
      <p:grpSp>
        <p:nvGrpSpPr>
          <p:cNvPr name="Group 13" id="13"/>
          <p:cNvGrpSpPr/>
          <p:nvPr/>
        </p:nvGrpSpPr>
        <p:grpSpPr>
          <a:xfrm rot="0">
            <a:off x="10347244" y="2952252"/>
            <a:ext cx="7391543" cy="4988374"/>
            <a:chOff x="0" y="0"/>
            <a:chExt cx="959207" cy="647346"/>
          </a:xfrm>
        </p:grpSpPr>
        <p:sp>
          <p:nvSpPr>
            <p:cNvPr name="Freeform 14" id="14"/>
            <p:cNvSpPr/>
            <p:nvPr/>
          </p:nvSpPr>
          <p:spPr>
            <a:xfrm flipH="false" flipV="false" rot="0">
              <a:off x="0" y="0"/>
              <a:ext cx="959207" cy="647346"/>
            </a:xfrm>
            <a:custGeom>
              <a:avLst/>
              <a:gdLst/>
              <a:ahLst/>
              <a:cxnLst/>
              <a:rect r="r" b="b" t="t" l="l"/>
              <a:pathLst>
                <a:path h="647346" w="959207">
                  <a:moveTo>
                    <a:pt x="48181" y="0"/>
                  </a:moveTo>
                  <a:lnTo>
                    <a:pt x="911027" y="0"/>
                  </a:lnTo>
                  <a:cubicBezTo>
                    <a:pt x="937636" y="0"/>
                    <a:pt x="959207" y="21571"/>
                    <a:pt x="959207" y="48181"/>
                  </a:cubicBezTo>
                  <a:lnTo>
                    <a:pt x="959207" y="599165"/>
                  </a:lnTo>
                  <a:cubicBezTo>
                    <a:pt x="959207" y="625774"/>
                    <a:pt x="937636" y="647346"/>
                    <a:pt x="911027" y="647346"/>
                  </a:cubicBezTo>
                  <a:lnTo>
                    <a:pt x="48181" y="647346"/>
                  </a:lnTo>
                  <a:cubicBezTo>
                    <a:pt x="21571" y="647346"/>
                    <a:pt x="0" y="625774"/>
                    <a:pt x="0" y="599165"/>
                  </a:cubicBezTo>
                  <a:lnTo>
                    <a:pt x="0" y="48181"/>
                  </a:lnTo>
                  <a:cubicBezTo>
                    <a:pt x="0" y="21571"/>
                    <a:pt x="21571" y="0"/>
                    <a:pt x="48181" y="0"/>
                  </a:cubicBezTo>
                  <a:close/>
                </a:path>
              </a:pathLst>
            </a:custGeom>
            <a:blipFill>
              <a:blip r:embed="rId3"/>
              <a:stretch>
                <a:fillRect l="-9791" t="0" r="-9791" b="0"/>
              </a:stretch>
            </a:blipFill>
          </p:spPr>
        </p:sp>
      </p:grpSp>
      <p:grpSp>
        <p:nvGrpSpPr>
          <p:cNvPr name="Group 15" id="15"/>
          <p:cNvGrpSpPr/>
          <p:nvPr/>
        </p:nvGrpSpPr>
        <p:grpSpPr>
          <a:xfrm rot="0">
            <a:off x="7812918" y="4255205"/>
            <a:ext cx="2662165" cy="266216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lnTo>
                    <a:pt x="445826" y="33348"/>
                  </a:lnTo>
                  <a:lnTo>
                    <a:pt x="491360" y="8881"/>
                  </a:lnTo>
                  <a:lnTo>
                    <a:pt x="522953" y="49652"/>
                  </a:lnTo>
                  <a:lnTo>
                    <a:pt x="572609" y="35135"/>
                  </a:lnTo>
                  <a:lnTo>
                    <a:pt x="594986" y="81548"/>
                  </a:lnTo>
                  <a:lnTo>
                    <a:pt x="646591" y="77616"/>
                  </a:lnTo>
                  <a:lnTo>
                    <a:pt x="658778" y="127641"/>
                  </a:lnTo>
                  <a:lnTo>
                    <a:pt x="710077" y="134465"/>
                  </a:lnTo>
                  <a:lnTo>
                    <a:pt x="711539" y="185918"/>
                  </a:lnTo>
                  <a:lnTo>
                    <a:pt x="760292" y="203200"/>
                  </a:lnTo>
                  <a:lnTo>
                    <a:pt x="750965" y="253830"/>
                  </a:lnTo>
                  <a:lnTo>
                    <a:pt x="795038" y="280816"/>
                  </a:lnTo>
                  <a:lnTo>
                    <a:pt x="775331" y="328411"/>
                  </a:lnTo>
                  <a:lnTo>
                    <a:pt x="812800" y="363920"/>
                  </a:lnTo>
                  <a:lnTo>
                    <a:pt x="783573" y="406400"/>
                  </a:lnTo>
                  <a:lnTo>
                    <a:pt x="812800" y="448880"/>
                  </a:lnTo>
                  <a:lnTo>
                    <a:pt x="775331" y="484389"/>
                  </a:lnTo>
                  <a:lnTo>
                    <a:pt x="795038" y="531984"/>
                  </a:lnTo>
                  <a:lnTo>
                    <a:pt x="750965" y="558970"/>
                  </a:lnTo>
                  <a:lnTo>
                    <a:pt x="760292" y="609600"/>
                  </a:lnTo>
                  <a:lnTo>
                    <a:pt x="711539" y="626882"/>
                  </a:lnTo>
                  <a:lnTo>
                    <a:pt x="710077" y="678335"/>
                  </a:lnTo>
                  <a:lnTo>
                    <a:pt x="658778" y="685159"/>
                  </a:lnTo>
                  <a:lnTo>
                    <a:pt x="646591" y="735184"/>
                  </a:lnTo>
                  <a:lnTo>
                    <a:pt x="594986" y="731252"/>
                  </a:lnTo>
                  <a:lnTo>
                    <a:pt x="572609" y="777665"/>
                  </a:lnTo>
                  <a:lnTo>
                    <a:pt x="522953" y="763148"/>
                  </a:lnTo>
                  <a:lnTo>
                    <a:pt x="491360" y="803919"/>
                  </a:lnTo>
                  <a:lnTo>
                    <a:pt x="445826" y="779452"/>
                  </a:lnTo>
                  <a:lnTo>
                    <a:pt x="406400" y="812800"/>
                  </a:lnTo>
                  <a:lnTo>
                    <a:pt x="366974" y="779452"/>
                  </a:lnTo>
                  <a:lnTo>
                    <a:pt x="321440" y="803919"/>
                  </a:lnTo>
                  <a:lnTo>
                    <a:pt x="289847" y="763148"/>
                  </a:lnTo>
                  <a:lnTo>
                    <a:pt x="240191" y="777665"/>
                  </a:lnTo>
                  <a:lnTo>
                    <a:pt x="217814" y="731252"/>
                  </a:lnTo>
                  <a:lnTo>
                    <a:pt x="166209" y="735184"/>
                  </a:lnTo>
                  <a:lnTo>
                    <a:pt x="154022" y="685159"/>
                  </a:lnTo>
                  <a:lnTo>
                    <a:pt x="102722" y="678335"/>
                  </a:lnTo>
                  <a:lnTo>
                    <a:pt x="101260" y="626882"/>
                  </a:lnTo>
                  <a:lnTo>
                    <a:pt x="52509" y="609600"/>
                  </a:lnTo>
                  <a:lnTo>
                    <a:pt x="61835" y="558970"/>
                  </a:lnTo>
                  <a:lnTo>
                    <a:pt x="17762" y="531984"/>
                  </a:lnTo>
                  <a:lnTo>
                    <a:pt x="37469" y="484389"/>
                  </a:lnTo>
                  <a:lnTo>
                    <a:pt x="0" y="448880"/>
                  </a:lnTo>
                  <a:lnTo>
                    <a:pt x="29227" y="406400"/>
                  </a:lnTo>
                  <a:lnTo>
                    <a:pt x="0" y="363920"/>
                  </a:lnTo>
                  <a:lnTo>
                    <a:pt x="37469" y="328411"/>
                  </a:lnTo>
                  <a:lnTo>
                    <a:pt x="17762" y="280816"/>
                  </a:lnTo>
                  <a:lnTo>
                    <a:pt x="61835" y="253830"/>
                  </a:lnTo>
                  <a:lnTo>
                    <a:pt x="52509" y="203200"/>
                  </a:lnTo>
                  <a:lnTo>
                    <a:pt x="101260" y="185918"/>
                  </a:lnTo>
                  <a:lnTo>
                    <a:pt x="102722" y="134465"/>
                  </a:lnTo>
                  <a:lnTo>
                    <a:pt x="154022" y="127641"/>
                  </a:lnTo>
                  <a:lnTo>
                    <a:pt x="166209" y="77616"/>
                  </a:lnTo>
                  <a:lnTo>
                    <a:pt x="217814" y="81548"/>
                  </a:lnTo>
                  <a:lnTo>
                    <a:pt x="240191" y="35135"/>
                  </a:lnTo>
                  <a:lnTo>
                    <a:pt x="289847" y="49652"/>
                  </a:lnTo>
                  <a:lnTo>
                    <a:pt x="321440" y="8881"/>
                  </a:lnTo>
                  <a:lnTo>
                    <a:pt x="366974" y="33348"/>
                  </a:lnTo>
                  <a:lnTo>
                    <a:pt x="406400" y="0"/>
                  </a:lnTo>
                  <a:close/>
                </a:path>
              </a:pathLst>
            </a:custGeom>
            <a:solidFill>
              <a:srgbClr val="FDE51C"/>
            </a:solidFill>
          </p:spPr>
        </p:sp>
        <p:sp>
          <p:nvSpPr>
            <p:cNvPr name="TextBox 17" id="17"/>
            <p:cNvSpPr txBox="true"/>
            <p:nvPr/>
          </p:nvSpPr>
          <p:spPr>
            <a:xfrm>
              <a:off x="152400" y="114300"/>
              <a:ext cx="508000" cy="546100"/>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BULLYING</a:t>
            </a:r>
          </a:p>
        </p:txBody>
      </p:sp>
      <p:sp>
        <p:nvSpPr>
          <p:cNvPr name="TextBox 19" id="19"/>
          <p:cNvSpPr txBox="true"/>
          <p:nvPr/>
        </p:nvSpPr>
        <p:spPr>
          <a:xfrm rot="0">
            <a:off x="9729009" y="8512394"/>
            <a:ext cx="7268732"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BANTER</a:t>
            </a:r>
          </a:p>
        </p:txBody>
      </p:sp>
      <p:sp>
        <p:nvSpPr>
          <p:cNvPr name="TextBox 20" id="20"/>
          <p:cNvSpPr txBox="true"/>
          <p:nvPr/>
        </p:nvSpPr>
        <p:spPr>
          <a:xfrm rot="0">
            <a:off x="7940756" y="4168649"/>
            <a:ext cx="2406488" cy="2178052"/>
          </a:xfrm>
          <a:prstGeom prst="rect">
            <a:avLst/>
          </a:prstGeom>
        </p:spPr>
        <p:txBody>
          <a:bodyPr anchor="t" rtlCol="false" tIns="0" lIns="0" bIns="0" rIns="0">
            <a:spAutoFit/>
          </a:bodyPr>
          <a:lstStyle/>
          <a:p>
            <a:pPr algn="ctr" marL="0" indent="0" lvl="0">
              <a:lnSpc>
                <a:spcPts val="18699"/>
              </a:lnSpc>
            </a:pPr>
            <a:r>
              <a:rPr lang="en-US" sz="9999">
                <a:solidFill>
                  <a:srgbClr val="000000"/>
                </a:solidFill>
                <a:latin typeface="Sauna Pro 3"/>
                <a:ea typeface="Sauna Pro 3"/>
                <a:cs typeface="Sauna Pro 3"/>
                <a:sym typeface="Sauna Pro 3"/>
              </a:rPr>
              <a:t>OR</a:t>
            </a:r>
          </a:p>
        </p:txBody>
      </p:sp>
      <p:sp>
        <p:nvSpPr>
          <p:cNvPr name="TextBox 21" id="21"/>
          <p:cNvSpPr txBox="true"/>
          <p:nvPr/>
        </p:nvSpPr>
        <p:spPr>
          <a:xfrm rot="0">
            <a:off x="1290734" y="671667"/>
            <a:ext cx="15164477" cy="1419885"/>
          </a:xfrm>
          <a:prstGeom prst="rect">
            <a:avLst/>
          </a:prstGeom>
        </p:spPr>
        <p:txBody>
          <a:bodyPr anchor="t" rtlCol="false" tIns="0" lIns="0" bIns="0" rIns="0">
            <a:spAutoFit/>
          </a:bodyPr>
          <a:lstStyle/>
          <a:p>
            <a:pPr algn="ctr">
              <a:lnSpc>
                <a:spcPts val="5739"/>
              </a:lnSpc>
            </a:pPr>
            <a:r>
              <a:rPr lang="en-US" sz="4099">
                <a:solidFill>
                  <a:srgbClr val="161313"/>
                </a:solidFill>
                <a:latin typeface="Sauna Pro 1"/>
                <a:ea typeface="Sauna Pro 1"/>
                <a:cs typeface="Sauna Pro 1"/>
                <a:sym typeface="Sauna Pro 1"/>
              </a:rPr>
              <a:t>Each day, Ellie calls Mia mean </a:t>
            </a:r>
          </a:p>
          <a:p>
            <a:pPr algn="ctr">
              <a:lnSpc>
                <a:spcPts val="5739"/>
              </a:lnSpc>
              <a:spcBef>
                <a:spcPct val="0"/>
              </a:spcBef>
            </a:pPr>
            <a:r>
              <a:rPr lang="en-US" sz="4099">
                <a:solidFill>
                  <a:srgbClr val="161313"/>
                </a:solidFill>
                <a:latin typeface="Sauna Pro 1"/>
                <a:ea typeface="Sauna Pro 1"/>
                <a:cs typeface="Sauna Pro 1"/>
                <a:sym typeface="Sauna Pro 1"/>
              </a:rPr>
              <a:t>names during break.</a:t>
            </a:r>
          </a:p>
        </p:txBody>
      </p:sp>
    </p:spTree>
  </p:cSld>
  <p:clrMapOvr>
    <a:masterClrMapping/>
  </p:clrMapOvr>
</p:sld>
</file>

<file path=ppt/slides/slide1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E82626"/>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sp>
        <p:nvSpPr>
          <p:cNvPr name="TextBox 8" id="8"/>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231915"/>
                </a:solidFill>
                <a:latin typeface="Sauna Pro 3 Heavy"/>
                <a:ea typeface="Sauna Pro 3 Heavy"/>
                <a:cs typeface="Sauna Pro 3 Heavy"/>
                <a:sym typeface="Sauna Pro 3 Heavy"/>
              </a:rPr>
              <a:t>BULLYING</a:t>
            </a:r>
          </a:p>
        </p:txBody>
      </p:sp>
      <p:sp>
        <p:nvSpPr>
          <p:cNvPr name="TextBox 9" id="9"/>
          <p:cNvSpPr txBox="true"/>
          <p:nvPr/>
        </p:nvSpPr>
        <p:spPr>
          <a:xfrm rot="0">
            <a:off x="1252448" y="482772"/>
            <a:ext cx="15164477" cy="1419862"/>
          </a:xfrm>
          <a:prstGeom prst="rect">
            <a:avLst/>
          </a:prstGeom>
        </p:spPr>
        <p:txBody>
          <a:bodyPr anchor="t" rtlCol="false" tIns="0" lIns="0" bIns="0" rIns="0">
            <a:spAutoFit/>
          </a:bodyPr>
          <a:lstStyle/>
          <a:p>
            <a:pPr algn="ctr">
              <a:lnSpc>
                <a:spcPts val="5739"/>
              </a:lnSpc>
            </a:pPr>
            <a:r>
              <a:rPr lang="en-US" sz="4099">
                <a:solidFill>
                  <a:srgbClr val="000000"/>
                </a:solidFill>
                <a:latin typeface="Sauna Pro 1"/>
                <a:ea typeface="Sauna Pro 1"/>
                <a:cs typeface="Sauna Pro 1"/>
                <a:sym typeface="Sauna Pro 1"/>
              </a:rPr>
              <a:t>Each day, Ellie calls Mia means </a:t>
            </a:r>
          </a:p>
          <a:p>
            <a:pPr algn="ctr">
              <a:lnSpc>
                <a:spcPts val="5739"/>
              </a:lnSpc>
              <a:spcBef>
                <a:spcPct val="0"/>
              </a:spcBef>
            </a:pPr>
            <a:r>
              <a:rPr lang="en-US" sz="4099">
                <a:solidFill>
                  <a:srgbClr val="000000"/>
                </a:solidFill>
                <a:latin typeface="Sauna Pro 1"/>
                <a:ea typeface="Sauna Pro 1"/>
                <a:cs typeface="Sauna Pro 1"/>
                <a:sym typeface="Sauna Pro 1"/>
              </a:rPr>
              <a:t>names during break.</a:t>
            </a:r>
          </a:p>
        </p:txBody>
      </p:sp>
      <p:sp>
        <p:nvSpPr>
          <p:cNvPr name="TextBox 10" id="10"/>
          <p:cNvSpPr txBox="true"/>
          <p:nvPr/>
        </p:nvSpPr>
        <p:spPr>
          <a:xfrm rot="0">
            <a:off x="9806291" y="3565997"/>
            <a:ext cx="8355294" cy="5039443"/>
          </a:xfrm>
          <a:prstGeom prst="rect">
            <a:avLst/>
          </a:prstGeom>
        </p:spPr>
        <p:txBody>
          <a:bodyPr anchor="t" rtlCol="false" tIns="0" lIns="0" bIns="0" rIns="0">
            <a:spAutoFit/>
          </a:bodyPr>
          <a:lstStyle/>
          <a:p>
            <a:pPr algn="l">
              <a:lnSpc>
                <a:spcPts val="5739"/>
              </a:lnSpc>
            </a:pPr>
            <a:r>
              <a:rPr lang="en-US" sz="4099">
                <a:solidFill>
                  <a:srgbClr val="000000"/>
                </a:solidFill>
                <a:latin typeface="Sauna Pro 1"/>
                <a:ea typeface="Sauna Pro 1"/>
                <a:cs typeface="Sauna Pro 1"/>
                <a:sym typeface="Sauna Pro 1"/>
              </a:rPr>
              <a:t>Ellie is being mean to Mia for no reason at all.</a:t>
            </a:r>
          </a:p>
          <a:p>
            <a:pPr algn="l">
              <a:lnSpc>
                <a:spcPts val="5739"/>
              </a:lnSpc>
            </a:pPr>
          </a:p>
          <a:p>
            <a:pPr algn="l">
              <a:lnSpc>
                <a:spcPts val="5739"/>
              </a:lnSpc>
            </a:pPr>
            <a:r>
              <a:rPr lang="en-US" sz="4099">
                <a:solidFill>
                  <a:srgbClr val="000000"/>
                </a:solidFill>
                <a:latin typeface="Sauna Pro 1"/>
                <a:ea typeface="Sauna Pro 1"/>
                <a:cs typeface="Sauna Pro 1"/>
                <a:sym typeface="Sauna Pro 1"/>
              </a:rPr>
              <a:t>Imagine how hurt Mia would feel?</a:t>
            </a:r>
          </a:p>
          <a:p>
            <a:pPr algn="l">
              <a:lnSpc>
                <a:spcPts val="5739"/>
              </a:lnSpc>
            </a:pPr>
          </a:p>
          <a:p>
            <a:pPr algn="l">
              <a:lnSpc>
                <a:spcPts val="5739"/>
              </a:lnSpc>
              <a:spcBef>
                <a:spcPct val="0"/>
              </a:spcBef>
            </a:pPr>
            <a:r>
              <a:rPr lang="en-US" sz="4099">
                <a:solidFill>
                  <a:srgbClr val="000000"/>
                </a:solidFill>
                <a:latin typeface="Sauna Pro 1"/>
                <a:ea typeface="Sauna Pro 1"/>
                <a:cs typeface="Sauna Pro 1"/>
                <a:sym typeface="Sauna Pro 1"/>
              </a:rPr>
              <a:t>It is never acceptable to do this to someone!</a:t>
            </a:r>
          </a:p>
        </p:txBody>
      </p:sp>
      <p:grpSp>
        <p:nvGrpSpPr>
          <p:cNvPr name="Group 11" id="11"/>
          <p:cNvGrpSpPr/>
          <p:nvPr/>
        </p:nvGrpSpPr>
        <p:grpSpPr>
          <a:xfrm rot="0">
            <a:off x="782720" y="3224788"/>
            <a:ext cx="8361280" cy="4415646"/>
            <a:chOff x="0" y="0"/>
            <a:chExt cx="1095625" cy="578607"/>
          </a:xfrm>
        </p:grpSpPr>
        <p:sp>
          <p:nvSpPr>
            <p:cNvPr name="Freeform 12" id="12"/>
            <p:cNvSpPr/>
            <p:nvPr/>
          </p:nvSpPr>
          <p:spPr>
            <a:xfrm flipH="false" flipV="false" rot="0">
              <a:off x="0" y="0"/>
              <a:ext cx="1095625" cy="578607"/>
            </a:xfrm>
            <a:custGeom>
              <a:avLst/>
              <a:gdLst/>
              <a:ahLst/>
              <a:cxnLst/>
              <a:rect r="r" b="b" t="t" l="l"/>
              <a:pathLst>
                <a:path h="578607" w="1095625">
                  <a:moveTo>
                    <a:pt x="42593" y="0"/>
                  </a:moveTo>
                  <a:lnTo>
                    <a:pt x="1053032" y="0"/>
                  </a:lnTo>
                  <a:cubicBezTo>
                    <a:pt x="1076556" y="0"/>
                    <a:pt x="1095625" y="19069"/>
                    <a:pt x="1095625" y="42593"/>
                  </a:cubicBezTo>
                  <a:lnTo>
                    <a:pt x="1095625" y="536014"/>
                  </a:lnTo>
                  <a:cubicBezTo>
                    <a:pt x="1095625" y="559537"/>
                    <a:pt x="1076556" y="578607"/>
                    <a:pt x="1053032" y="578607"/>
                  </a:cubicBezTo>
                  <a:lnTo>
                    <a:pt x="42593" y="578607"/>
                  </a:lnTo>
                  <a:cubicBezTo>
                    <a:pt x="19069" y="578607"/>
                    <a:pt x="0" y="559537"/>
                    <a:pt x="0" y="536014"/>
                  </a:cubicBezTo>
                  <a:lnTo>
                    <a:pt x="0" y="42593"/>
                  </a:lnTo>
                  <a:cubicBezTo>
                    <a:pt x="0" y="19069"/>
                    <a:pt x="19069" y="0"/>
                    <a:pt x="42593" y="0"/>
                  </a:cubicBezTo>
                  <a:close/>
                </a:path>
              </a:pathLst>
            </a:custGeom>
            <a:blipFill>
              <a:blip r:embed="rId2"/>
              <a:stretch>
                <a:fillRect l="0" t="-3966" r="0" b="-3966"/>
              </a:stretch>
            </a:blipFill>
          </p:spPr>
        </p:sp>
      </p:grpSp>
    </p:spTree>
  </p:cSld>
  <p:clrMapOvr>
    <a:masterClrMapping/>
  </p:clrMapOvr>
</p:sld>
</file>

<file path=ppt/slides/slide1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DE51C"/>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9467449" y="8240818"/>
            <a:ext cx="7791851" cy="1316582"/>
            <a:chOff x="0" y="0"/>
            <a:chExt cx="7155968" cy="1209138"/>
          </a:xfrm>
        </p:grpSpPr>
        <p:sp>
          <p:nvSpPr>
            <p:cNvPr name="Freeform 9" id="9"/>
            <p:cNvSpPr/>
            <p:nvPr/>
          </p:nvSpPr>
          <p:spPr>
            <a:xfrm flipH="false" flipV="false" rot="0">
              <a:off x="0" y="0"/>
              <a:ext cx="7155968" cy="1209138"/>
            </a:xfrm>
            <a:custGeom>
              <a:avLst/>
              <a:gdLst/>
              <a:ahLst/>
              <a:cxnLst/>
              <a:rect r="r" b="b" t="t" l="l"/>
              <a:pathLst>
                <a:path h="1209138" w="7155968">
                  <a:moveTo>
                    <a:pt x="31795" y="0"/>
                  </a:moveTo>
                  <a:lnTo>
                    <a:pt x="7124173" y="0"/>
                  </a:lnTo>
                  <a:cubicBezTo>
                    <a:pt x="7141733" y="0"/>
                    <a:pt x="7155968" y="14235"/>
                    <a:pt x="7155968" y="31795"/>
                  </a:cubicBezTo>
                  <a:lnTo>
                    <a:pt x="7155968" y="1177343"/>
                  </a:lnTo>
                  <a:cubicBezTo>
                    <a:pt x="7155968" y="1194903"/>
                    <a:pt x="7141733" y="1209138"/>
                    <a:pt x="7124173" y="1209138"/>
                  </a:cubicBezTo>
                  <a:lnTo>
                    <a:pt x="31795" y="1209138"/>
                  </a:lnTo>
                  <a:cubicBezTo>
                    <a:pt x="14235" y="1209138"/>
                    <a:pt x="0" y="1194903"/>
                    <a:pt x="0" y="1177343"/>
                  </a:cubicBezTo>
                  <a:lnTo>
                    <a:pt x="0" y="31795"/>
                  </a:lnTo>
                  <a:cubicBezTo>
                    <a:pt x="0" y="14235"/>
                    <a:pt x="14235" y="0"/>
                    <a:pt x="31795" y="0"/>
                  </a:cubicBezTo>
                  <a:close/>
                </a:path>
              </a:pathLst>
            </a:custGeom>
            <a:solidFill>
              <a:srgbClr val="FDE51C"/>
            </a:solidFill>
            <a:ln w="28575" cap="rnd">
              <a:solidFill>
                <a:srgbClr val="231915"/>
              </a:solidFill>
              <a:prstDash val="solid"/>
              <a:round/>
            </a:ln>
          </p:spPr>
        </p:sp>
        <p:sp>
          <p:nvSpPr>
            <p:cNvPr name="TextBox 10" id="10"/>
            <p:cNvSpPr txBox="true"/>
            <p:nvPr/>
          </p:nvSpPr>
          <p:spPr>
            <a:xfrm>
              <a:off x="0" y="-66675"/>
              <a:ext cx="7155968" cy="1275813"/>
            </a:xfrm>
            <a:prstGeom prst="rect">
              <a:avLst/>
            </a:prstGeom>
          </p:spPr>
          <p:txBody>
            <a:bodyPr anchor="ctr" rtlCol="false" tIns="28258" lIns="28258" bIns="28258" rIns="28258"/>
            <a:lstStyle/>
            <a:p>
              <a:pPr algn="ctr">
                <a:lnSpc>
                  <a:spcPts val="1675"/>
                </a:lnSpc>
              </a:pPr>
            </a:p>
          </p:txBody>
        </p:sp>
      </p:grpSp>
      <p:grpSp>
        <p:nvGrpSpPr>
          <p:cNvPr name="Group 11" id="11"/>
          <p:cNvGrpSpPr/>
          <p:nvPr/>
        </p:nvGrpSpPr>
        <p:grpSpPr>
          <a:xfrm rot="0">
            <a:off x="477995" y="2952252"/>
            <a:ext cx="7334923" cy="4424524"/>
            <a:chOff x="0" y="0"/>
            <a:chExt cx="959207" cy="578607"/>
          </a:xfrm>
        </p:grpSpPr>
        <p:sp>
          <p:nvSpPr>
            <p:cNvPr name="Freeform 12" id="12"/>
            <p:cNvSpPr/>
            <p:nvPr/>
          </p:nvSpPr>
          <p:spPr>
            <a:xfrm flipH="false" flipV="false" rot="0">
              <a:off x="0" y="0"/>
              <a:ext cx="959207" cy="578607"/>
            </a:xfrm>
            <a:custGeom>
              <a:avLst/>
              <a:gdLst/>
              <a:ahLst/>
              <a:cxnLst/>
              <a:rect r="r" b="b" t="t" l="l"/>
              <a:pathLst>
                <a:path h="578607" w="959207">
                  <a:moveTo>
                    <a:pt x="48552" y="0"/>
                  </a:moveTo>
                  <a:lnTo>
                    <a:pt x="910655" y="0"/>
                  </a:lnTo>
                  <a:cubicBezTo>
                    <a:pt x="923532" y="0"/>
                    <a:pt x="935881" y="5115"/>
                    <a:pt x="944987" y="14221"/>
                  </a:cubicBezTo>
                  <a:cubicBezTo>
                    <a:pt x="954092" y="23326"/>
                    <a:pt x="959207" y="35676"/>
                    <a:pt x="959207" y="48552"/>
                  </a:cubicBezTo>
                  <a:lnTo>
                    <a:pt x="959207" y="530054"/>
                  </a:lnTo>
                  <a:cubicBezTo>
                    <a:pt x="959207" y="556869"/>
                    <a:pt x="937470" y="578607"/>
                    <a:pt x="910655" y="578607"/>
                  </a:cubicBezTo>
                  <a:lnTo>
                    <a:pt x="48552" y="578607"/>
                  </a:lnTo>
                  <a:cubicBezTo>
                    <a:pt x="21738" y="578607"/>
                    <a:pt x="0" y="556869"/>
                    <a:pt x="0" y="530054"/>
                  </a:cubicBezTo>
                  <a:lnTo>
                    <a:pt x="0" y="48552"/>
                  </a:lnTo>
                  <a:cubicBezTo>
                    <a:pt x="0" y="21738"/>
                    <a:pt x="21738" y="0"/>
                    <a:pt x="48552" y="0"/>
                  </a:cubicBezTo>
                  <a:close/>
                </a:path>
              </a:pathLst>
            </a:custGeom>
            <a:solidFill>
              <a:srgbClr val="000000">
                <a:alpha val="0"/>
              </a:srgbClr>
            </a:solidFill>
            <a:ln w="12700">
              <a:solidFill>
                <a:srgbClr val="000000"/>
              </a:solidFill>
            </a:ln>
          </p:spPr>
        </p:sp>
      </p:grpSp>
      <p:grpSp>
        <p:nvGrpSpPr>
          <p:cNvPr name="Group 13" id="13"/>
          <p:cNvGrpSpPr/>
          <p:nvPr/>
        </p:nvGrpSpPr>
        <p:grpSpPr>
          <a:xfrm rot="0">
            <a:off x="10347244" y="2952252"/>
            <a:ext cx="7008023" cy="4729545"/>
            <a:chOff x="0" y="0"/>
            <a:chExt cx="959207" cy="647346"/>
          </a:xfrm>
        </p:grpSpPr>
        <p:sp>
          <p:nvSpPr>
            <p:cNvPr name="Freeform 14" id="14"/>
            <p:cNvSpPr/>
            <p:nvPr/>
          </p:nvSpPr>
          <p:spPr>
            <a:xfrm flipH="false" flipV="false" rot="0">
              <a:off x="0" y="0"/>
              <a:ext cx="959207" cy="647346"/>
            </a:xfrm>
            <a:custGeom>
              <a:avLst/>
              <a:gdLst/>
              <a:ahLst/>
              <a:cxnLst/>
              <a:rect r="r" b="b" t="t" l="l"/>
              <a:pathLst>
                <a:path h="647346" w="959207">
                  <a:moveTo>
                    <a:pt x="50817" y="0"/>
                  </a:moveTo>
                  <a:lnTo>
                    <a:pt x="908390" y="0"/>
                  </a:lnTo>
                  <a:cubicBezTo>
                    <a:pt x="921867" y="0"/>
                    <a:pt x="934793" y="5354"/>
                    <a:pt x="944323" y="14884"/>
                  </a:cubicBezTo>
                  <a:cubicBezTo>
                    <a:pt x="953853" y="24414"/>
                    <a:pt x="959207" y="37340"/>
                    <a:pt x="959207" y="50817"/>
                  </a:cubicBezTo>
                  <a:lnTo>
                    <a:pt x="959207" y="596528"/>
                  </a:lnTo>
                  <a:cubicBezTo>
                    <a:pt x="959207" y="624594"/>
                    <a:pt x="936456" y="647346"/>
                    <a:pt x="908390" y="647346"/>
                  </a:cubicBezTo>
                  <a:lnTo>
                    <a:pt x="50817" y="647346"/>
                  </a:lnTo>
                  <a:cubicBezTo>
                    <a:pt x="22752" y="647346"/>
                    <a:pt x="0" y="624594"/>
                    <a:pt x="0" y="596528"/>
                  </a:cubicBezTo>
                  <a:lnTo>
                    <a:pt x="0" y="50817"/>
                  </a:lnTo>
                  <a:cubicBezTo>
                    <a:pt x="0" y="22752"/>
                    <a:pt x="22752" y="0"/>
                    <a:pt x="50817" y="0"/>
                  </a:cubicBezTo>
                  <a:close/>
                </a:path>
              </a:pathLst>
            </a:custGeom>
            <a:blipFill>
              <a:blip r:embed="rId2"/>
              <a:stretch>
                <a:fillRect l="-9791" t="0" r="-9791" b="0"/>
              </a:stretch>
            </a:blipFill>
          </p:spPr>
        </p:sp>
      </p:grpSp>
      <p:grpSp>
        <p:nvGrpSpPr>
          <p:cNvPr name="Group 15" id="15"/>
          <p:cNvGrpSpPr/>
          <p:nvPr/>
        </p:nvGrpSpPr>
        <p:grpSpPr>
          <a:xfrm rot="0">
            <a:off x="7812918" y="4255205"/>
            <a:ext cx="2662165" cy="266216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lnTo>
                    <a:pt x="445826" y="33348"/>
                  </a:lnTo>
                  <a:lnTo>
                    <a:pt x="491360" y="8881"/>
                  </a:lnTo>
                  <a:lnTo>
                    <a:pt x="522953" y="49652"/>
                  </a:lnTo>
                  <a:lnTo>
                    <a:pt x="572609" y="35135"/>
                  </a:lnTo>
                  <a:lnTo>
                    <a:pt x="594986" y="81548"/>
                  </a:lnTo>
                  <a:lnTo>
                    <a:pt x="646591" y="77616"/>
                  </a:lnTo>
                  <a:lnTo>
                    <a:pt x="658778" y="127641"/>
                  </a:lnTo>
                  <a:lnTo>
                    <a:pt x="710077" y="134465"/>
                  </a:lnTo>
                  <a:lnTo>
                    <a:pt x="711539" y="185918"/>
                  </a:lnTo>
                  <a:lnTo>
                    <a:pt x="760292" y="203200"/>
                  </a:lnTo>
                  <a:lnTo>
                    <a:pt x="750965" y="253830"/>
                  </a:lnTo>
                  <a:lnTo>
                    <a:pt x="795038" y="280816"/>
                  </a:lnTo>
                  <a:lnTo>
                    <a:pt x="775331" y="328411"/>
                  </a:lnTo>
                  <a:lnTo>
                    <a:pt x="812800" y="363920"/>
                  </a:lnTo>
                  <a:lnTo>
                    <a:pt x="783573" y="406400"/>
                  </a:lnTo>
                  <a:lnTo>
                    <a:pt x="812800" y="448880"/>
                  </a:lnTo>
                  <a:lnTo>
                    <a:pt x="775331" y="484389"/>
                  </a:lnTo>
                  <a:lnTo>
                    <a:pt x="795038" y="531984"/>
                  </a:lnTo>
                  <a:lnTo>
                    <a:pt x="750965" y="558970"/>
                  </a:lnTo>
                  <a:lnTo>
                    <a:pt x="760292" y="609600"/>
                  </a:lnTo>
                  <a:lnTo>
                    <a:pt x="711539" y="626882"/>
                  </a:lnTo>
                  <a:lnTo>
                    <a:pt x="710077" y="678335"/>
                  </a:lnTo>
                  <a:lnTo>
                    <a:pt x="658778" y="685159"/>
                  </a:lnTo>
                  <a:lnTo>
                    <a:pt x="646591" y="735184"/>
                  </a:lnTo>
                  <a:lnTo>
                    <a:pt x="594986" y="731252"/>
                  </a:lnTo>
                  <a:lnTo>
                    <a:pt x="572609" y="777665"/>
                  </a:lnTo>
                  <a:lnTo>
                    <a:pt x="522953" y="763148"/>
                  </a:lnTo>
                  <a:lnTo>
                    <a:pt x="491360" y="803919"/>
                  </a:lnTo>
                  <a:lnTo>
                    <a:pt x="445826" y="779452"/>
                  </a:lnTo>
                  <a:lnTo>
                    <a:pt x="406400" y="812800"/>
                  </a:lnTo>
                  <a:lnTo>
                    <a:pt x="366974" y="779452"/>
                  </a:lnTo>
                  <a:lnTo>
                    <a:pt x="321440" y="803919"/>
                  </a:lnTo>
                  <a:lnTo>
                    <a:pt x="289847" y="763148"/>
                  </a:lnTo>
                  <a:lnTo>
                    <a:pt x="240191" y="777665"/>
                  </a:lnTo>
                  <a:lnTo>
                    <a:pt x="217814" y="731252"/>
                  </a:lnTo>
                  <a:lnTo>
                    <a:pt x="166209" y="735184"/>
                  </a:lnTo>
                  <a:lnTo>
                    <a:pt x="154022" y="685159"/>
                  </a:lnTo>
                  <a:lnTo>
                    <a:pt x="102722" y="678335"/>
                  </a:lnTo>
                  <a:lnTo>
                    <a:pt x="101260" y="626882"/>
                  </a:lnTo>
                  <a:lnTo>
                    <a:pt x="52509" y="609600"/>
                  </a:lnTo>
                  <a:lnTo>
                    <a:pt x="61835" y="558970"/>
                  </a:lnTo>
                  <a:lnTo>
                    <a:pt x="17762" y="531984"/>
                  </a:lnTo>
                  <a:lnTo>
                    <a:pt x="37469" y="484389"/>
                  </a:lnTo>
                  <a:lnTo>
                    <a:pt x="0" y="448880"/>
                  </a:lnTo>
                  <a:lnTo>
                    <a:pt x="29227" y="406400"/>
                  </a:lnTo>
                  <a:lnTo>
                    <a:pt x="0" y="363920"/>
                  </a:lnTo>
                  <a:lnTo>
                    <a:pt x="37469" y="328411"/>
                  </a:lnTo>
                  <a:lnTo>
                    <a:pt x="17762" y="280816"/>
                  </a:lnTo>
                  <a:lnTo>
                    <a:pt x="61835" y="253830"/>
                  </a:lnTo>
                  <a:lnTo>
                    <a:pt x="52509" y="203200"/>
                  </a:lnTo>
                  <a:lnTo>
                    <a:pt x="101260" y="185918"/>
                  </a:lnTo>
                  <a:lnTo>
                    <a:pt x="102722" y="134465"/>
                  </a:lnTo>
                  <a:lnTo>
                    <a:pt x="154022" y="127641"/>
                  </a:lnTo>
                  <a:lnTo>
                    <a:pt x="166209" y="77616"/>
                  </a:lnTo>
                  <a:lnTo>
                    <a:pt x="217814" y="81548"/>
                  </a:lnTo>
                  <a:lnTo>
                    <a:pt x="240191" y="35135"/>
                  </a:lnTo>
                  <a:lnTo>
                    <a:pt x="289847" y="49652"/>
                  </a:lnTo>
                  <a:lnTo>
                    <a:pt x="321440" y="8881"/>
                  </a:lnTo>
                  <a:lnTo>
                    <a:pt x="366974" y="33348"/>
                  </a:lnTo>
                  <a:lnTo>
                    <a:pt x="406400" y="0"/>
                  </a:lnTo>
                  <a:close/>
                </a:path>
              </a:pathLst>
            </a:custGeom>
            <a:solidFill>
              <a:srgbClr val="E5F040"/>
            </a:solidFill>
          </p:spPr>
        </p:sp>
        <p:sp>
          <p:nvSpPr>
            <p:cNvPr name="TextBox 17" id="17"/>
            <p:cNvSpPr txBox="true"/>
            <p:nvPr/>
          </p:nvSpPr>
          <p:spPr>
            <a:xfrm>
              <a:off x="152400" y="114300"/>
              <a:ext cx="508000" cy="546100"/>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7876837" y="4168649"/>
            <a:ext cx="2406488" cy="2178052"/>
          </a:xfrm>
          <a:prstGeom prst="rect">
            <a:avLst/>
          </a:prstGeom>
        </p:spPr>
        <p:txBody>
          <a:bodyPr anchor="t" rtlCol="false" tIns="0" lIns="0" bIns="0" rIns="0">
            <a:spAutoFit/>
          </a:bodyPr>
          <a:lstStyle/>
          <a:p>
            <a:pPr algn="ctr" marL="0" indent="0" lvl="0">
              <a:lnSpc>
                <a:spcPts val="18699"/>
              </a:lnSpc>
            </a:pPr>
            <a:r>
              <a:rPr lang="en-US" sz="9999">
                <a:solidFill>
                  <a:srgbClr val="000000"/>
                </a:solidFill>
                <a:latin typeface="Sauna Pro 3"/>
                <a:ea typeface="Sauna Pro 3"/>
                <a:cs typeface="Sauna Pro 3"/>
                <a:sym typeface="Sauna Pro 3"/>
              </a:rPr>
              <a:t>OR</a:t>
            </a:r>
          </a:p>
        </p:txBody>
      </p:sp>
      <p:grpSp>
        <p:nvGrpSpPr>
          <p:cNvPr name="Group 19" id="19"/>
          <p:cNvGrpSpPr/>
          <p:nvPr/>
        </p:nvGrpSpPr>
        <p:grpSpPr>
          <a:xfrm rot="0">
            <a:off x="477995" y="3004747"/>
            <a:ext cx="7334923" cy="4424524"/>
            <a:chOff x="0" y="0"/>
            <a:chExt cx="959207" cy="578607"/>
          </a:xfrm>
        </p:grpSpPr>
        <p:sp>
          <p:nvSpPr>
            <p:cNvPr name="Freeform 20" id="20"/>
            <p:cNvSpPr/>
            <p:nvPr/>
          </p:nvSpPr>
          <p:spPr>
            <a:xfrm flipH="false" flipV="false" rot="0">
              <a:off x="0" y="0"/>
              <a:ext cx="959207" cy="578607"/>
            </a:xfrm>
            <a:custGeom>
              <a:avLst/>
              <a:gdLst/>
              <a:ahLst/>
              <a:cxnLst/>
              <a:rect r="r" b="b" t="t" l="l"/>
              <a:pathLst>
                <a:path h="578607" w="959207">
                  <a:moveTo>
                    <a:pt x="48552" y="0"/>
                  </a:moveTo>
                  <a:lnTo>
                    <a:pt x="910655" y="0"/>
                  </a:lnTo>
                  <a:cubicBezTo>
                    <a:pt x="923532" y="0"/>
                    <a:pt x="935881" y="5115"/>
                    <a:pt x="944987" y="14221"/>
                  </a:cubicBezTo>
                  <a:cubicBezTo>
                    <a:pt x="954092" y="23326"/>
                    <a:pt x="959207" y="35676"/>
                    <a:pt x="959207" y="48552"/>
                  </a:cubicBezTo>
                  <a:lnTo>
                    <a:pt x="959207" y="530054"/>
                  </a:lnTo>
                  <a:cubicBezTo>
                    <a:pt x="959207" y="556869"/>
                    <a:pt x="937470" y="578607"/>
                    <a:pt x="910655" y="578607"/>
                  </a:cubicBezTo>
                  <a:lnTo>
                    <a:pt x="48552" y="578607"/>
                  </a:lnTo>
                  <a:cubicBezTo>
                    <a:pt x="21738" y="578607"/>
                    <a:pt x="0" y="556869"/>
                    <a:pt x="0" y="530054"/>
                  </a:cubicBezTo>
                  <a:lnTo>
                    <a:pt x="0" y="48552"/>
                  </a:lnTo>
                  <a:cubicBezTo>
                    <a:pt x="0" y="21738"/>
                    <a:pt x="21738" y="0"/>
                    <a:pt x="48552" y="0"/>
                  </a:cubicBezTo>
                  <a:close/>
                </a:path>
              </a:pathLst>
            </a:custGeom>
            <a:blipFill>
              <a:blip r:embed="rId3"/>
              <a:stretch>
                <a:fillRect l="-2913" t="0" r="-2913" b="0"/>
              </a:stretch>
            </a:blipFill>
          </p:spPr>
        </p:sp>
      </p:grpSp>
      <p:sp>
        <p:nvSpPr>
          <p:cNvPr name="TextBox 21" id="21"/>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E62422"/>
                </a:solidFill>
                <a:latin typeface="Sauna Pro 3 Heavy"/>
                <a:ea typeface="Sauna Pro 3 Heavy"/>
                <a:cs typeface="Sauna Pro 3 Heavy"/>
                <a:sym typeface="Sauna Pro 3 Heavy"/>
              </a:rPr>
              <a:t>BULLYING</a:t>
            </a:r>
          </a:p>
        </p:txBody>
      </p:sp>
      <p:sp>
        <p:nvSpPr>
          <p:cNvPr name="TextBox 22" id="22"/>
          <p:cNvSpPr txBox="true"/>
          <p:nvPr/>
        </p:nvSpPr>
        <p:spPr>
          <a:xfrm rot="0">
            <a:off x="9729009" y="8512394"/>
            <a:ext cx="7268732" cy="840105"/>
          </a:xfrm>
          <a:prstGeom prst="rect">
            <a:avLst/>
          </a:prstGeom>
        </p:spPr>
        <p:txBody>
          <a:bodyPr anchor="t" rtlCol="false" tIns="0" lIns="0" bIns="0" rIns="0">
            <a:spAutoFit/>
          </a:bodyPr>
          <a:lstStyle/>
          <a:p>
            <a:pPr algn="ctr">
              <a:lnSpc>
                <a:spcPts val="6360"/>
              </a:lnSpc>
            </a:pPr>
            <a:r>
              <a:rPr lang="en-US" b="true" sz="6000" spc="221">
                <a:solidFill>
                  <a:srgbClr val="E62422"/>
                </a:solidFill>
                <a:latin typeface="Sauna Pro 3 Heavy"/>
                <a:ea typeface="Sauna Pro 3 Heavy"/>
                <a:cs typeface="Sauna Pro 3 Heavy"/>
                <a:sym typeface="Sauna Pro 3 Heavy"/>
              </a:rPr>
              <a:t>BANTER</a:t>
            </a:r>
          </a:p>
        </p:txBody>
      </p:sp>
      <p:sp>
        <p:nvSpPr>
          <p:cNvPr name="TextBox 23" id="23"/>
          <p:cNvSpPr txBox="true"/>
          <p:nvPr/>
        </p:nvSpPr>
        <p:spPr>
          <a:xfrm rot="0">
            <a:off x="1843802" y="525176"/>
            <a:ext cx="14295371" cy="2198476"/>
          </a:xfrm>
          <a:prstGeom prst="rect">
            <a:avLst/>
          </a:prstGeom>
        </p:spPr>
        <p:txBody>
          <a:bodyPr anchor="t" rtlCol="false" tIns="0" lIns="0" bIns="0" rIns="0">
            <a:spAutoFit/>
          </a:bodyPr>
          <a:lstStyle/>
          <a:p>
            <a:pPr algn="ctr">
              <a:lnSpc>
                <a:spcPts val="5879"/>
              </a:lnSpc>
              <a:spcBef>
                <a:spcPct val="0"/>
              </a:spcBef>
            </a:pPr>
            <a:r>
              <a:rPr lang="en-US" sz="4199">
                <a:solidFill>
                  <a:srgbClr val="000000"/>
                </a:solidFill>
                <a:latin typeface="Sauna Pro 1"/>
                <a:ea typeface="Sauna Pro 1"/>
                <a:cs typeface="Sauna Pro 1"/>
                <a:sym typeface="Sauna Pro 1"/>
              </a:rPr>
              <a:t>Gemma and Ben joke that each other’s football team is rubbish, and they both laugh.</a:t>
            </a:r>
          </a:p>
          <a:p>
            <a:pPr algn="ctr">
              <a:lnSpc>
                <a:spcPts val="5879"/>
              </a:lnSpc>
              <a:spcBef>
                <a:spcPct val="0"/>
              </a:spcBef>
            </a:pPr>
          </a:p>
        </p:txBody>
      </p:sp>
    </p:spTree>
  </p:cSld>
  <p:clrMapOvr>
    <a:masterClrMapping/>
  </p:clrMapOvr>
</p:sld>
</file>

<file path=ppt/slides/slide1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9467449" y="8240818"/>
            <a:ext cx="7791851" cy="1316582"/>
            <a:chOff x="0" y="0"/>
            <a:chExt cx="7155968" cy="1209138"/>
          </a:xfrm>
        </p:grpSpPr>
        <p:sp>
          <p:nvSpPr>
            <p:cNvPr name="Freeform 6" id="6"/>
            <p:cNvSpPr/>
            <p:nvPr/>
          </p:nvSpPr>
          <p:spPr>
            <a:xfrm flipH="false" flipV="false" rot="0">
              <a:off x="0" y="0"/>
              <a:ext cx="7155968" cy="1209138"/>
            </a:xfrm>
            <a:custGeom>
              <a:avLst/>
              <a:gdLst/>
              <a:ahLst/>
              <a:cxnLst/>
              <a:rect r="r" b="b" t="t" l="l"/>
              <a:pathLst>
                <a:path h="1209138" w="7155968">
                  <a:moveTo>
                    <a:pt x="31795" y="0"/>
                  </a:moveTo>
                  <a:lnTo>
                    <a:pt x="7124173" y="0"/>
                  </a:lnTo>
                  <a:cubicBezTo>
                    <a:pt x="7141733" y="0"/>
                    <a:pt x="7155968" y="14235"/>
                    <a:pt x="7155968" y="31795"/>
                  </a:cubicBezTo>
                  <a:lnTo>
                    <a:pt x="7155968" y="1177343"/>
                  </a:lnTo>
                  <a:cubicBezTo>
                    <a:pt x="7155968" y="1194903"/>
                    <a:pt x="7141733" y="1209138"/>
                    <a:pt x="7124173" y="1209138"/>
                  </a:cubicBezTo>
                  <a:lnTo>
                    <a:pt x="31795" y="1209138"/>
                  </a:lnTo>
                  <a:cubicBezTo>
                    <a:pt x="14235" y="1209138"/>
                    <a:pt x="0" y="1194903"/>
                    <a:pt x="0" y="1177343"/>
                  </a:cubicBezTo>
                  <a:lnTo>
                    <a:pt x="0" y="31795"/>
                  </a:lnTo>
                  <a:cubicBezTo>
                    <a:pt x="0" y="14235"/>
                    <a:pt x="14235" y="0"/>
                    <a:pt x="31795" y="0"/>
                  </a:cubicBezTo>
                  <a:close/>
                </a:path>
              </a:pathLst>
            </a:custGeom>
            <a:solidFill>
              <a:srgbClr val="C8D419"/>
            </a:solidFill>
            <a:ln w="28575" cap="rnd">
              <a:solidFill>
                <a:srgbClr val="231915"/>
              </a:solidFill>
              <a:prstDash val="solid"/>
              <a:round/>
            </a:ln>
          </p:spPr>
        </p:sp>
        <p:sp>
          <p:nvSpPr>
            <p:cNvPr name="TextBox 7" id="7"/>
            <p:cNvSpPr txBox="true"/>
            <p:nvPr/>
          </p:nvSpPr>
          <p:spPr>
            <a:xfrm>
              <a:off x="0" y="-66675"/>
              <a:ext cx="7155968" cy="1275813"/>
            </a:xfrm>
            <a:prstGeom prst="rect">
              <a:avLst/>
            </a:prstGeom>
          </p:spPr>
          <p:txBody>
            <a:bodyPr anchor="ctr" rtlCol="false" tIns="28258" lIns="28258" bIns="28258" rIns="28258"/>
            <a:lstStyle/>
            <a:p>
              <a:pPr algn="ctr">
                <a:lnSpc>
                  <a:spcPts val="1675"/>
                </a:lnSpc>
              </a:pPr>
            </a:p>
          </p:txBody>
        </p:sp>
      </p:grpSp>
      <p:sp>
        <p:nvSpPr>
          <p:cNvPr name="TextBox 8" id="8"/>
          <p:cNvSpPr txBox="true"/>
          <p:nvPr/>
        </p:nvSpPr>
        <p:spPr>
          <a:xfrm rot="0">
            <a:off x="9729009" y="8512394"/>
            <a:ext cx="7268732" cy="840105"/>
          </a:xfrm>
          <a:prstGeom prst="rect">
            <a:avLst/>
          </a:prstGeom>
        </p:spPr>
        <p:txBody>
          <a:bodyPr anchor="t" rtlCol="false" tIns="0" lIns="0" bIns="0" rIns="0">
            <a:spAutoFit/>
          </a:bodyPr>
          <a:lstStyle/>
          <a:p>
            <a:pPr algn="ctr">
              <a:lnSpc>
                <a:spcPts val="6360"/>
              </a:lnSpc>
            </a:pPr>
            <a:r>
              <a:rPr lang="en-US" b="true" sz="6000" spc="221">
                <a:solidFill>
                  <a:srgbClr val="231915"/>
                </a:solidFill>
                <a:latin typeface="Sauna Pro 3 Heavy"/>
                <a:ea typeface="Sauna Pro 3 Heavy"/>
                <a:cs typeface="Sauna Pro 3 Heavy"/>
                <a:sym typeface="Sauna Pro 3 Heavy"/>
              </a:rPr>
              <a:t>BANTER</a:t>
            </a:r>
          </a:p>
        </p:txBody>
      </p:sp>
      <p:sp>
        <p:nvSpPr>
          <p:cNvPr name="TextBox 9" id="9"/>
          <p:cNvSpPr txBox="true"/>
          <p:nvPr/>
        </p:nvSpPr>
        <p:spPr>
          <a:xfrm rot="0">
            <a:off x="1290734" y="952500"/>
            <a:ext cx="15164477" cy="2143797"/>
          </a:xfrm>
          <a:prstGeom prst="rect">
            <a:avLst/>
          </a:prstGeom>
        </p:spPr>
        <p:txBody>
          <a:bodyPr anchor="t" rtlCol="false" tIns="0" lIns="0" bIns="0" rIns="0">
            <a:spAutoFit/>
          </a:bodyPr>
          <a:lstStyle/>
          <a:p>
            <a:pPr algn="ctr">
              <a:lnSpc>
                <a:spcPts val="5739"/>
              </a:lnSpc>
              <a:spcBef>
                <a:spcPct val="0"/>
              </a:spcBef>
            </a:pPr>
            <a:r>
              <a:rPr lang="en-US" sz="4099">
                <a:solidFill>
                  <a:srgbClr val="000000"/>
                </a:solidFill>
                <a:latin typeface="Sauna Pro 1"/>
                <a:ea typeface="Sauna Pro 1"/>
                <a:cs typeface="Sauna Pro 1"/>
                <a:sym typeface="Sauna Pro 1"/>
              </a:rPr>
              <a:t>Gemma and Ben joke that each other’s football team is rubbish, and they both laugh.</a:t>
            </a:r>
          </a:p>
          <a:p>
            <a:pPr algn="ctr">
              <a:lnSpc>
                <a:spcPts val="5739"/>
              </a:lnSpc>
              <a:spcBef>
                <a:spcPct val="0"/>
              </a:spcBef>
            </a:pPr>
          </a:p>
        </p:txBody>
      </p:sp>
      <p:sp>
        <p:nvSpPr>
          <p:cNvPr name="TextBox 10" id="10"/>
          <p:cNvSpPr txBox="true"/>
          <p:nvPr/>
        </p:nvSpPr>
        <p:spPr>
          <a:xfrm rot="0">
            <a:off x="1629173" y="3807531"/>
            <a:ext cx="7109614" cy="4638188"/>
          </a:xfrm>
          <a:prstGeom prst="rect">
            <a:avLst/>
          </a:prstGeom>
        </p:spPr>
        <p:txBody>
          <a:bodyPr anchor="t" rtlCol="false" tIns="0" lIns="0" bIns="0" rIns="0">
            <a:spAutoFit/>
          </a:bodyPr>
          <a:lstStyle/>
          <a:p>
            <a:pPr algn="l">
              <a:lnSpc>
                <a:spcPts val="5249"/>
              </a:lnSpc>
            </a:pPr>
            <a:r>
              <a:rPr lang="en-US" sz="4999">
                <a:solidFill>
                  <a:srgbClr val="000000"/>
                </a:solidFill>
                <a:latin typeface="Sauna Pro 3"/>
                <a:ea typeface="Sauna Pro 3"/>
                <a:cs typeface="Sauna Pro 3"/>
                <a:sym typeface="Sauna Pro 3"/>
              </a:rPr>
              <a:t>This is banter because both Gemma and Ben see the funny side of this joke. They are both involved and find it funny.</a:t>
            </a:r>
          </a:p>
          <a:p>
            <a:pPr algn="l">
              <a:lnSpc>
                <a:spcPts val="5249"/>
              </a:lnSpc>
            </a:pPr>
          </a:p>
          <a:p>
            <a:pPr algn="l">
              <a:lnSpc>
                <a:spcPts val="5249"/>
              </a:lnSpc>
            </a:pPr>
            <a:r>
              <a:rPr lang="en-US" sz="4999">
                <a:solidFill>
                  <a:srgbClr val="000000"/>
                </a:solidFill>
                <a:latin typeface="Sauna Pro 3"/>
                <a:ea typeface="Sauna Pro 3"/>
                <a:cs typeface="Sauna Pro 3"/>
                <a:sym typeface="Sauna Pro 3"/>
              </a:rPr>
              <a:t>It is a friendly joke.</a:t>
            </a:r>
          </a:p>
        </p:txBody>
      </p:sp>
      <p:grpSp>
        <p:nvGrpSpPr>
          <p:cNvPr name="Group 11" id="11"/>
          <p:cNvGrpSpPr/>
          <p:nvPr/>
        </p:nvGrpSpPr>
        <p:grpSpPr>
          <a:xfrm rot="0">
            <a:off x="9950236" y="3435656"/>
            <a:ext cx="6617170" cy="4465768"/>
            <a:chOff x="0" y="0"/>
            <a:chExt cx="959207" cy="647346"/>
          </a:xfrm>
        </p:grpSpPr>
        <p:sp>
          <p:nvSpPr>
            <p:cNvPr name="Freeform 12" id="12"/>
            <p:cNvSpPr/>
            <p:nvPr/>
          </p:nvSpPr>
          <p:spPr>
            <a:xfrm flipH="false" flipV="false" rot="0">
              <a:off x="0" y="0"/>
              <a:ext cx="959207" cy="647346"/>
            </a:xfrm>
            <a:custGeom>
              <a:avLst/>
              <a:gdLst/>
              <a:ahLst/>
              <a:cxnLst/>
              <a:rect r="r" b="b" t="t" l="l"/>
              <a:pathLst>
                <a:path h="647346" w="959207">
                  <a:moveTo>
                    <a:pt x="53819" y="0"/>
                  </a:moveTo>
                  <a:lnTo>
                    <a:pt x="905388" y="0"/>
                  </a:lnTo>
                  <a:cubicBezTo>
                    <a:pt x="935112" y="0"/>
                    <a:pt x="959207" y="24096"/>
                    <a:pt x="959207" y="53819"/>
                  </a:cubicBezTo>
                  <a:lnTo>
                    <a:pt x="959207" y="593527"/>
                  </a:lnTo>
                  <a:cubicBezTo>
                    <a:pt x="959207" y="623250"/>
                    <a:pt x="935112" y="647346"/>
                    <a:pt x="905388" y="647346"/>
                  </a:cubicBezTo>
                  <a:lnTo>
                    <a:pt x="53819" y="647346"/>
                  </a:lnTo>
                  <a:cubicBezTo>
                    <a:pt x="24096" y="647346"/>
                    <a:pt x="0" y="623250"/>
                    <a:pt x="0" y="593527"/>
                  </a:cubicBezTo>
                  <a:lnTo>
                    <a:pt x="0" y="53819"/>
                  </a:lnTo>
                  <a:cubicBezTo>
                    <a:pt x="0" y="24096"/>
                    <a:pt x="24096" y="0"/>
                    <a:pt x="53819" y="0"/>
                  </a:cubicBezTo>
                  <a:close/>
                </a:path>
              </a:pathLst>
            </a:custGeom>
            <a:blipFill>
              <a:blip r:embed="rId2"/>
              <a:stretch>
                <a:fillRect l="-9791" t="0" r="-9791" b="0"/>
              </a:stretch>
            </a:blipFill>
          </p:spPr>
        </p:sp>
      </p:grpSp>
    </p:spTree>
  </p:cSld>
  <p:clrMapOvr>
    <a:masterClrMapping/>
  </p:clrMapOvr>
</p:sld>
</file>

<file path=ppt/slides/slide1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38100"/>
              <a:ext cx="4816593" cy="734050"/>
            </a:xfrm>
            <a:prstGeom prst="rect">
              <a:avLst/>
            </a:prstGeom>
          </p:spPr>
          <p:txBody>
            <a:bodyPr anchor="ctr" rtlCol="false" tIns="50800" lIns="50800" bIns="50800" rIns="50800"/>
            <a:lstStyle/>
            <a:p>
              <a:pPr algn="ctr">
                <a:lnSpc>
                  <a:spcPts val="1819"/>
                </a:lnSpc>
              </a:pPr>
            </a:p>
          </p:txBody>
        </p:sp>
      </p:grpSp>
      <p:grpSp>
        <p:nvGrpSpPr>
          <p:cNvPr name="Group 5" id="5"/>
          <p:cNvGrpSpPr/>
          <p:nvPr/>
        </p:nvGrpSpPr>
        <p:grpSpPr>
          <a:xfrm rot="0">
            <a:off x="300622" y="8445719"/>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DE51C"/>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10198534" y="8446599"/>
            <a:ext cx="7791851" cy="1316582"/>
            <a:chOff x="0" y="0"/>
            <a:chExt cx="7155968" cy="1209138"/>
          </a:xfrm>
        </p:grpSpPr>
        <p:sp>
          <p:nvSpPr>
            <p:cNvPr name="Freeform 9" id="9"/>
            <p:cNvSpPr/>
            <p:nvPr/>
          </p:nvSpPr>
          <p:spPr>
            <a:xfrm flipH="false" flipV="false" rot="0">
              <a:off x="0" y="0"/>
              <a:ext cx="7155968" cy="1209138"/>
            </a:xfrm>
            <a:custGeom>
              <a:avLst/>
              <a:gdLst/>
              <a:ahLst/>
              <a:cxnLst/>
              <a:rect r="r" b="b" t="t" l="l"/>
              <a:pathLst>
                <a:path h="1209138" w="7155968">
                  <a:moveTo>
                    <a:pt x="31795" y="0"/>
                  </a:moveTo>
                  <a:lnTo>
                    <a:pt x="7124173" y="0"/>
                  </a:lnTo>
                  <a:cubicBezTo>
                    <a:pt x="7141733" y="0"/>
                    <a:pt x="7155968" y="14235"/>
                    <a:pt x="7155968" y="31795"/>
                  </a:cubicBezTo>
                  <a:lnTo>
                    <a:pt x="7155968" y="1177343"/>
                  </a:lnTo>
                  <a:cubicBezTo>
                    <a:pt x="7155968" y="1194903"/>
                    <a:pt x="7141733" y="1209138"/>
                    <a:pt x="7124173" y="1209138"/>
                  </a:cubicBezTo>
                  <a:lnTo>
                    <a:pt x="31795" y="1209138"/>
                  </a:lnTo>
                  <a:cubicBezTo>
                    <a:pt x="14235" y="1209138"/>
                    <a:pt x="0" y="1194903"/>
                    <a:pt x="0" y="1177343"/>
                  </a:cubicBezTo>
                  <a:lnTo>
                    <a:pt x="0" y="31795"/>
                  </a:lnTo>
                  <a:cubicBezTo>
                    <a:pt x="0" y="14235"/>
                    <a:pt x="14235" y="0"/>
                    <a:pt x="31795" y="0"/>
                  </a:cubicBezTo>
                  <a:close/>
                </a:path>
              </a:pathLst>
            </a:custGeom>
            <a:solidFill>
              <a:srgbClr val="FDE51C"/>
            </a:solidFill>
            <a:ln w="28575" cap="rnd">
              <a:solidFill>
                <a:srgbClr val="231915"/>
              </a:solidFill>
              <a:prstDash val="solid"/>
              <a:round/>
            </a:ln>
          </p:spPr>
        </p:sp>
        <p:sp>
          <p:nvSpPr>
            <p:cNvPr name="TextBox 10" id="10"/>
            <p:cNvSpPr txBox="true"/>
            <p:nvPr/>
          </p:nvSpPr>
          <p:spPr>
            <a:xfrm>
              <a:off x="0" y="-66675"/>
              <a:ext cx="7155968" cy="1275813"/>
            </a:xfrm>
            <a:prstGeom prst="rect">
              <a:avLst/>
            </a:prstGeom>
          </p:spPr>
          <p:txBody>
            <a:bodyPr anchor="ctr" rtlCol="false" tIns="28258" lIns="28258" bIns="28258" rIns="28258"/>
            <a:lstStyle/>
            <a:p>
              <a:pPr algn="ctr">
                <a:lnSpc>
                  <a:spcPts val="1675"/>
                </a:lnSpc>
              </a:pPr>
            </a:p>
          </p:txBody>
        </p:sp>
      </p:grpSp>
      <p:grpSp>
        <p:nvGrpSpPr>
          <p:cNvPr name="Group 11" id="11"/>
          <p:cNvGrpSpPr/>
          <p:nvPr/>
        </p:nvGrpSpPr>
        <p:grpSpPr>
          <a:xfrm rot="0">
            <a:off x="300622" y="3334400"/>
            <a:ext cx="7805987" cy="4708676"/>
            <a:chOff x="0" y="0"/>
            <a:chExt cx="959207" cy="578607"/>
          </a:xfrm>
        </p:grpSpPr>
        <p:sp>
          <p:nvSpPr>
            <p:cNvPr name="Freeform 12" id="12"/>
            <p:cNvSpPr/>
            <p:nvPr/>
          </p:nvSpPr>
          <p:spPr>
            <a:xfrm flipH="false" flipV="false" rot="0">
              <a:off x="0" y="0"/>
              <a:ext cx="959207" cy="578607"/>
            </a:xfrm>
            <a:custGeom>
              <a:avLst/>
              <a:gdLst/>
              <a:ahLst/>
              <a:cxnLst/>
              <a:rect r="r" b="b" t="t" l="l"/>
              <a:pathLst>
                <a:path h="578607" w="959207">
                  <a:moveTo>
                    <a:pt x="45622" y="0"/>
                  </a:moveTo>
                  <a:lnTo>
                    <a:pt x="913585" y="0"/>
                  </a:lnTo>
                  <a:cubicBezTo>
                    <a:pt x="925684" y="0"/>
                    <a:pt x="937289" y="4807"/>
                    <a:pt x="945845" y="13363"/>
                  </a:cubicBezTo>
                  <a:cubicBezTo>
                    <a:pt x="954400" y="21918"/>
                    <a:pt x="959207" y="33523"/>
                    <a:pt x="959207" y="45622"/>
                  </a:cubicBezTo>
                  <a:lnTo>
                    <a:pt x="959207" y="532984"/>
                  </a:lnTo>
                  <a:cubicBezTo>
                    <a:pt x="959207" y="545084"/>
                    <a:pt x="954400" y="556688"/>
                    <a:pt x="945845" y="565244"/>
                  </a:cubicBezTo>
                  <a:cubicBezTo>
                    <a:pt x="937289" y="573800"/>
                    <a:pt x="925684" y="578607"/>
                    <a:pt x="913585" y="578607"/>
                  </a:cubicBezTo>
                  <a:lnTo>
                    <a:pt x="45622" y="578607"/>
                  </a:lnTo>
                  <a:cubicBezTo>
                    <a:pt x="33523" y="578607"/>
                    <a:pt x="21918" y="573800"/>
                    <a:pt x="13363" y="565244"/>
                  </a:cubicBezTo>
                  <a:cubicBezTo>
                    <a:pt x="4807" y="556688"/>
                    <a:pt x="0" y="545084"/>
                    <a:pt x="0" y="532984"/>
                  </a:cubicBezTo>
                  <a:lnTo>
                    <a:pt x="0" y="45622"/>
                  </a:lnTo>
                  <a:cubicBezTo>
                    <a:pt x="0" y="33523"/>
                    <a:pt x="4807" y="21918"/>
                    <a:pt x="13363" y="13363"/>
                  </a:cubicBezTo>
                  <a:cubicBezTo>
                    <a:pt x="21918" y="4807"/>
                    <a:pt x="33523" y="0"/>
                    <a:pt x="45622" y="0"/>
                  </a:cubicBezTo>
                  <a:close/>
                </a:path>
              </a:pathLst>
            </a:custGeom>
            <a:blipFill>
              <a:blip r:embed="rId2"/>
              <a:stretch>
                <a:fillRect l="-2913" t="0" r="-2913" b="0"/>
              </a:stretch>
            </a:blipFill>
          </p:spPr>
        </p:sp>
      </p:grpSp>
      <p:grpSp>
        <p:nvGrpSpPr>
          <p:cNvPr name="Group 13" id="13"/>
          <p:cNvGrpSpPr/>
          <p:nvPr/>
        </p:nvGrpSpPr>
        <p:grpSpPr>
          <a:xfrm rot="0">
            <a:off x="8227427" y="4669715"/>
            <a:ext cx="1833146" cy="1833146"/>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lnTo>
                    <a:pt x="445826" y="33348"/>
                  </a:lnTo>
                  <a:lnTo>
                    <a:pt x="491360" y="8881"/>
                  </a:lnTo>
                  <a:lnTo>
                    <a:pt x="522953" y="49652"/>
                  </a:lnTo>
                  <a:lnTo>
                    <a:pt x="572609" y="35135"/>
                  </a:lnTo>
                  <a:lnTo>
                    <a:pt x="594986" y="81548"/>
                  </a:lnTo>
                  <a:lnTo>
                    <a:pt x="646591" y="77616"/>
                  </a:lnTo>
                  <a:lnTo>
                    <a:pt x="658778" y="127641"/>
                  </a:lnTo>
                  <a:lnTo>
                    <a:pt x="710077" y="134465"/>
                  </a:lnTo>
                  <a:lnTo>
                    <a:pt x="711539" y="185918"/>
                  </a:lnTo>
                  <a:lnTo>
                    <a:pt x="760292" y="203200"/>
                  </a:lnTo>
                  <a:lnTo>
                    <a:pt x="750965" y="253830"/>
                  </a:lnTo>
                  <a:lnTo>
                    <a:pt x="795038" y="280816"/>
                  </a:lnTo>
                  <a:lnTo>
                    <a:pt x="775331" y="328411"/>
                  </a:lnTo>
                  <a:lnTo>
                    <a:pt x="812800" y="363920"/>
                  </a:lnTo>
                  <a:lnTo>
                    <a:pt x="783573" y="406400"/>
                  </a:lnTo>
                  <a:lnTo>
                    <a:pt x="812800" y="448880"/>
                  </a:lnTo>
                  <a:lnTo>
                    <a:pt x="775331" y="484389"/>
                  </a:lnTo>
                  <a:lnTo>
                    <a:pt x="795038" y="531984"/>
                  </a:lnTo>
                  <a:lnTo>
                    <a:pt x="750965" y="558970"/>
                  </a:lnTo>
                  <a:lnTo>
                    <a:pt x="760292" y="609600"/>
                  </a:lnTo>
                  <a:lnTo>
                    <a:pt x="711539" y="626882"/>
                  </a:lnTo>
                  <a:lnTo>
                    <a:pt x="710077" y="678335"/>
                  </a:lnTo>
                  <a:lnTo>
                    <a:pt x="658778" y="685159"/>
                  </a:lnTo>
                  <a:lnTo>
                    <a:pt x="646591" y="735184"/>
                  </a:lnTo>
                  <a:lnTo>
                    <a:pt x="594986" y="731252"/>
                  </a:lnTo>
                  <a:lnTo>
                    <a:pt x="572609" y="777665"/>
                  </a:lnTo>
                  <a:lnTo>
                    <a:pt x="522953" y="763148"/>
                  </a:lnTo>
                  <a:lnTo>
                    <a:pt x="491360" y="803919"/>
                  </a:lnTo>
                  <a:lnTo>
                    <a:pt x="445826" y="779452"/>
                  </a:lnTo>
                  <a:lnTo>
                    <a:pt x="406400" y="812800"/>
                  </a:lnTo>
                  <a:lnTo>
                    <a:pt x="366974" y="779452"/>
                  </a:lnTo>
                  <a:lnTo>
                    <a:pt x="321440" y="803919"/>
                  </a:lnTo>
                  <a:lnTo>
                    <a:pt x="289847" y="763148"/>
                  </a:lnTo>
                  <a:lnTo>
                    <a:pt x="240191" y="777665"/>
                  </a:lnTo>
                  <a:lnTo>
                    <a:pt x="217814" y="731252"/>
                  </a:lnTo>
                  <a:lnTo>
                    <a:pt x="166209" y="735184"/>
                  </a:lnTo>
                  <a:lnTo>
                    <a:pt x="154022" y="685159"/>
                  </a:lnTo>
                  <a:lnTo>
                    <a:pt x="102722" y="678335"/>
                  </a:lnTo>
                  <a:lnTo>
                    <a:pt x="101260" y="626882"/>
                  </a:lnTo>
                  <a:lnTo>
                    <a:pt x="52509" y="609600"/>
                  </a:lnTo>
                  <a:lnTo>
                    <a:pt x="61835" y="558970"/>
                  </a:lnTo>
                  <a:lnTo>
                    <a:pt x="17762" y="531984"/>
                  </a:lnTo>
                  <a:lnTo>
                    <a:pt x="37469" y="484389"/>
                  </a:lnTo>
                  <a:lnTo>
                    <a:pt x="0" y="448880"/>
                  </a:lnTo>
                  <a:lnTo>
                    <a:pt x="29227" y="406400"/>
                  </a:lnTo>
                  <a:lnTo>
                    <a:pt x="0" y="363920"/>
                  </a:lnTo>
                  <a:lnTo>
                    <a:pt x="37469" y="328411"/>
                  </a:lnTo>
                  <a:lnTo>
                    <a:pt x="17762" y="280816"/>
                  </a:lnTo>
                  <a:lnTo>
                    <a:pt x="61835" y="253830"/>
                  </a:lnTo>
                  <a:lnTo>
                    <a:pt x="52509" y="203200"/>
                  </a:lnTo>
                  <a:lnTo>
                    <a:pt x="101260" y="185918"/>
                  </a:lnTo>
                  <a:lnTo>
                    <a:pt x="102722" y="134465"/>
                  </a:lnTo>
                  <a:lnTo>
                    <a:pt x="154022" y="127641"/>
                  </a:lnTo>
                  <a:lnTo>
                    <a:pt x="166209" y="77616"/>
                  </a:lnTo>
                  <a:lnTo>
                    <a:pt x="217814" y="81548"/>
                  </a:lnTo>
                  <a:lnTo>
                    <a:pt x="240191" y="35135"/>
                  </a:lnTo>
                  <a:lnTo>
                    <a:pt x="289847" y="49652"/>
                  </a:lnTo>
                  <a:lnTo>
                    <a:pt x="321440" y="8881"/>
                  </a:lnTo>
                  <a:lnTo>
                    <a:pt x="366974" y="33348"/>
                  </a:lnTo>
                  <a:lnTo>
                    <a:pt x="406400" y="0"/>
                  </a:lnTo>
                  <a:close/>
                </a:path>
              </a:pathLst>
            </a:custGeom>
            <a:solidFill>
              <a:srgbClr val="E5F040"/>
            </a:solidFill>
          </p:spPr>
        </p:sp>
        <p:sp>
          <p:nvSpPr>
            <p:cNvPr name="TextBox 15" id="15"/>
            <p:cNvSpPr txBox="true"/>
            <p:nvPr/>
          </p:nvSpPr>
          <p:spPr>
            <a:xfrm>
              <a:off x="152400" y="114300"/>
              <a:ext cx="508000" cy="546100"/>
            </a:xfrm>
            <a:prstGeom prst="rect">
              <a:avLst/>
            </a:prstGeom>
          </p:spPr>
          <p:txBody>
            <a:bodyPr anchor="ctr" rtlCol="false" tIns="50800" lIns="50800" bIns="50800" rIns="50800"/>
            <a:lstStyle/>
            <a:p>
              <a:pPr algn="ctr">
                <a:lnSpc>
                  <a:spcPts val="2659"/>
                </a:lnSpc>
              </a:pPr>
            </a:p>
          </p:txBody>
        </p:sp>
      </p:grpSp>
      <p:sp>
        <p:nvSpPr>
          <p:cNvPr name="TextBox 16" id="16"/>
          <p:cNvSpPr txBox="true"/>
          <p:nvPr/>
        </p:nvSpPr>
        <p:spPr>
          <a:xfrm rot="0">
            <a:off x="562656" y="8717295"/>
            <a:ext cx="7281918"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BULLYING</a:t>
            </a:r>
          </a:p>
        </p:txBody>
      </p:sp>
      <p:sp>
        <p:nvSpPr>
          <p:cNvPr name="TextBox 17" id="17"/>
          <p:cNvSpPr txBox="true"/>
          <p:nvPr/>
        </p:nvSpPr>
        <p:spPr>
          <a:xfrm rot="0">
            <a:off x="10184398" y="8717295"/>
            <a:ext cx="7268732"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BANTER</a:t>
            </a:r>
          </a:p>
        </p:txBody>
      </p:sp>
      <p:sp>
        <p:nvSpPr>
          <p:cNvPr name="TextBox 18" id="18"/>
          <p:cNvSpPr txBox="true"/>
          <p:nvPr/>
        </p:nvSpPr>
        <p:spPr>
          <a:xfrm rot="0">
            <a:off x="7940756" y="4168660"/>
            <a:ext cx="2406488" cy="2178041"/>
          </a:xfrm>
          <a:prstGeom prst="rect">
            <a:avLst/>
          </a:prstGeom>
        </p:spPr>
        <p:txBody>
          <a:bodyPr anchor="t" rtlCol="false" tIns="0" lIns="0" bIns="0" rIns="0">
            <a:spAutoFit/>
          </a:bodyPr>
          <a:lstStyle/>
          <a:p>
            <a:pPr algn="ctr" marL="0" indent="0" lvl="0">
              <a:lnSpc>
                <a:spcPts val="18699"/>
              </a:lnSpc>
            </a:pPr>
            <a:r>
              <a:rPr lang="en-US" sz="9999">
                <a:solidFill>
                  <a:srgbClr val="000000"/>
                </a:solidFill>
                <a:latin typeface="Sauna Pro 3"/>
                <a:ea typeface="Sauna Pro 3"/>
                <a:cs typeface="Sauna Pro 3"/>
                <a:sym typeface="Sauna Pro 3"/>
              </a:rPr>
              <a:t>OR</a:t>
            </a:r>
          </a:p>
        </p:txBody>
      </p:sp>
      <p:sp>
        <p:nvSpPr>
          <p:cNvPr name="TextBox 19" id="19"/>
          <p:cNvSpPr txBox="true"/>
          <p:nvPr/>
        </p:nvSpPr>
        <p:spPr>
          <a:xfrm rot="0">
            <a:off x="2644747" y="266418"/>
            <a:ext cx="13281127" cy="1677145"/>
          </a:xfrm>
          <a:prstGeom prst="rect">
            <a:avLst/>
          </a:prstGeom>
        </p:spPr>
        <p:txBody>
          <a:bodyPr anchor="t" rtlCol="false" tIns="0" lIns="0" bIns="0" rIns="0">
            <a:spAutoFit/>
          </a:bodyPr>
          <a:lstStyle/>
          <a:p>
            <a:pPr algn="ctr">
              <a:lnSpc>
                <a:spcPts val="6787"/>
              </a:lnSpc>
              <a:spcBef>
                <a:spcPct val="0"/>
              </a:spcBef>
            </a:pPr>
            <a:r>
              <a:rPr lang="en-US" sz="4847">
                <a:solidFill>
                  <a:srgbClr val="000000"/>
                </a:solidFill>
                <a:latin typeface="Sauna Pro 1"/>
                <a:ea typeface="Sauna Pro 1"/>
                <a:cs typeface="Sauna Pro 1"/>
                <a:sym typeface="Sauna Pro 1"/>
              </a:rPr>
              <a:t>Someone makes a joke about Jordan’s weight, and he looks upset, but they say “It’s just a joke!”</a:t>
            </a:r>
          </a:p>
        </p:txBody>
      </p:sp>
      <p:grpSp>
        <p:nvGrpSpPr>
          <p:cNvPr name="Group 20" id="20"/>
          <p:cNvGrpSpPr/>
          <p:nvPr/>
        </p:nvGrpSpPr>
        <p:grpSpPr>
          <a:xfrm rot="0">
            <a:off x="10184398" y="3194551"/>
            <a:ext cx="7391543" cy="4988374"/>
            <a:chOff x="0" y="0"/>
            <a:chExt cx="959207" cy="647346"/>
          </a:xfrm>
        </p:grpSpPr>
        <p:sp>
          <p:nvSpPr>
            <p:cNvPr name="Freeform 21" id="21"/>
            <p:cNvSpPr/>
            <p:nvPr/>
          </p:nvSpPr>
          <p:spPr>
            <a:xfrm flipH="false" flipV="false" rot="0">
              <a:off x="0" y="0"/>
              <a:ext cx="959207" cy="647346"/>
            </a:xfrm>
            <a:custGeom>
              <a:avLst/>
              <a:gdLst/>
              <a:ahLst/>
              <a:cxnLst/>
              <a:rect r="r" b="b" t="t" l="l"/>
              <a:pathLst>
                <a:path h="647346" w="959207">
                  <a:moveTo>
                    <a:pt x="48181" y="0"/>
                  </a:moveTo>
                  <a:lnTo>
                    <a:pt x="911027" y="0"/>
                  </a:lnTo>
                  <a:cubicBezTo>
                    <a:pt x="937636" y="0"/>
                    <a:pt x="959207" y="21571"/>
                    <a:pt x="959207" y="48181"/>
                  </a:cubicBezTo>
                  <a:lnTo>
                    <a:pt x="959207" y="599165"/>
                  </a:lnTo>
                  <a:cubicBezTo>
                    <a:pt x="959207" y="625774"/>
                    <a:pt x="937636" y="647346"/>
                    <a:pt x="911027" y="647346"/>
                  </a:cubicBezTo>
                  <a:lnTo>
                    <a:pt x="48181" y="647346"/>
                  </a:lnTo>
                  <a:cubicBezTo>
                    <a:pt x="21571" y="647346"/>
                    <a:pt x="0" y="625774"/>
                    <a:pt x="0" y="599165"/>
                  </a:cubicBezTo>
                  <a:lnTo>
                    <a:pt x="0" y="48181"/>
                  </a:lnTo>
                  <a:cubicBezTo>
                    <a:pt x="0" y="21571"/>
                    <a:pt x="21571" y="0"/>
                    <a:pt x="48181" y="0"/>
                  </a:cubicBezTo>
                  <a:close/>
                </a:path>
              </a:pathLst>
            </a:custGeom>
            <a:blipFill>
              <a:blip r:embed="rId3"/>
              <a:stretch>
                <a:fillRect l="-9791" t="0" r="-9791"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363219" y="-458020"/>
            <a:ext cx="13063992" cy="10238904"/>
          </a:xfrm>
          <a:custGeom>
            <a:avLst/>
            <a:gdLst/>
            <a:ahLst/>
            <a:cxnLst/>
            <a:rect r="r" b="b" t="t" l="l"/>
            <a:pathLst>
              <a:path h="10238904" w="13063992">
                <a:moveTo>
                  <a:pt x="0" y="0"/>
                </a:moveTo>
                <a:lnTo>
                  <a:pt x="13063992" y="0"/>
                </a:lnTo>
                <a:lnTo>
                  <a:pt x="13063992" y="10238904"/>
                </a:lnTo>
                <a:lnTo>
                  <a:pt x="0" y="10238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pic>
        <p:nvPicPr>
          <p:cNvPr name="Picture 3" id="3"/>
          <p:cNvPicPr>
            <a:picLocks noChangeAspect="true"/>
          </p:cNvPicPr>
          <p:nvPr/>
        </p:nvPicPr>
        <p:blipFill>
          <a:blip r:embed="rId4"/>
          <a:srcRect l="0" t="0" r="0" b="0"/>
          <a:stretch>
            <a:fillRect/>
          </a:stretch>
        </p:blipFill>
        <p:spPr>
          <a:xfrm flipH="false" flipV="false" rot="0">
            <a:off x="-361758" y="8626468"/>
            <a:ext cx="9225180" cy="1660532"/>
          </a:xfrm>
          <a:prstGeom prst="rect">
            <a:avLst/>
          </a:prstGeom>
        </p:spPr>
      </p:pic>
      <p:sp>
        <p:nvSpPr>
          <p:cNvPr name="TextBox 4" id="4"/>
          <p:cNvSpPr txBox="true"/>
          <p:nvPr/>
        </p:nvSpPr>
        <p:spPr>
          <a:xfrm rot="0">
            <a:off x="2776059" y="-583531"/>
            <a:ext cx="13344492" cy="1011460"/>
          </a:xfrm>
          <a:prstGeom prst="rect">
            <a:avLst/>
          </a:prstGeom>
        </p:spPr>
        <p:txBody>
          <a:bodyPr anchor="t" rtlCol="false" tIns="0" lIns="0" bIns="0" rIns="0">
            <a:spAutoFit/>
          </a:bodyPr>
          <a:lstStyle/>
          <a:p>
            <a:pPr algn="ctr">
              <a:lnSpc>
                <a:spcPts val="7752"/>
              </a:lnSpc>
            </a:pPr>
          </a:p>
        </p:txBody>
      </p:sp>
      <p:sp>
        <p:nvSpPr>
          <p:cNvPr name="TextBox 5" id="5"/>
          <p:cNvSpPr txBox="true"/>
          <p:nvPr/>
        </p:nvSpPr>
        <p:spPr>
          <a:xfrm rot="0">
            <a:off x="4688524" y="4554114"/>
            <a:ext cx="8349797" cy="1330240"/>
          </a:xfrm>
          <a:prstGeom prst="rect">
            <a:avLst/>
          </a:prstGeom>
        </p:spPr>
        <p:txBody>
          <a:bodyPr anchor="t" rtlCol="false" tIns="0" lIns="0" bIns="0" rIns="0">
            <a:spAutoFit/>
          </a:bodyPr>
          <a:lstStyle/>
          <a:p>
            <a:pPr algn="ctr">
              <a:lnSpc>
                <a:spcPts val="9262"/>
              </a:lnSpc>
            </a:pPr>
          </a:p>
        </p:txBody>
      </p:sp>
      <p:sp>
        <p:nvSpPr>
          <p:cNvPr name="TextBox 6" id="6"/>
          <p:cNvSpPr txBox="true"/>
          <p:nvPr/>
        </p:nvSpPr>
        <p:spPr>
          <a:xfrm rot="0">
            <a:off x="-10317534" y="3416977"/>
            <a:ext cx="38923068" cy="478490"/>
          </a:xfrm>
          <a:prstGeom prst="rect">
            <a:avLst/>
          </a:prstGeom>
        </p:spPr>
        <p:txBody>
          <a:bodyPr anchor="t" rtlCol="false" tIns="0" lIns="0" bIns="0" rIns="0">
            <a:spAutoFit/>
          </a:bodyPr>
          <a:lstStyle/>
          <a:p>
            <a:pPr algn="ctr">
              <a:lnSpc>
                <a:spcPts val="5470"/>
              </a:lnSpc>
            </a:pPr>
          </a:p>
        </p:txBody>
      </p:sp>
      <p:sp>
        <p:nvSpPr>
          <p:cNvPr name="TextBox 7" id="7"/>
          <p:cNvSpPr txBox="true"/>
          <p:nvPr/>
        </p:nvSpPr>
        <p:spPr>
          <a:xfrm rot="0">
            <a:off x="5122858" y="3465723"/>
            <a:ext cx="8650894" cy="1686523"/>
          </a:xfrm>
          <a:prstGeom prst="rect">
            <a:avLst/>
          </a:prstGeom>
        </p:spPr>
        <p:txBody>
          <a:bodyPr anchor="t" rtlCol="false" tIns="0" lIns="0" bIns="0" rIns="0">
            <a:spAutoFit/>
          </a:bodyPr>
          <a:lstStyle/>
          <a:p>
            <a:pPr algn="ctr">
              <a:lnSpc>
                <a:spcPts val="5599"/>
              </a:lnSpc>
            </a:pPr>
          </a:p>
          <a:p>
            <a:pPr algn="ctr">
              <a:lnSpc>
                <a:spcPts val="7979"/>
              </a:lnSpc>
              <a:spcBef>
                <a:spcPct val="0"/>
              </a:spcBef>
            </a:pPr>
            <a:r>
              <a:rPr lang="en-US" b="true" sz="5699">
                <a:solidFill>
                  <a:srgbClr val="000000"/>
                </a:solidFill>
                <a:latin typeface="Sauna Pro 3 Bold"/>
                <a:ea typeface="Sauna Pro 3 Bold"/>
                <a:cs typeface="Sauna Pro 3 Bold"/>
                <a:sym typeface="Sauna Pro 3 Bold"/>
              </a:rPr>
              <a:t>Bullying is never forever</a:t>
            </a:r>
          </a:p>
        </p:txBody>
      </p:sp>
    </p:spTree>
  </p:cSld>
  <p:clrMapOvr>
    <a:masterClrMapping/>
  </p:clrMapOvr>
</p:sld>
</file>

<file path=ppt/slides/slide1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0"/>
              <a:ext cx="4816593" cy="772150"/>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FFFFF"/>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1028700" y="3231950"/>
            <a:ext cx="7805987" cy="4708676"/>
            <a:chOff x="0" y="0"/>
            <a:chExt cx="959207" cy="578607"/>
          </a:xfrm>
        </p:grpSpPr>
        <p:sp>
          <p:nvSpPr>
            <p:cNvPr name="Freeform 9" id="9"/>
            <p:cNvSpPr/>
            <p:nvPr/>
          </p:nvSpPr>
          <p:spPr>
            <a:xfrm flipH="false" flipV="false" rot="0">
              <a:off x="0" y="0"/>
              <a:ext cx="959207" cy="578607"/>
            </a:xfrm>
            <a:custGeom>
              <a:avLst/>
              <a:gdLst/>
              <a:ahLst/>
              <a:cxnLst/>
              <a:rect r="r" b="b" t="t" l="l"/>
              <a:pathLst>
                <a:path h="578607" w="959207">
                  <a:moveTo>
                    <a:pt x="45622" y="0"/>
                  </a:moveTo>
                  <a:lnTo>
                    <a:pt x="913585" y="0"/>
                  </a:lnTo>
                  <a:cubicBezTo>
                    <a:pt x="925684" y="0"/>
                    <a:pt x="937289" y="4807"/>
                    <a:pt x="945845" y="13363"/>
                  </a:cubicBezTo>
                  <a:cubicBezTo>
                    <a:pt x="954400" y="21918"/>
                    <a:pt x="959207" y="33523"/>
                    <a:pt x="959207" y="45622"/>
                  </a:cubicBezTo>
                  <a:lnTo>
                    <a:pt x="959207" y="532984"/>
                  </a:lnTo>
                  <a:cubicBezTo>
                    <a:pt x="959207" y="545084"/>
                    <a:pt x="954400" y="556688"/>
                    <a:pt x="945845" y="565244"/>
                  </a:cubicBezTo>
                  <a:cubicBezTo>
                    <a:pt x="937289" y="573800"/>
                    <a:pt x="925684" y="578607"/>
                    <a:pt x="913585" y="578607"/>
                  </a:cubicBezTo>
                  <a:lnTo>
                    <a:pt x="45622" y="578607"/>
                  </a:lnTo>
                  <a:cubicBezTo>
                    <a:pt x="33523" y="578607"/>
                    <a:pt x="21918" y="573800"/>
                    <a:pt x="13363" y="565244"/>
                  </a:cubicBezTo>
                  <a:cubicBezTo>
                    <a:pt x="4807" y="556688"/>
                    <a:pt x="0" y="545084"/>
                    <a:pt x="0" y="532984"/>
                  </a:cubicBezTo>
                  <a:lnTo>
                    <a:pt x="0" y="45622"/>
                  </a:lnTo>
                  <a:cubicBezTo>
                    <a:pt x="0" y="33523"/>
                    <a:pt x="4807" y="21918"/>
                    <a:pt x="13363" y="13363"/>
                  </a:cubicBezTo>
                  <a:cubicBezTo>
                    <a:pt x="21918" y="4807"/>
                    <a:pt x="33523" y="0"/>
                    <a:pt x="45622" y="0"/>
                  </a:cubicBezTo>
                  <a:close/>
                </a:path>
              </a:pathLst>
            </a:custGeom>
            <a:blipFill>
              <a:blip r:embed="rId2"/>
              <a:stretch>
                <a:fillRect l="-2913" t="0" r="-2913" b="0"/>
              </a:stretch>
            </a:blipFill>
          </p:spPr>
        </p:sp>
      </p:grpSp>
      <p:sp>
        <p:nvSpPr>
          <p:cNvPr name="TextBox 10" id="10"/>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BULLYING</a:t>
            </a:r>
          </a:p>
        </p:txBody>
      </p:sp>
      <p:sp>
        <p:nvSpPr>
          <p:cNvPr name="TextBox 11" id="11"/>
          <p:cNvSpPr txBox="true"/>
          <p:nvPr/>
        </p:nvSpPr>
        <p:spPr>
          <a:xfrm rot="0">
            <a:off x="9743566" y="3692438"/>
            <a:ext cx="7818028" cy="4247851"/>
          </a:xfrm>
          <a:prstGeom prst="rect">
            <a:avLst/>
          </a:prstGeom>
        </p:spPr>
        <p:txBody>
          <a:bodyPr anchor="t" rtlCol="false" tIns="0" lIns="0" bIns="0" rIns="0">
            <a:spAutoFit/>
          </a:bodyPr>
          <a:lstStyle/>
          <a:p>
            <a:pPr algn="l">
              <a:lnSpc>
                <a:spcPts val="4799"/>
              </a:lnSpc>
            </a:pPr>
            <a:r>
              <a:rPr lang="en-US" sz="4999">
                <a:solidFill>
                  <a:srgbClr val="000000"/>
                </a:solidFill>
                <a:latin typeface="Sauna Pro 3"/>
                <a:ea typeface="Sauna Pro 3"/>
                <a:cs typeface="Sauna Pro 3"/>
                <a:sym typeface="Sauna Pro 3"/>
              </a:rPr>
              <a:t>Jordan does not find this funny at all.</a:t>
            </a:r>
          </a:p>
          <a:p>
            <a:pPr algn="l">
              <a:lnSpc>
                <a:spcPts val="4799"/>
              </a:lnSpc>
            </a:pPr>
          </a:p>
          <a:p>
            <a:pPr algn="l">
              <a:lnSpc>
                <a:spcPts val="4799"/>
              </a:lnSpc>
            </a:pPr>
            <a:r>
              <a:rPr lang="en-US" sz="4999">
                <a:solidFill>
                  <a:srgbClr val="000000"/>
                </a:solidFill>
                <a:latin typeface="Sauna Pro 3"/>
                <a:ea typeface="Sauna Pro 3"/>
                <a:cs typeface="Sauna Pro 3"/>
                <a:sym typeface="Sauna Pro 3"/>
              </a:rPr>
              <a:t>Making negative comments about someone’s appearance is mean, cruel and not something anyone should put up with.</a:t>
            </a:r>
          </a:p>
        </p:txBody>
      </p:sp>
      <p:sp>
        <p:nvSpPr>
          <p:cNvPr name="TextBox 12" id="12"/>
          <p:cNvSpPr txBox="true"/>
          <p:nvPr/>
        </p:nvSpPr>
        <p:spPr>
          <a:xfrm rot="0">
            <a:off x="2470926" y="444988"/>
            <a:ext cx="13565562" cy="1677145"/>
          </a:xfrm>
          <a:prstGeom prst="rect">
            <a:avLst/>
          </a:prstGeom>
        </p:spPr>
        <p:txBody>
          <a:bodyPr anchor="t" rtlCol="false" tIns="0" lIns="0" bIns="0" rIns="0">
            <a:spAutoFit/>
          </a:bodyPr>
          <a:lstStyle/>
          <a:p>
            <a:pPr algn="ctr">
              <a:lnSpc>
                <a:spcPts val="6787"/>
              </a:lnSpc>
              <a:spcBef>
                <a:spcPct val="0"/>
              </a:spcBef>
            </a:pPr>
            <a:r>
              <a:rPr lang="en-US" sz="4847">
                <a:solidFill>
                  <a:srgbClr val="161313"/>
                </a:solidFill>
                <a:latin typeface="Sauna Pro 1"/>
                <a:ea typeface="Sauna Pro 1"/>
                <a:cs typeface="Sauna Pro 1"/>
                <a:sym typeface="Sauna Pro 1"/>
              </a:rPr>
              <a:t>Someone makes a joke about Jordan’s weight, and he looks upset, but they say “it’s just a joke”</a:t>
            </a:r>
          </a:p>
        </p:txBody>
      </p:sp>
    </p:spTree>
  </p:cSld>
  <p:clrMapOvr>
    <a:masterClrMapping/>
  </p:clrMapOvr>
</p:sld>
</file>

<file path=ppt/slides/slide1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DE51C"/>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9467449" y="8240818"/>
            <a:ext cx="7791851" cy="1316582"/>
            <a:chOff x="0" y="0"/>
            <a:chExt cx="7155968" cy="1209138"/>
          </a:xfrm>
        </p:grpSpPr>
        <p:sp>
          <p:nvSpPr>
            <p:cNvPr name="Freeform 9" id="9"/>
            <p:cNvSpPr/>
            <p:nvPr/>
          </p:nvSpPr>
          <p:spPr>
            <a:xfrm flipH="false" flipV="false" rot="0">
              <a:off x="0" y="0"/>
              <a:ext cx="7155968" cy="1209138"/>
            </a:xfrm>
            <a:custGeom>
              <a:avLst/>
              <a:gdLst/>
              <a:ahLst/>
              <a:cxnLst/>
              <a:rect r="r" b="b" t="t" l="l"/>
              <a:pathLst>
                <a:path h="1209138" w="7155968">
                  <a:moveTo>
                    <a:pt x="31795" y="0"/>
                  </a:moveTo>
                  <a:lnTo>
                    <a:pt x="7124173" y="0"/>
                  </a:lnTo>
                  <a:cubicBezTo>
                    <a:pt x="7141733" y="0"/>
                    <a:pt x="7155968" y="14235"/>
                    <a:pt x="7155968" y="31795"/>
                  </a:cubicBezTo>
                  <a:lnTo>
                    <a:pt x="7155968" y="1177343"/>
                  </a:lnTo>
                  <a:cubicBezTo>
                    <a:pt x="7155968" y="1194903"/>
                    <a:pt x="7141733" y="1209138"/>
                    <a:pt x="7124173" y="1209138"/>
                  </a:cubicBezTo>
                  <a:lnTo>
                    <a:pt x="31795" y="1209138"/>
                  </a:lnTo>
                  <a:cubicBezTo>
                    <a:pt x="14235" y="1209138"/>
                    <a:pt x="0" y="1194903"/>
                    <a:pt x="0" y="1177343"/>
                  </a:cubicBezTo>
                  <a:lnTo>
                    <a:pt x="0" y="31795"/>
                  </a:lnTo>
                  <a:cubicBezTo>
                    <a:pt x="0" y="14235"/>
                    <a:pt x="14235" y="0"/>
                    <a:pt x="31795" y="0"/>
                  </a:cubicBezTo>
                  <a:close/>
                </a:path>
              </a:pathLst>
            </a:custGeom>
            <a:solidFill>
              <a:srgbClr val="FDE51C"/>
            </a:solidFill>
            <a:ln w="28575" cap="rnd">
              <a:solidFill>
                <a:srgbClr val="231915"/>
              </a:solidFill>
              <a:prstDash val="solid"/>
              <a:round/>
            </a:ln>
          </p:spPr>
        </p:sp>
        <p:sp>
          <p:nvSpPr>
            <p:cNvPr name="TextBox 10" id="10"/>
            <p:cNvSpPr txBox="true"/>
            <p:nvPr/>
          </p:nvSpPr>
          <p:spPr>
            <a:xfrm>
              <a:off x="0" y="-66675"/>
              <a:ext cx="7155968" cy="1275813"/>
            </a:xfrm>
            <a:prstGeom prst="rect">
              <a:avLst/>
            </a:prstGeom>
          </p:spPr>
          <p:txBody>
            <a:bodyPr anchor="ctr" rtlCol="false" tIns="28258" lIns="28258" bIns="28258" rIns="28258"/>
            <a:lstStyle/>
            <a:p>
              <a:pPr algn="ctr">
                <a:lnSpc>
                  <a:spcPts val="1675"/>
                </a:lnSpc>
              </a:pPr>
            </a:p>
          </p:txBody>
        </p:sp>
      </p:grpSp>
      <p:grpSp>
        <p:nvGrpSpPr>
          <p:cNvPr name="Group 11" id="11"/>
          <p:cNvGrpSpPr/>
          <p:nvPr/>
        </p:nvGrpSpPr>
        <p:grpSpPr>
          <a:xfrm rot="0">
            <a:off x="1290734" y="3507866"/>
            <a:ext cx="6891166" cy="4156844"/>
            <a:chOff x="0" y="0"/>
            <a:chExt cx="959207" cy="578607"/>
          </a:xfrm>
        </p:grpSpPr>
        <p:sp>
          <p:nvSpPr>
            <p:cNvPr name="Freeform 12" id="12"/>
            <p:cNvSpPr/>
            <p:nvPr/>
          </p:nvSpPr>
          <p:spPr>
            <a:xfrm flipH="false" flipV="false" rot="0">
              <a:off x="0" y="0"/>
              <a:ext cx="959207" cy="578607"/>
            </a:xfrm>
            <a:custGeom>
              <a:avLst/>
              <a:gdLst/>
              <a:ahLst/>
              <a:cxnLst/>
              <a:rect r="r" b="b" t="t" l="l"/>
              <a:pathLst>
                <a:path h="578607" w="959207">
                  <a:moveTo>
                    <a:pt x="51679" y="0"/>
                  </a:moveTo>
                  <a:lnTo>
                    <a:pt x="907528" y="0"/>
                  </a:lnTo>
                  <a:cubicBezTo>
                    <a:pt x="921234" y="0"/>
                    <a:pt x="934379" y="5445"/>
                    <a:pt x="944071" y="15136"/>
                  </a:cubicBezTo>
                  <a:cubicBezTo>
                    <a:pt x="953762" y="24828"/>
                    <a:pt x="959207" y="37973"/>
                    <a:pt x="959207" y="51679"/>
                  </a:cubicBezTo>
                  <a:lnTo>
                    <a:pt x="959207" y="526928"/>
                  </a:lnTo>
                  <a:cubicBezTo>
                    <a:pt x="959207" y="540634"/>
                    <a:pt x="953762" y="553779"/>
                    <a:pt x="944071" y="563470"/>
                  </a:cubicBezTo>
                  <a:cubicBezTo>
                    <a:pt x="934379" y="573162"/>
                    <a:pt x="921234" y="578607"/>
                    <a:pt x="907528" y="578607"/>
                  </a:cubicBezTo>
                  <a:lnTo>
                    <a:pt x="51679" y="578607"/>
                  </a:lnTo>
                  <a:cubicBezTo>
                    <a:pt x="37973" y="578607"/>
                    <a:pt x="24828" y="573162"/>
                    <a:pt x="15136" y="563470"/>
                  </a:cubicBezTo>
                  <a:cubicBezTo>
                    <a:pt x="5445" y="553779"/>
                    <a:pt x="0" y="540634"/>
                    <a:pt x="0" y="526928"/>
                  </a:cubicBezTo>
                  <a:lnTo>
                    <a:pt x="0" y="51679"/>
                  </a:lnTo>
                  <a:cubicBezTo>
                    <a:pt x="0" y="37973"/>
                    <a:pt x="5445" y="24828"/>
                    <a:pt x="15136" y="15136"/>
                  </a:cubicBezTo>
                  <a:cubicBezTo>
                    <a:pt x="24828" y="5445"/>
                    <a:pt x="37973" y="0"/>
                    <a:pt x="51679" y="0"/>
                  </a:cubicBezTo>
                  <a:close/>
                </a:path>
              </a:pathLst>
            </a:custGeom>
            <a:blipFill>
              <a:blip r:embed="rId2"/>
              <a:stretch>
                <a:fillRect l="-2913" t="0" r="-2913" b="0"/>
              </a:stretch>
            </a:blipFill>
          </p:spPr>
        </p:sp>
      </p:grpSp>
      <p:sp>
        <p:nvSpPr>
          <p:cNvPr name="TextBox 13" id="13"/>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BULLYING</a:t>
            </a:r>
          </a:p>
        </p:txBody>
      </p:sp>
      <p:sp>
        <p:nvSpPr>
          <p:cNvPr name="TextBox 14" id="14"/>
          <p:cNvSpPr txBox="true"/>
          <p:nvPr/>
        </p:nvSpPr>
        <p:spPr>
          <a:xfrm rot="0">
            <a:off x="9729009" y="8512394"/>
            <a:ext cx="7268732" cy="840105"/>
          </a:xfrm>
          <a:prstGeom prst="rect">
            <a:avLst/>
          </a:prstGeom>
        </p:spPr>
        <p:txBody>
          <a:bodyPr anchor="t" rtlCol="false" tIns="0" lIns="0" bIns="0" rIns="0">
            <a:spAutoFit/>
          </a:bodyPr>
          <a:lstStyle/>
          <a:p>
            <a:pPr algn="ctr">
              <a:lnSpc>
                <a:spcPts val="6360"/>
              </a:lnSpc>
            </a:pPr>
            <a:r>
              <a:rPr lang="en-US" b="true" sz="6000" spc="221">
                <a:solidFill>
                  <a:srgbClr val="000000"/>
                </a:solidFill>
                <a:latin typeface="Sauna Pro 3 Heavy"/>
                <a:ea typeface="Sauna Pro 3 Heavy"/>
                <a:cs typeface="Sauna Pro 3 Heavy"/>
                <a:sym typeface="Sauna Pro 3 Heavy"/>
              </a:rPr>
              <a:t>BANTER</a:t>
            </a:r>
          </a:p>
        </p:txBody>
      </p:sp>
      <p:sp>
        <p:nvSpPr>
          <p:cNvPr name="TextBox 15" id="15"/>
          <p:cNvSpPr txBox="true"/>
          <p:nvPr/>
        </p:nvSpPr>
        <p:spPr>
          <a:xfrm rot="0">
            <a:off x="7940756" y="4168660"/>
            <a:ext cx="2406488" cy="2178041"/>
          </a:xfrm>
          <a:prstGeom prst="rect">
            <a:avLst/>
          </a:prstGeom>
        </p:spPr>
        <p:txBody>
          <a:bodyPr anchor="t" rtlCol="false" tIns="0" lIns="0" bIns="0" rIns="0">
            <a:spAutoFit/>
          </a:bodyPr>
          <a:lstStyle/>
          <a:p>
            <a:pPr algn="ctr" marL="0" indent="0" lvl="0">
              <a:lnSpc>
                <a:spcPts val="18699"/>
              </a:lnSpc>
            </a:pPr>
            <a:r>
              <a:rPr lang="en-US" sz="9999">
                <a:solidFill>
                  <a:srgbClr val="DE3087"/>
                </a:solidFill>
                <a:latin typeface="Sauna Pro 3"/>
                <a:ea typeface="Sauna Pro 3"/>
                <a:cs typeface="Sauna Pro 3"/>
                <a:sym typeface="Sauna Pro 3"/>
              </a:rPr>
              <a:t>OR</a:t>
            </a:r>
          </a:p>
        </p:txBody>
      </p:sp>
      <p:sp>
        <p:nvSpPr>
          <p:cNvPr name="TextBox 16" id="16"/>
          <p:cNvSpPr txBox="true"/>
          <p:nvPr/>
        </p:nvSpPr>
        <p:spPr>
          <a:xfrm rot="0">
            <a:off x="2723871" y="357646"/>
            <a:ext cx="12840259" cy="1845569"/>
          </a:xfrm>
          <a:prstGeom prst="rect">
            <a:avLst/>
          </a:prstGeom>
        </p:spPr>
        <p:txBody>
          <a:bodyPr anchor="t" rtlCol="false" tIns="0" lIns="0" bIns="0" rIns="0">
            <a:spAutoFit/>
          </a:bodyPr>
          <a:lstStyle/>
          <a:p>
            <a:pPr algn="ctr">
              <a:lnSpc>
                <a:spcPts val="7474"/>
              </a:lnSpc>
              <a:spcBef>
                <a:spcPct val="0"/>
              </a:spcBef>
            </a:pPr>
            <a:r>
              <a:rPr lang="en-US" sz="5338">
                <a:solidFill>
                  <a:srgbClr val="000000"/>
                </a:solidFill>
                <a:latin typeface="Sauna Pro 1"/>
                <a:ea typeface="Sauna Pro 1"/>
                <a:cs typeface="Sauna Pro 1"/>
                <a:sym typeface="Sauna Pro 1"/>
              </a:rPr>
              <a:t>Liam laughs at Zara’s new haircut and tells others not to sit with her.</a:t>
            </a:r>
          </a:p>
        </p:txBody>
      </p:sp>
      <p:grpSp>
        <p:nvGrpSpPr>
          <p:cNvPr name="Group 17" id="17"/>
          <p:cNvGrpSpPr/>
          <p:nvPr/>
        </p:nvGrpSpPr>
        <p:grpSpPr>
          <a:xfrm rot="0">
            <a:off x="9981991" y="3406724"/>
            <a:ext cx="6762767" cy="4564028"/>
            <a:chOff x="0" y="0"/>
            <a:chExt cx="959207" cy="647346"/>
          </a:xfrm>
        </p:grpSpPr>
        <p:sp>
          <p:nvSpPr>
            <p:cNvPr name="Freeform 18" id="18"/>
            <p:cNvSpPr/>
            <p:nvPr/>
          </p:nvSpPr>
          <p:spPr>
            <a:xfrm flipH="false" flipV="false" rot="0">
              <a:off x="0" y="0"/>
              <a:ext cx="959207" cy="647346"/>
            </a:xfrm>
            <a:custGeom>
              <a:avLst/>
              <a:gdLst/>
              <a:ahLst/>
              <a:cxnLst/>
              <a:rect r="r" b="b" t="t" l="l"/>
              <a:pathLst>
                <a:path h="647346" w="959207">
                  <a:moveTo>
                    <a:pt x="52660" y="0"/>
                  </a:moveTo>
                  <a:lnTo>
                    <a:pt x="906547" y="0"/>
                  </a:lnTo>
                  <a:cubicBezTo>
                    <a:pt x="935630" y="0"/>
                    <a:pt x="959207" y="23577"/>
                    <a:pt x="959207" y="52660"/>
                  </a:cubicBezTo>
                  <a:lnTo>
                    <a:pt x="959207" y="594686"/>
                  </a:lnTo>
                  <a:cubicBezTo>
                    <a:pt x="959207" y="623769"/>
                    <a:pt x="935630" y="647346"/>
                    <a:pt x="906547" y="647346"/>
                  </a:cubicBezTo>
                  <a:lnTo>
                    <a:pt x="52660" y="647346"/>
                  </a:lnTo>
                  <a:cubicBezTo>
                    <a:pt x="23577" y="647346"/>
                    <a:pt x="0" y="623769"/>
                    <a:pt x="0" y="594686"/>
                  </a:cubicBezTo>
                  <a:lnTo>
                    <a:pt x="0" y="52660"/>
                  </a:lnTo>
                  <a:cubicBezTo>
                    <a:pt x="0" y="23577"/>
                    <a:pt x="23577" y="0"/>
                    <a:pt x="52660" y="0"/>
                  </a:cubicBezTo>
                  <a:close/>
                </a:path>
              </a:pathLst>
            </a:custGeom>
            <a:blipFill>
              <a:blip r:embed="rId3"/>
              <a:stretch>
                <a:fillRect l="-9791" t="0" r="-9791" b="0"/>
              </a:stretch>
            </a:blipFill>
          </p:spPr>
        </p:sp>
      </p:grpSp>
      <p:grpSp>
        <p:nvGrpSpPr>
          <p:cNvPr name="Group 19" id="19"/>
          <p:cNvGrpSpPr/>
          <p:nvPr/>
        </p:nvGrpSpPr>
        <p:grpSpPr>
          <a:xfrm rot="0">
            <a:off x="7682138" y="4255205"/>
            <a:ext cx="2662165" cy="2662165"/>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lnTo>
                    <a:pt x="445826" y="33348"/>
                  </a:lnTo>
                  <a:lnTo>
                    <a:pt x="491360" y="8881"/>
                  </a:lnTo>
                  <a:lnTo>
                    <a:pt x="522953" y="49652"/>
                  </a:lnTo>
                  <a:lnTo>
                    <a:pt x="572609" y="35135"/>
                  </a:lnTo>
                  <a:lnTo>
                    <a:pt x="594986" y="81548"/>
                  </a:lnTo>
                  <a:lnTo>
                    <a:pt x="646591" y="77616"/>
                  </a:lnTo>
                  <a:lnTo>
                    <a:pt x="658778" y="127641"/>
                  </a:lnTo>
                  <a:lnTo>
                    <a:pt x="710077" y="134465"/>
                  </a:lnTo>
                  <a:lnTo>
                    <a:pt x="711539" y="185918"/>
                  </a:lnTo>
                  <a:lnTo>
                    <a:pt x="760292" y="203200"/>
                  </a:lnTo>
                  <a:lnTo>
                    <a:pt x="750965" y="253830"/>
                  </a:lnTo>
                  <a:lnTo>
                    <a:pt x="795038" y="280816"/>
                  </a:lnTo>
                  <a:lnTo>
                    <a:pt x="775331" y="328411"/>
                  </a:lnTo>
                  <a:lnTo>
                    <a:pt x="812800" y="363920"/>
                  </a:lnTo>
                  <a:lnTo>
                    <a:pt x="783573" y="406400"/>
                  </a:lnTo>
                  <a:lnTo>
                    <a:pt x="812800" y="448880"/>
                  </a:lnTo>
                  <a:lnTo>
                    <a:pt x="775331" y="484389"/>
                  </a:lnTo>
                  <a:lnTo>
                    <a:pt x="795038" y="531984"/>
                  </a:lnTo>
                  <a:lnTo>
                    <a:pt x="750965" y="558970"/>
                  </a:lnTo>
                  <a:lnTo>
                    <a:pt x="760292" y="609600"/>
                  </a:lnTo>
                  <a:lnTo>
                    <a:pt x="711539" y="626882"/>
                  </a:lnTo>
                  <a:lnTo>
                    <a:pt x="710077" y="678335"/>
                  </a:lnTo>
                  <a:lnTo>
                    <a:pt x="658778" y="685159"/>
                  </a:lnTo>
                  <a:lnTo>
                    <a:pt x="646591" y="735184"/>
                  </a:lnTo>
                  <a:lnTo>
                    <a:pt x="594986" y="731252"/>
                  </a:lnTo>
                  <a:lnTo>
                    <a:pt x="572609" y="777665"/>
                  </a:lnTo>
                  <a:lnTo>
                    <a:pt x="522953" y="763148"/>
                  </a:lnTo>
                  <a:lnTo>
                    <a:pt x="491360" y="803919"/>
                  </a:lnTo>
                  <a:lnTo>
                    <a:pt x="445826" y="779452"/>
                  </a:lnTo>
                  <a:lnTo>
                    <a:pt x="406400" y="812800"/>
                  </a:lnTo>
                  <a:lnTo>
                    <a:pt x="366974" y="779452"/>
                  </a:lnTo>
                  <a:lnTo>
                    <a:pt x="321440" y="803919"/>
                  </a:lnTo>
                  <a:lnTo>
                    <a:pt x="289847" y="763148"/>
                  </a:lnTo>
                  <a:lnTo>
                    <a:pt x="240191" y="777665"/>
                  </a:lnTo>
                  <a:lnTo>
                    <a:pt x="217814" y="731252"/>
                  </a:lnTo>
                  <a:lnTo>
                    <a:pt x="166209" y="735184"/>
                  </a:lnTo>
                  <a:lnTo>
                    <a:pt x="154022" y="685159"/>
                  </a:lnTo>
                  <a:lnTo>
                    <a:pt x="102722" y="678335"/>
                  </a:lnTo>
                  <a:lnTo>
                    <a:pt x="101260" y="626882"/>
                  </a:lnTo>
                  <a:lnTo>
                    <a:pt x="52509" y="609600"/>
                  </a:lnTo>
                  <a:lnTo>
                    <a:pt x="61835" y="558970"/>
                  </a:lnTo>
                  <a:lnTo>
                    <a:pt x="17762" y="531984"/>
                  </a:lnTo>
                  <a:lnTo>
                    <a:pt x="37469" y="484389"/>
                  </a:lnTo>
                  <a:lnTo>
                    <a:pt x="0" y="448880"/>
                  </a:lnTo>
                  <a:lnTo>
                    <a:pt x="29227" y="406400"/>
                  </a:lnTo>
                  <a:lnTo>
                    <a:pt x="0" y="363920"/>
                  </a:lnTo>
                  <a:lnTo>
                    <a:pt x="37469" y="328411"/>
                  </a:lnTo>
                  <a:lnTo>
                    <a:pt x="17762" y="280816"/>
                  </a:lnTo>
                  <a:lnTo>
                    <a:pt x="61835" y="253830"/>
                  </a:lnTo>
                  <a:lnTo>
                    <a:pt x="52509" y="203200"/>
                  </a:lnTo>
                  <a:lnTo>
                    <a:pt x="101260" y="185918"/>
                  </a:lnTo>
                  <a:lnTo>
                    <a:pt x="102722" y="134465"/>
                  </a:lnTo>
                  <a:lnTo>
                    <a:pt x="154022" y="127641"/>
                  </a:lnTo>
                  <a:lnTo>
                    <a:pt x="166209" y="77616"/>
                  </a:lnTo>
                  <a:lnTo>
                    <a:pt x="217814" y="81548"/>
                  </a:lnTo>
                  <a:lnTo>
                    <a:pt x="240191" y="35135"/>
                  </a:lnTo>
                  <a:lnTo>
                    <a:pt x="289847" y="49652"/>
                  </a:lnTo>
                  <a:lnTo>
                    <a:pt x="321440" y="8881"/>
                  </a:lnTo>
                  <a:lnTo>
                    <a:pt x="366974" y="33348"/>
                  </a:lnTo>
                  <a:lnTo>
                    <a:pt x="406400" y="0"/>
                  </a:lnTo>
                  <a:close/>
                </a:path>
              </a:pathLst>
            </a:custGeom>
            <a:solidFill>
              <a:srgbClr val="E5F040"/>
            </a:solidFill>
          </p:spPr>
        </p:sp>
        <p:sp>
          <p:nvSpPr>
            <p:cNvPr name="TextBox 21" id="21"/>
            <p:cNvSpPr txBox="true"/>
            <p:nvPr/>
          </p:nvSpPr>
          <p:spPr>
            <a:xfrm>
              <a:off x="152400" y="114300"/>
              <a:ext cx="508000" cy="546100"/>
            </a:xfrm>
            <a:prstGeom prst="rect">
              <a:avLst/>
            </a:prstGeom>
          </p:spPr>
          <p:txBody>
            <a:bodyPr anchor="ctr" rtlCol="false" tIns="50800" lIns="50800" bIns="50800" rIns="50800"/>
            <a:lstStyle/>
            <a:p>
              <a:pPr algn="ctr">
                <a:lnSpc>
                  <a:spcPts val="2659"/>
                </a:lnSpc>
              </a:pPr>
            </a:p>
          </p:txBody>
        </p:sp>
      </p:grpSp>
      <p:sp>
        <p:nvSpPr>
          <p:cNvPr name="TextBox 22" id="22"/>
          <p:cNvSpPr txBox="true"/>
          <p:nvPr/>
        </p:nvSpPr>
        <p:spPr>
          <a:xfrm rot="0">
            <a:off x="7809976" y="4168649"/>
            <a:ext cx="2406488" cy="2178052"/>
          </a:xfrm>
          <a:prstGeom prst="rect">
            <a:avLst/>
          </a:prstGeom>
        </p:spPr>
        <p:txBody>
          <a:bodyPr anchor="t" rtlCol="false" tIns="0" lIns="0" bIns="0" rIns="0">
            <a:spAutoFit/>
          </a:bodyPr>
          <a:lstStyle/>
          <a:p>
            <a:pPr algn="ctr" marL="0" indent="0" lvl="0">
              <a:lnSpc>
                <a:spcPts val="18699"/>
              </a:lnSpc>
            </a:pPr>
            <a:r>
              <a:rPr lang="en-US" sz="9999">
                <a:solidFill>
                  <a:srgbClr val="000000"/>
                </a:solidFill>
                <a:latin typeface="Sauna Pro 3"/>
                <a:ea typeface="Sauna Pro 3"/>
                <a:cs typeface="Sauna Pro 3"/>
                <a:sym typeface="Sauna Pro 3"/>
              </a:rPr>
              <a:t>OR</a:t>
            </a:r>
          </a:p>
        </p:txBody>
      </p:sp>
    </p:spTree>
  </p:cSld>
  <p:clrMapOvr>
    <a:masterClrMapping/>
  </p:clrMapOvr>
</p:sld>
</file>

<file path=ppt/slides/slide1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31758"/>
            <a:chOff x="0" y="0"/>
            <a:chExt cx="4816593" cy="772150"/>
          </a:xfrm>
        </p:grpSpPr>
        <p:sp>
          <p:nvSpPr>
            <p:cNvPr name="Freeform 3" id="3"/>
            <p:cNvSpPr/>
            <p:nvPr/>
          </p:nvSpPr>
          <p:spPr>
            <a:xfrm flipH="false" flipV="false" rot="0">
              <a:off x="0" y="0"/>
              <a:ext cx="4816592" cy="772150"/>
            </a:xfrm>
            <a:custGeom>
              <a:avLst/>
              <a:gdLst/>
              <a:ahLst/>
              <a:cxnLst/>
              <a:rect r="r" b="b" t="t" l="l"/>
              <a:pathLst>
                <a:path h="772150" w="4816592">
                  <a:moveTo>
                    <a:pt x="0" y="0"/>
                  </a:moveTo>
                  <a:lnTo>
                    <a:pt x="4816592" y="0"/>
                  </a:lnTo>
                  <a:lnTo>
                    <a:pt x="4816592" y="772150"/>
                  </a:lnTo>
                  <a:lnTo>
                    <a:pt x="0" y="772150"/>
                  </a:lnTo>
                  <a:close/>
                </a:path>
              </a:pathLst>
            </a:custGeom>
            <a:solidFill>
              <a:srgbClr val="00A1DE"/>
            </a:solidFill>
          </p:spPr>
        </p:sp>
        <p:sp>
          <p:nvSpPr>
            <p:cNvPr name="TextBox 4" id="4"/>
            <p:cNvSpPr txBox="true"/>
            <p:nvPr/>
          </p:nvSpPr>
          <p:spPr>
            <a:xfrm>
              <a:off x="0" y="-9525"/>
              <a:ext cx="4816593" cy="781675"/>
            </a:xfrm>
            <a:prstGeom prst="rect">
              <a:avLst/>
            </a:prstGeom>
          </p:spPr>
          <p:txBody>
            <a:bodyPr anchor="ctr" rtlCol="false" tIns="50800" lIns="50800" bIns="50800" rIns="50800"/>
            <a:lstStyle/>
            <a:p>
              <a:pPr algn="ctr">
                <a:lnSpc>
                  <a:spcPts val="2399"/>
                </a:lnSpc>
              </a:pPr>
            </a:p>
          </p:txBody>
        </p:sp>
      </p:grpSp>
      <p:grpSp>
        <p:nvGrpSpPr>
          <p:cNvPr name="Group 5" id="5"/>
          <p:cNvGrpSpPr/>
          <p:nvPr/>
        </p:nvGrpSpPr>
        <p:grpSpPr>
          <a:xfrm rot="0">
            <a:off x="1028700" y="8240818"/>
            <a:ext cx="7805987" cy="1316582"/>
            <a:chOff x="0" y="0"/>
            <a:chExt cx="7168950" cy="1209138"/>
          </a:xfrm>
        </p:grpSpPr>
        <p:sp>
          <p:nvSpPr>
            <p:cNvPr name="Freeform 6" id="6"/>
            <p:cNvSpPr/>
            <p:nvPr/>
          </p:nvSpPr>
          <p:spPr>
            <a:xfrm flipH="false" flipV="false" rot="0">
              <a:off x="0" y="0"/>
              <a:ext cx="7168950" cy="1209138"/>
            </a:xfrm>
            <a:custGeom>
              <a:avLst/>
              <a:gdLst/>
              <a:ahLst/>
              <a:cxnLst/>
              <a:rect r="r" b="b" t="t" l="l"/>
              <a:pathLst>
                <a:path h="1209138" w="7168950">
                  <a:moveTo>
                    <a:pt x="31737" y="0"/>
                  </a:moveTo>
                  <a:lnTo>
                    <a:pt x="7137212" y="0"/>
                  </a:lnTo>
                  <a:cubicBezTo>
                    <a:pt x="7154741" y="0"/>
                    <a:pt x="7168950" y="14209"/>
                    <a:pt x="7168950" y="31737"/>
                  </a:cubicBezTo>
                  <a:lnTo>
                    <a:pt x="7168950" y="1177400"/>
                  </a:lnTo>
                  <a:cubicBezTo>
                    <a:pt x="7168950" y="1185818"/>
                    <a:pt x="7165606" y="1193890"/>
                    <a:pt x="7159654" y="1199842"/>
                  </a:cubicBezTo>
                  <a:cubicBezTo>
                    <a:pt x="7153702" y="1205794"/>
                    <a:pt x="7145630" y="1209138"/>
                    <a:pt x="7137212" y="1209138"/>
                  </a:cubicBezTo>
                  <a:lnTo>
                    <a:pt x="31737" y="1209138"/>
                  </a:lnTo>
                  <a:cubicBezTo>
                    <a:pt x="14209" y="1209138"/>
                    <a:pt x="0" y="1194929"/>
                    <a:pt x="0" y="1177400"/>
                  </a:cubicBezTo>
                  <a:lnTo>
                    <a:pt x="0" y="31737"/>
                  </a:lnTo>
                  <a:cubicBezTo>
                    <a:pt x="0" y="14209"/>
                    <a:pt x="14209" y="0"/>
                    <a:pt x="31737" y="0"/>
                  </a:cubicBezTo>
                  <a:close/>
                </a:path>
              </a:pathLst>
            </a:custGeom>
            <a:solidFill>
              <a:srgbClr val="F9E51E"/>
            </a:solidFill>
            <a:ln w="28575" cap="rnd">
              <a:solidFill>
                <a:srgbClr val="231915"/>
              </a:solidFill>
              <a:prstDash val="solid"/>
              <a:round/>
            </a:ln>
          </p:spPr>
        </p:sp>
        <p:sp>
          <p:nvSpPr>
            <p:cNvPr name="TextBox 7" id="7"/>
            <p:cNvSpPr txBox="true"/>
            <p:nvPr/>
          </p:nvSpPr>
          <p:spPr>
            <a:xfrm>
              <a:off x="0" y="-66675"/>
              <a:ext cx="7168950" cy="1275813"/>
            </a:xfrm>
            <a:prstGeom prst="rect">
              <a:avLst/>
            </a:prstGeom>
          </p:spPr>
          <p:txBody>
            <a:bodyPr anchor="ctr" rtlCol="false" tIns="28258" lIns="28258" bIns="28258" rIns="28258"/>
            <a:lstStyle/>
            <a:p>
              <a:pPr algn="ctr">
                <a:lnSpc>
                  <a:spcPts val="1675"/>
                </a:lnSpc>
              </a:pPr>
            </a:p>
          </p:txBody>
        </p:sp>
      </p:grpSp>
      <p:grpSp>
        <p:nvGrpSpPr>
          <p:cNvPr name="Group 8" id="8"/>
          <p:cNvGrpSpPr/>
          <p:nvPr/>
        </p:nvGrpSpPr>
        <p:grpSpPr>
          <a:xfrm rot="0">
            <a:off x="1028700" y="3231950"/>
            <a:ext cx="7805987" cy="4708676"/>
            <a:chOff x="0" y="0"/>
            <a:chExt cx="959207" cy="578607"/>
          </a:xfrm>
        </p:grpSpPr>
        <p:sp>
          <p:nvSpPr>
            <p:cNvPr name="Freeform 9" id="9"/>
            <p:cNvSpPr/>
            <p:nvPr/>
          </p:nvSpPr>
          <p:spPr>
            <a:xfrm flipH="false" flipV="false" rot="0">
              <a:off x="0" y="0"/>
              <a:ext cx="959207" cy="578607"/>
            </a:xfrm>
            <a:custGeom>
              <a:avLst/>
              <a:gdLst/>
              <a:ahLst/>
              <a:cxnLst/>
              <a:rect r="r" b="b" t="t" l="l"/>
              <a:pathLst>
                <a:path h="578607" w="959207">
                  <a:moveTo>
                    <a:pt x="45622" y="0"/>
                  </a:moveTo>
                  <a:lnTo>
                    <a:pt x="913585" y="0"/>
                  </a:lnTo>
                  <a:cubicBezTo>
                    <a:pt x="925684" y="0"/>
                    <a:pt x="937289" y="4807"/>
                    <a:pt x="945845" y="13363"/>
                  </a:cubicBezTo>
                  <a:cubicBezTo>
                    <a:pt x="954400" y="21918"/>
                    <a:pt x="959207" y="33523"/>
                    <a:pt x="959207" y="45622"/>
                  </a:cubicBezTo>
                  <a:lnTo>
                    <a:pt x="959207" y="532984"/>
                  </a:lnTo>
                  <a:cubicBezTo>
                    <a:pt x="959207" y="545084"/>
                    <a:pt x="954400" y="556688"/>
                    <a:pt x="945845" y="565244"/>
                  </a:cubicBezTo>
                  <a:cubicBezTo>
                    <a:pt x="937289" y="573800"/>
                    <a:pt x="925684" y="578607"/>
                    <a:pt x="913585" y="578607"/>
                  </a:cubicBezTo>
                  <a:lnTo>
                    <a:pt x="45622" y="578607"/>
                  </a:lnTo>
                  <a:cubicBezTo>
                    <a:pt x="33523" y="578607"/>
                    <a:pt x="21918" y="573800"/>
                    <a:pt x="13363" y="565244"/>
                  </a:cubicBezTo>
                  <a:cubicBezTo>
                    <a:pt x="4807" y="556688"/>
                    <a:pt x="0" y="545084"/>
                    <a:pt x="0" y="532984"/>
                  </a:cubicBezTo>
                  <a:lnTo>
                    <a:pt x="0" y="45622"/>
                  </a:lnTo>
                  <a:cubicBezTo>
                    <a:pt x="0" y="33523"/>
                    <a:pt x="4807" y="21918"/>
                    <a:pt x="13363" y="13363"/>
                  </a:cubicBezTo>
                  <a:cubicBezTo>
                    <a:pt x="21918" y="4807"/>
                    <a:pt x="33523" y="0"/>
                    <a:pt x="45622" y="0"/>
                  </a:cubicBezTo>
                  <a:close/>
                </a:path>
              </a:pathLst>
            </a:custGeom>
            <a:blipFill>
              <a:blip r:embed="rId2"/>
              <a:stretch>
                <a:fillRect l="-2913" t="0" r="-2913" b="0"/>
              </a:stretch>
            </a:blipFill>
          </p:spPr>
        </p:sp>
      </p:grpSp>
      <p:sp>
        <p:nvSpPr>
          <p:cNvPr name="TextBox 10" id="10"/>
          <p:cNvSpPr txBox="true"/>
          <p:nvPr/>
        </p:nvSpPr>
        <p:spPr>
          <a:xfrm rot="0">
            <a:off x="1290734" y="8512394"/>
            <a:ext cx="7281918" cy="840105"/>
          </a:xfrm>
          <a:prstGeom prst="rect">
            <a:avLst/>
          </a:prstGeom>
        </p:spPr>
        <p:txBody>
          <a:bodyPr anchor="t" rtlCol="false" tIns="0" lIns="0" bIns="0" rIns="0">
            <a:spAutoFit/>
          </a:bodyPr>
          <a:lstStyle/>
          <a:p>
            <a:pPr algn="ctr">
              <a:lnSpc>
                <a:spcPts val="6360"/>
              </a:lnSpc>
            </a:pPr>
            <a:r>
              <a:rPr lang="en-US" b="true" sz="6000" spc="221">
                <a:solidFill>
                  <a:srgbClr val="231915"/>
                </a:solidFill>
                <a:latin typeface="Sauna Pro 3 Heavy"/>
                <a:ea typeface="Sauna Pro 3 Heavy"/>
                <a:cs typeface="Sauna Pro 3 Heavy"/>
                <a:sym typeface="Sauna Pro 3 Heavy"/>
              </a:rPr>
              <a:t>BULLYING</a:t>
            </a:r>
          </a:p>
        </p:txBody>
      </p:sp>
      <p:sp>
        <p:nvSpPr>
          <p:cNvPr name="TextBox 11" id="11"/>
          <p:cNvSpPr txBox="true"/>
          <p:nvPr/>
        </p:nvSpPr>
        <p:spPr>
          <a:xfrm rot="0">
            <a:off x="1290497" y="348121"/>
            <a:ext cx="15707006" cy="1890701"/>
          </a:xfrm>
          <a:prstGeom prst="rect">
            <a:avLst/>
          </a:prstGeom>
        </p:spPr>
        <p:txBody>
          <a:bodyPr anchor="t" rtlCol="false" tIns="0" lIns="0" bIns="0" rIns="0">
            <a:spAutoFit/>
          </a:bodyPr>
          <a:lstStyle/>
          <a:p>
            <a:pPr algn="ctr">
              <a:lnSpc>
                <a:spcPts val="7614"/>
              </a:lnSpc>
            </a:pPr>
            <a:r>
              <a:rPr lang="en-US" sz="5438">
                <a:solidFill>
                  <a:srgbClr val="000000"/>
                </a:solidFill>
                <a:latin typeface="Sauna Pro 1"/>
                <a:ea typeface="Sauna Pro 1"/>
                <a:cs typeface="Sauna Pro 1"/>
                <a:sym typeface="Sauna Pro 1"/>
              </a:rPr>
              <a:t>Liam laughs at Zara’s new haircut and tells </a:t>
            </a:r>
          </a:p>
          <a:p>
            <a:pPr algn="ctr">
              <a:lnSpc>
                <a:spcPts val="7614"/>
              </a:lnSpc>
              <a:spcBef>
                <a:spcPct val="0"/>
              </a:spcBef>
            </a:pPr>
            <a:r>
              <a:rPr lang="en-US" sz="5438">
                <a:solidFill>
                  <a:srgbClr val="000000"/>
                </a:solidFill>
                <a:latin typeface="Sauna Pro 1"/>
                <a:ea typeface="Sauna Pro 1"/>
                <a:cs typeface="Sauna Pro 1"/>
                <a:sym typeface="Sauna Pro 1"/>
              </a:rPr>
              <a:t>others not to sit with her.</a:t>
            </a:r>
          </a:p>
        </p:txBody>
      </p:sp>
      <p:sp>
        <p:nvSpPr>
          <p:cNvPr name="TextBox 12" id="12"/>
          <p:cNvSpPr txBox="true"/>
          <p:nvPr/>
        </p:nvSpPr>
        <p:spPr>
          <a:xfrm rot="0">
            <a:off x="9890411" y="3022883"/>
            <a:ext cx="7368889" cy="6253951"/>
          </a:xfrm>
          <a:prstGeom prst="rect">
            <a:avLst/>
          </a:prstGeom>
        </p:spPr>
        <p:txBody>
          <a:bodyPr anchor="t" rtlCol="false" tIns="0" lIns="0" bIns="0" rIns="0">
            <a:spAutoFit/>
          </a:bodyPr>
          <a:lstStyle/>
          <a:p>
            <a:pPr algn="l">
              <a:lnSpc>
                <a:spcPts val="7054"/>
              </a:lnSpc>
            </a:pPr>
            <a:r>
              <a:rPr lang="en-US" sz="5038">
                <a:solidFill>
                  <a:srgbClr val="000000"/>
                </a:solidFill>
                <a:latin typeface="Sauna Pro 3"/>
                <a:ea typeface="Sauna Pro 3"/>
                <a:cs typeface="Sauna Pro 3"/>
                <a:sym typeface="Sauna Pro 3"/>
              </a:rPr>
              <a:t>Poor Zara! She does not deserve to be treated like this. Liam is being unkind and trying to leave her out.</a:t>
            </a:r>
          </a:p>
          <a:p>
            <a:pPr algn="l">
              <a:lnSpc>
                <a:spcPts val="7054"/>
              </a:lnSpc>
            </a:pPr>
          </a:p>
          <a:p>
            <a:pPr algn="l">
              <a:lnSpc>
                <a:spcPts val="7054"/>
              </a:lnSpc>
              <a:spcBef>
                <a:spcPct val="0"/>
              </a:spcBef>
            </a:pPr>
            <a:r>
              <a:rPr lang="en-US" sz="5038">
                <a:solidFill>
                  <a:srgbClr val="000000"/>
                </a:solidFill>
                <a:latin typeface="Sauna Pro 3"/>
                <a:ea typeface="Sauna Pro 3"/>
                <a:cs typeface="Sauna Pro 3"/>
                <a:sym typeface="Sauna Pro 3"/>
              </a:rPr>
              <a:t>What would you do if you saw this?</a:t>
            </a:r>
          </a:p>
        </p:txBody>
      </p:sp>
    </p:spTree>
  </p:cSld>
  <p:clrMapOvr>
    <a:masterClrMapping/>
  </p:clrMapOvr>
</p:sld>
</file>

<file path=ppt/slides/slide15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TextBox 2" id="2"/>
          <p:cNvSpPr txBox="true"/>
          <p:nvPr/>
        </p:nvSpPr>
        <p:spPr>
          <a:xfrm rot="0">
            <a:off x="5294507" y="2335781"/>
            <a:ext cx="11201802" cy="5203228"/>
          </a:xfrm>
          <a:prstGeom prst="rect">
            <a:avLst/>
          </a:prstGeom>
        </p:spPr>
        <p:txBody>
          <a:bodyPr anchor="t" rtlCol="false" tIns="0" lIns="0" bIns="0" rIns="0">
            <a:spAutoFit/>
          </a:bodyPr>
          <a:lstStyle/>
          <a:p>
            <a:pPr algn="just">
              <a:lnSpc>
                <a:spcPts val="5129"/>
              </a:lnSpc>
            </a:pPr>
            <a:r>
              <a:rPr lang="en-US" sz="4662" spc="186">
                <a:solidFill>
                  <a:srgbClr val="FFFFFF"/>
                </a:solidFill>
                <a:latin typeface="Sauna Pro 4"/>
                <a:ea typeface="Sauna Pro 4"/>
                <a:cs typeface="Sauna Pro 4"/>
                <a:sym typeface="Sauna Pro 4"/>
              </a:rPr>
              <a:t>It would be false to say that everyone always likes one another and gets on?</a:t>
            </a:r>
          </a:p>
          <a:p>
            <a:pPr algn="just">
              <a:lnSpc>
                <a:spcPts val="5129"/>
              </a:lnSpc>
            </a:pPr>
          </a:p>
          <a:p>
            <a:pPr algn="just">
              <a:lnSpc>
                <a:spcPts val="5129"/>
              </a:lnSpc>
            </a:pPr>
            <a:r>
              <a:rPr lang="en-US" sz="4662" spc="186">
                <a:solidFill>
                  <a:srgbClr val="000000"/>
                </a:solidFill>
                <a:latin typeface="Sauna Pro 1"/>
                <a:ea typeface="Sauna Pro 1"/>
                <a:cs typeface="Sauna Pro 1"/>
                <a:sym typeface="Sauna Pro 1"/>
              </a:rPr>
              <a:t>How could you treat others that you perhaps do not like, or get on with?</a:t>
            </a:r>
          </a:p>
          <a:p>
            <a:pPr algn="just">
              <a:lnSpc>
                <a:spcPts val="5129"/>
              </a:lnSpc>
            </a:pPr>
          </a:p>
          <a:p>
            <a:pPr algn="just">
              <a:lnSpc>
                <a:spcPts val="5129"/>
              </a:lnSpc>
            </a:pPr>
            <a:r>
              <a:rPr lang="en-US" sz="4662" spc="186">
                <a:solidFill>
                  <a:srgbClr val="FFFFFF"/>
                </a:solidFill>
                <a:latin typeface="Sauna Pro 4"/>
                <a:ea typeface="Sauna Pro 4"/>
                <a:cs typeface="Sauna Pro 4"/>
                <a:sym typeface="Sauna Pro 4"/>
              </a:rPr>
              <a:t>Make a list of the ways we could treat others better.</a:t>
            </a:r>
          </a:p>
        </p:txBody>
      </p:sp>
      <p:sp>
        <p:nvSpPr>
          <p:cNvPr name="Freeform 3" id="3"/>
          <p:cNvSpPr/>
          <p:nvPr/>
        </p:nvSpPr>
        <p:spPr>
          <a:xfrm flipH="false" flipV="false" rot="0">
            <a:off x="304669" y="9258300"/>
            <a:ext cx="1448063" cy="836256"/>
          </a:xfrm>
          <a:custGeom>
            <a:avLst/>
            <a:gdLst/>
            <a:ahLst/>
            <a:cxnLst/>
            <a:rect r="r" b="b" t="t" l="l"/>
            <a:pathLst>
              <a:path h="836256" w="1448063">
                <a:moveTo>
                  <a:pt x="0" y="0"/>
                </a:moveTo>
                <a:lnTo>
                  <a:pt x="1448062" y="0"/>
                </a:lnTo>
                <a:lnTo>
                  <a:pt x="1448062" y="836256"/>
                </a:lnTo>
                <a:lnTo>
                  <a:pt x="0" y="8362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928341" y="9258300"/>
            <a:ext cx="861030" cy="861030"/>
          </a:xfrm>
          <a:custGeom>
            <a:avLst/>
            <a:gdLst/>
            <a:ahLst/>
            <a:cxnLst/>
            <a:rect r="r" b="b" t="t" l="l"/>
            <a:pathLst>
              <a:path h="861030" w="861030">
                <a:moveTo>
                  <a:pt x="0" y="0"/>
                </a:moveTo>
                <a:lnTo>
                  <a:pt x="861030" y="0"/>
                </a:lnTo>
                <a:lnTo>
                  <a:pt x="861030" y="861030"/>
                </a:lnTo>
                <a:lnTo>
                  <a:pt x="0" y="8610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701734" y="8780197"/>
            <a:ext cx="1284555" cy="1431259"/>
          </a:xfrm>
          <a:custGeom>
            <a:avLst/>
            <a:gdLst/>
            <a:ahLst/>
            <a:cxnLst/>
            <a:rect r="r" b="b" t="t" l="l"/>
            <a:pathLst>
              <a:path h="1431259" w="1284555">
                <a:moveTo>
                  <a:pt x="0" y="0"/>
                </a:moveTo>
                <a:lnTo>
                  <a:pt x="1284555" y="0"/>
                </a:lnTo>
                <a:lnTo>
                  <a:pt x="1284555" y="1431258"/>
                </a:lnTo>
                <a:lnTo>
                  <a:pt x="0" y="14312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978402" y="7442373"/>
            <a:ext cx="2100719" cy="2053453"/>
          </a:xfrm>
          <a:custGeom>
            <a:avLst/>
            <a:gdLst/>
            <a:ahLst/>
            <a:cxnLst/>
            <a:rect r="r" b="b" t="t" l="l"/>
            <a:pathLst>
              <a:path h="2053453" w="2100719">
                <a:moveTo>
                  <a:pt x="0" y="0"/>
                </a:moveTo>
                <a:lnTo>
                  <a:pt x="2100719" y="0"/>
                </a:lnTo>
                <a:lnTo>
                  <a:pt x="2100719" y="2053453"/>
                </a:lnTo>
                <a:lnTo>
                  <a:pt x="0" y="205345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304669" y="3675680"/>
            <a:ext cx="4383030" cy="2828230"/>
          </a:xfrm>
          <a:prstGeom prst="rect">
            <a:avLst/>
          </a:prstGeom>
        </p:spPr>
        <p:txBody>
          <a:bodyPr anchor="t" rtlCol="false" tIns="0" lIns="0" bIns="0" rIns="0">
            <a:spAutoFit/>
          </a:bodyPr>
          <a:lstStyle/>
          <a:p>
            <a:pPr algn="ctr">
              <a:lnSpc>
                <a:spcPts val="7191"/>
              </a:lnSpc>
            </a:pPr>
            <a:r>
              <a:rPr lang="en-US" sz="8989">
                <a:solidFill>
                  <a:srgbClr val="FFFFFF"/>
                </a:solidFill>
                <a:latin typeface="Gagalin"/>
                <a:ea typeface="Gagalin"/>
                <a:cs typeface="Gagalin"/>
                <a:sym typeface="Gagalin"/>
              </a:rPr>
              <a:t>hOW WE TREAT OTHERS?</a:t>
            </a:r>
          </a:p>
        </p:txBody>
      </p:sp>
    </p:spTree>
  </p:cSld>
  <p:clrMapOvr>
    <a:masterClrMapping/>
  </p:clrMapOvr>
</p:sld>
</file>

<file path=ppt/slides/slide15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3280708" y="251460"/>
            <a:ext cx="4744369" cy="1008178"/>
          </a:xfrm>
          <a:custGeom>
            <a:avLst/>
            <a:gdLst/>
            <a:ahLst/>
            <a:cxnLst/>
            <a:rect r="r" b="b" t="t" l="l"/>
            <a:pathLst>
              <a:path h="1008178" w="4744369">
                <a:moveTo>
                  <a:pt x="0" y="0"/>
                </a:moveTo>
                <a:lnTo>
                  <a:pt x="4744369" y="0"/>
                </a:lnTo>
                <a:lnTo>
                  <a:pt x="4744369" y="1008178"/>
                </a:lnTo>
                <a:lnTo>
                  <a:pt x="0" y="10081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908788" y="5436883"/>
            <a:ext cx="2351514" cy="2289787"/>
          </a:xfrm>
          <a:custGeom>
            <a:avLst/>
            <a:gdLst/>
            <a:ahLst/>
            <a:cxnLst/>
            <a:rect r="r" b="b" t="t" l="l"/>
            <a:pathLst>
              <a:path h="2289787" w="2351514">
                <a:moveTo>
                  <a:pt x="0" y="0"/>
                </a:moveTo>
                <a:lnTo>
                  <a:pt x="2351514" y="0"/>
                </a:lnTo>
                <a:lnTo>
                  <a:pt x="2351514" y="2289787"/>
                </a:lnTo>
                <a:lnTo>
                  <a:pt x="0" y="22897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743289" y="5407166"/>
            <a:ext cx="2584406" cy="2319505"/>
          </a:xfrm>
          <a:custGeom>
            <a:avLst/>
            <a:gdLst/>
            <a:ahLst/>
            <a:cxnLst/>
            <a:rect r="r" b="b" t="t" l="l"/>
            <a:pathLst>
              <a:path h="2319505" w="2584406">
                <a:moveTo>
                  <a:pt x="0" y="0"/>
                </a:moveTo>
                <a:lnTo>
                  <a:pt x="2584406" y="0"/>
                </a:lnTo>
                <a:lnTo>
                  <a:pt x="2584406" y="2319504"/>
                </a:lnTo>
                <a:lnTo>
                  <a:pt x="0" y="231950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4395724" y="5436883"/>
            <a:ext cx="2177379" cy="2289787"/>
          </a:xfrm>
          <a:custGeom>
            <a:avLst/>
            <a:gdLst/>
            <a:ahLst/>
            <a:cxnLst/>
            <a:rect r="r" b="b" t="t" l="l"/>
            <a:pathLst>
              <a:path h="2289787" w="2177379">
                <a:moveTo>
                  <a:pt x="0" y="0"/>
                </a:moveTo>
                <a:lnTo>
                  <a:pt x="2177380" y="0"/>
                </a:lnTo>
                <a:lnTo>
                  <a:pt x="2177380" y="2289787"/>
                </a:lnTo>
                <a:lnTo>
                  <a:pt x="0" y="22897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4420796" y="1747885"/>
            <a:ext cx="8415473" cy="1856874"/>
          </a:xfrm>
          <a:prstGeom prst="rect">
            <a:avLst/>
          </a:prstGeom>
        </p:spPr>
        <p:txBody>
          <a:bodyPr anchor="t" rtlCol="false" tIns="0" lIns="0" bIns="0" rIns="0">
            <a:spAutoFit/>
          </a:bodyPr>
          <a:lstStyle/>
          <a:p>
            <a:pPr algn="ctr">
              <a:lnSpc>
                <a:spcPts val="6843"/>
              </a:lnSpc>
            </a:pPr>
            <a:r>
              <a:rPr lang="en-US" sz="8553">
                <a:solidFill>
                  <a:srgbClr val="E52E87"/>
                </a:solidFill>
                <a:latin typeface="Bangers"/>
                <a:ea typeface="Bangers"/>
                <a:cs typeface="Bangers"/>
                <a:sym typeface="Bangers"/>
              </a:rPr>
              <a:t>hOW WE TREAT OTHERS?</a:t>
            </a:r>
          </a:p>
        </p:txBody>
      </p:sp>
      <p:sp>
        <p:nvSpPr>
          <p:cNvPr name="TextBox 7" id="7"/>
          <p:cNvSpPr txBox="true"/>
          <p:nvPr/>
        </p:nvSpPr>
        <p:spPr>
          <a:xfrm rot="0">
            <a:off x="0" y="4225002"/>
            <a:ext cx="6169090" cy="957716"/>
          </a:xfrm>
          <a:prstGeom prst="rect">
            <a:avLst/>
          </a:prstGeom>
        </p:spPr>
        <p:txBody>
          <a:bodyPr anchor="t" rtlCol="false" tIns="0" lIns="0" bIns="0" rIns="0">
            <a:spAutoFit/>
          </a:bodyPr>
          <a:lstStyle/>
          <a:p>
            <a:pPr algn="ctr">
              <a:lnSpc>
                <a:spcPts val="6682"/>
              </a:lnSpc>
              <a:spcBef>
                <a:spcPct val="0"/>
              </a:spcBef>
            </a:pPr>
            <a:r>
              <a:rPr lang="en-US" b="true" sz="8352">
                <a:solidFill>
                  <a:srgbClr val="FFFFFF"/>
                </a:solidFill>
                <a:latin typeface="Inter Bold"/>
                <a:ea typeface="Inter Bold"/>
                <a:cs typeface="Inter Bold"/>
                <a:sym typeface="Inter Bold"/>
              </a:rPr>
              <a:t>Respect</a:t>
            </a:r>
          </a:p>
        </p:txBody>
      </p:sp>
      <p:sp>
        <p:nvSpPr>
          <p:cNvPr name="TextBox 8" id="8"/>
          <p:cNvSpPr txBox="true"/>
          <p:nvPr/>
        </p:nvSpPr>
        <p:spPr>
          <a:xfrm rot="0">
            <a:off x="6169090" y="4225002"/>
            <a:ext cx="6169090" cy="957716"/>
          </a:xfrm>
          <a:prstGeom prst="rect">
            <a:avLst/>
          </a:prstGeom>
        </p:spPr>
        <p:txBody>
          <a:bodyPr anchor="t" rtlCol="false" tIns="0" lIns="0" bIns="0" rIns="0">
            <a:spAutoFit/>
          </a:bodyPr>
          <a:lstStyle/>
          <a:p>
            <a:pPr algn="ctr">
              <a:lnSpc>
                <a:spcPts val="6682"/>
              </a:lnSpc>
              <a:spcBef>
                <a:spcPct val="0"/>
              </a:spcBef>
            </a:pPr>
            <a:r>
              <a:rPr lang="en-US" b="true" sz="8352">
                <a:solidFill>
                  <a:srgbClr val="FFFFFF"/>
                </a:solidFill>
                <a:latin typeface="Inter Bold"/>
                <a:ea typeface="Inter Bold"/>
                <a:cs typeface="Inter Bold"/>
                <a:sym typeface="Inter Bold"/>
              </a:rPr>
              <a:t>Kindness</a:t>
            </a:r>
          </a:p>
        </p:txBody>
      </p:sp>
      <p:sp>
        <p:nvSpPr>
          <p:cNvPr name="TextBox 9" id="9"/>
          <p:cNvSpPr txBox="true"/>
          <p:nvPr/>
        </p:nvSpPr>
        <p:spPr>
          <a:xfrm rot="0">
            <a:off x="12338180" y="4185784"/>
            <a:ext cx="6169090" cy="957716"/>
          </a:xfrm>
          <a:prstGeom prst="rect">
            <a:avLst/>
          </a:prstGeom>
        </p:spPr>
        <p:txBody>
          <a:bodyPr anchor="t" rtlCol="false" tIns="0" lIns="0" bIns="0" rIns="0">
            <a:spAutoFit/>
          </a:bodyPr>
          <a:lstStyle/>
          <a:p>
            <a:pPr algn="ctr">
              <a:lnSpc>
                <a:spcPts val="6682"/>
              </a:lnSpc>
              <a:spcBef>
                <a:spcPct val="0"/>
              </a:spcBef>
            </a:pPr>
            <a:r>
              <a:rPr lang="en-US" b="true" sz="8352">
                <a:solidFill>
                  <a:srgbClr val="FFFFFF"/>
                </a:solidFill>
                <a:latin typeface="Inter Bold"/>
                <a:ea typeface="Inter Bold"/>
                <a:cs typeface="Inter Bold"/>
                <a:sym typeface="Inter Bold"/>
              </a:rPr>
              <a:t>Empathy</a:t>
            </a:r>
          </a:p>
        </p:txBody>
      </p:sp>
    </p:spTree>
  </p:cSld>
  <p:clrMapOvr>
    <a:masterClrMapping/>
  </p:clrMapOvr>
</p:sld>
</file>

<file path=ppt/slides/slide15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557289" y="2677591"/>
            <a:ext cx="6920591" cy="5885424"/>
          </a:xfrm>
          <a:custGeom>
            <a:avLst/>
            <a:gdLst/>
            <a:ahLst/>
            <a:cxnLst/>
            <a:rect r="r" b="b" t="t" l="l"/>
            <a:pathLst>
              <a:path h="5885424" w="6920591">
                <a:moveTo>
                  <a:pt x="0" y="0"/>
                </a:moveTo>
                <a:lnTo>
                  <a:pt x="6920591" y="0"/>
                </a:lnTo>
                <a:lnTo>
                  <a:pt x="6920591" y="5885424"/>
                </a:lnTo>
                <a:lnTo>
                  <a:pt x="0" y="5885424"/>
                </a:lnTo>
                <a:lnTo>
                  <a:pt x="0" y="0"/>
                </a:lnTo>
                <a:close/>
              </a:path>
            </a:pathLst>
          </a:custGeom>
          <a:blipFill>
            <a:blip r:embed="rId2"/>
            <a:stretch>
              <a:fillRect l="0" t="-5101" r="0" b="0"/>
            </a:stretch>
          </a:blipFill>
          <a:ln w="133350" cap="sq">
            <a:solidFill>
              <a:srgbClr val="000000"/>
            </a:solidFill>
            <a:prstDash val="solid"/>
            <a:miter/>
          </a:ln>
        </p:spPr>
      </p:sp>
      <p:grpSp>
        <p:nvGrpSpPr>
          <p:cNvPr name="Group 3" id="3"/>
          <p:cNvGrpSpPr/>
          <p:nvPr/>
        </p:nvGrpSpPr>
        <p:grpSpPr>
          <a:xfrm rot="0">
            <a:off x="-458033" y="-982109"/>
            <a:ext cx="19314680" cy="2785863"/>
            <a:chOff x="0" y="0"/>
            <a:chExt cx="5086994" cy="733725"/>
          </a:xfrm>
        </p:grpSpPr>
        <p:sp>
          <p:nvSpPr>
            <p:cNvPr name="Freeform 4" id="4"/>
            <p:cNvSpPr/>
            <p:nvPr/>
          </p:nvSpPr>
          <p:spPr>
            <a:xfrm flipH="false" flipV="false" rot="0">
              <a:off x="0" y="0"/>
              <a:ext cx="5086994" cy="733725"/>
            </a:xfrm>
            <a:custGeom>
              <a:avLst/>
              <a:gdLst/>
              <a:ahLst/>
              <a:cxnLst/>
              <a:rect r="r" b="b" t="t" l="l"/>
              <a:pathLst>
                <a:path h="733725" w="5086994">
                  <a:moveTo>
                    <a:pt x="20442" y="0"/>
                  </a:moveTo>
                  <a:lnTo>
                    <a:pt x="5066551" y="0"/>
                  </a:lnTo>
                  <a:cubicBezTo>
                    <a:pt x="5077841" y="0"/>
                    <a:pt x="5086994" y="9152"/>
                    <a:pt x="5086994" y="20442"/>
                  </a:cubicBezTo>
                  <a:lnTo>
                    <a:pt x="5086994" y="713283"/>
                  </a:lnTo>
                  <a:cubicBezTo>
                    <a:pt x="5086994" y="724573"/>
                    <a:pt x="5077841" y="733725"/>
                    <a:pt x="5066551" y="733725"/>
                  </a:cubicBezTo>
                  <a:lnTo>
                    <a:pt x="20442" y="733725"/>
                  </a:lnTo>
                  <a:cubicBezTo>
                    <a:pt x="9152" y="733725"/>
                    <a:pt x="0" y="724573"/>
                    <a:pt x="0" y="713283"/>
                  </a:cubicBezTo>
                  <a:lnTo>
                    <a:pt x="0" y="20442"/>
                  </a:lnTo>
                  <a:cubicBezTo>
                    <a:pt x="0" y="9152"/>
                    <a:pt x="9152" y="0"/>
                    <a:pt x="20442" y="0"/>
                  </a:cubicBezTo>
                  <a:close/>
                </a:path>
              </a:pathLst>
            </a:custGeom>
            <a:solidFill>
              <a:srgbClr val="FFFFFF"/>
            </a:solidFill>
          </p:spPr>
        </p:sp>
        <p:sp>
          <p:nvSpPr>
            <p:cNvPr name="TextBox 5" id="5"/>
            <p:cNvSpPr txBox="true"/>
            <p:nvPr/>
          </p:nvSpPr>
          <p:spPr>
            <a:xfrm>
              <a:off x="0" y="-38100"/>
              <a:ext cx="5086994" cy="77182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310747">
            <a:off x="13025868" y="3845779"/>
            <a:ext cx="2113053" cy="2344580"/>
          </a:xfrm>
          <a:custGeom>
            <a:avLst/>
            <a:gdLst/>
            <a:ahLst/>
            <a:cxnLst/>
            <a:rect r="r" b="b" t="t" l="l"/>
            <a:pathLst>
              <a:path h="2344580" w="2113053">
                <a:moveTo>
                  <a:pt x="0" y="0"/>
                </a:moveTo>
                <a:lnTo>
                  <a:pt x="2113053" y="0"/>
                </a:lnTo>
                <a:lnTo>
                  <a:pt x="2113053" y="2344580"/>
                </a:lnTo>
                <a:lnTo>
                  <a:pt x="0" y="23445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7561712">
            <a:off x="2511967" y="3908495"/>
            <a:ext cx="2113053" cy="2344580"/>
          </a:xfrm>
          <a:custGeom>
            <a:avLst/>
            <a:gdLst/>
            <a:ahLst/>
            <a:cxnLst/>
            <a:rect r="r" b="b" t="t" l="l"/>
            <a:pathLst>
              <a:path h="2344580" w="2113053">
                <a:moveTo>
                  <a:pt x="0" y="0"/>
                </a:moveTo>
                <a:lnTo>
                  <a:pt x="2113052" y="0"/>
                </a:lnTo>
                <a:lnTo>
                  <a:pt x="2113052" y="2344580"/>
                </a:lnTo>
                <a:lnTo>
                  <a:pt x="0" y="23445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5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954517" y="1756132"/>
            <a:ext cx="4731435" cy="1644174"/>
          </a:xfrm>
          <a:custGeom>
            <a:avLst/>
            <a:gdLst/>
            <a:ahLst/>
            <a:cxnLst/>
            <a:rect r="r" b="b" t="t" l="l"/>
            <a:pathLst>
              <a:path h="1644174" w="4731435">
                <a:moveTo>
                  <a:pt x="0" y="0"/>
                </a:moveTo>
                <a:lnTo>
                  <a:pt x="4731435" y="0"/>
                </a:lnTo>
                <a:lnTo>
                  <a:pt x="4731435" y="1644174"/>
                </a:lnTo>
                <a:lnTo>
                  <a:pt x="0" y="16441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690521" y="4143256"/>
            <a:ext cx="3451933" cy="3011812"/>
          </a:xfrm>
          <a:custGeom>
            <a:avLst/>
            <a:gdLst/>
            <a:ahLst/>
            <a:cxnLst/>
            <a:rect r="r" b="b" t="t" l="l"/>
            <a:pathLst>
              <a:path h="3011812" w="3451933">
                <a:moveTo>
                  <a:pt x="0" y="0"/>
                </a:moveTo>
                <a:lnTo>
                  <a:pt x="3451933" y="0"/>
                </a:lnTo>
                <a:lnTo>
                  <a:pt x="3451933" y="3011812"/>
                </a:lnTo>
                <a:lnTo>
                  <a:pt x="0" y="3011812"/>
                </a:lnTo>
                <a:lnTo>
                  <a:pt x="0" y="0"/>
                </a:lnTo>
                <a:close/>
              </a:path>
            </a:pathLst>
          </a:custGeom>
          <a:blipFill>
            <a:blip r:embed="rId4"/>
            <a:stretch>
              <a:fillRect l="0" t="0" r="0" b="0"/>
            </a:stretch>
          </a:blipFill>
        </p:spPr>
      </p:sp>
      <p:sp>
        <p:nvSpPr>
          <p:cNvPr name="TextBox 4" id="4"/>
          <p:cNvSpPr txBox="true"/>
          <p:nvPr/>
        </p:nvSpPr>
        <p:spPr>
          <a:xfrm rot="0">
            <a:off x="1799898" y="2663991"/>
            <a:ext cx="9921594" cy="4691190"/>
          </a:xfrm>
          <a:prstGeom prst="rect">
            <a:avLst/>
          </a:prstGeom>
        </p:spPr>
        <p:txBody>
          <a:bodyPr anchor="t" rtlCol="false" tIns="0" lIns="0" bIns="0" rIns="0">
            <a:spAutoFit/>
          </a:bodyPr>
          <a:lstStyle/>
          <a:p>
            <a:pPr algn="l">
              <a:lnSpc>
                <a:spcPts val="7387"/>
              </a:lnSpc>
            </a:pPr>
            <a:r>
              <a:rPr lang="en-US" sz="6313" b="true">
                <a:solidFill>
                  <a:srgbClr val="FFFFFF"/>
                </a:solidFill>
                <a:latin typeface="Sauna Pro 3 Bold"/>
                <a:ea typeface="Sauna Pro 3 Bold"/>
                <a:cs typeface="Sauna Pro 3 Bold"/>
                <a:sym typeface="Sauna Pro 3 Bold"/>
              </a:rPr>
              <a:t>Every action we carry out has an an impact and consequence on others.</a:t>
            </a:r>
          </a:p>
          <a:p>
            <a:pPr algn="l">
              <a:lnSpc>
                <a:spcPts val="7387"/>
              </a:lnSpc>
            </a:pPr>
          </a:p>
          <a:p>
            <a:pPr algn="l">
              <a:lnSpc>
                <a:spcPts val="7387"/>
              </a:lnSpc>
            </a:pPr>
            <a:r>
              <a:rPr lang="en-US" sz="6313" b="true">
                <a:solidFill>
                  <a:srgbClr val="000000"/>
                </a:solidFill>
                <a:latin typeface="Sauna Pro 3 Bold"/>
                <a:ea typeface="Sauna Pro 3 Bold"/>
                <a:cs typeface="Sauna Pro 3 Bold"/>
                <a:sym typeface="Sauna Pro 3 Bold"/>
              </a:rPr>
              <a:t>Explore these examples:</a:t>
            </a:r>
          </a:p>
        </p:txBody>
      </p:sp>
      <p:sp>
        <p:nvSpPr>
          <p:cNvPr name="Freeform 5" id="5"/>
          <p:cNvSpPr/>
          <p:nvPr/>
        </p:nvSpPr>
        <p:spPr>
          <a:xfrm flipH="false" flipV="false" rot="0">
            <a:off x="14251549" y="7902187"/>
            <a:ext cx="3689702" cy="1923257"/>
          </a:xfrm>
          <a:custGeom>
            <a:avLst/>
            <a:gdLst/>
            <a:ahLst/>
            <a:cxnLst/>
            <a:rect r="r" b="b" t="t" l="l"/>
            <a:pathLst>
              <a:path h="1923257" w="3689702">
                <a:moveTo>
                  <a:pt x="0" y="0"/>
                </a:moveTo>
                <a:lnTo>
                  <a:pt x="3689702" y="0"/>
                </a:lnTo>
                <a:lnTo>
                  <a:pt x="3689702" y="1923257"/>
                </a:lnTo>
                <a:lnTo>
                  <a:pt x="0" y="192325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57502" y="380283"/>
            <a:ext cx="1542395" cy="890733"/>
          </a:xfrm>
          <a:custGeom>
            <a:avLst/>
            <a:gdLst/>
            <a:ahLst/>
            <a:cxnLst/>
            <a:rect r="r" b="b" t="t" l="l"/>
            <a:pathLst>
              <a:path h="890733" w="1542395">
                <a:moveTo>
                  <a:pt x="0" y="0"/>
                </a:moveTo>
                <a:lnTo>
                  <a:pt x="1542396" y="0"/>
                </a:lnTo>
                <a:lnTo>
                  <a:pt x="1542396" y="890733"/>
                </a:lnTo>
                <a:lnTo>
                  <a:pt x="0" y="89073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997853" y="230938"/>
            <a:ext cx="1144819" cy="1189422"/>
          </a:xfrm>
          <a:custGeom>
            <a:avLst/>
            <a:gdLst/>
            <a:ahLst/>
            <a:cxnLst/>
            <a:rect r="r" b="b" t="t" l="l"/>
            <a:pathLst>
              <a:path h="1189422" w="1144819">
                <a:moveTo>
                  <a:pt x="0" y="0"/>
                </a:moveTo>
                <a:lnTo>
                  <a:pt x="1144818" y="0"/>
                </a:lnTo>
                <a:lnTo>
                  <a:pt x="1144818" y="1189422"/>
                </a:lnTo>
                <a:lnTo>
                  <a:pt x="0" y="118942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257502" y="8624355"/>
            <a:ext cx="1336483" cy="1489118"/>
          </a:xfrm>
          <a:custGeom>
            <a:avLst/>
            <a:gdLst/>
            <a:ahLst/>
            <a:cxnLst/>
            <a:rect r="r" b="b" t="t" l="l"/>
            <a:pathLst>
              <a:path h="1489118" w="1336483">
                <a:moveTo>
                  <a:pt x="0" y="0"/>
                </a:moveTo>
                <a:lnTo>
                  <a:pt x="1336484" y="0"/>
                </a:lnTo>
                <a:lnTo>
                  <a:pt x="1336484" y="1489117"/>
                </a:lnTo>
                <a:lnTo>
                  <a:pt x="0" y="148911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157.xml><?xml version="1.0" encoding="utf-8"?>
<p:sld xmlns:p="http://schemas.openxmlformats.org/presentationml/2006/main" xmlns:a="http://schemas.openxmlformats.org/drawingml/2006/main">
  <p:cSld>
    <p:bg>
      <p:bgPr>
        <a:solidFill>
          <a:srgbClr val="00A1E3"/>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482758" y="-178917"/>
          <a:ext cx="17092266" cy="13430166"/>
        </p:xfrm>
        <a:graphic>
          <a:graphicData uri="http://schemas.openxmlformats.org/drawingml/2006/table">
            <a:tbl>
              <a:tblPr/>
              <a:tblGrid>
                <a:gridCol w="8380467"/>
                <a:gridCol w="8711800"/>
              </a:tblGrid>
              <a:tr h="2941433">
                <a:tc>
                  <a:txBody>
                    <a:bodyPr anchor="t" rtlCol="false"/>
                    <a:lstStyle/>
                    <a:p>
                      <a:pPr algn="ctr">
                        <a:lnSpc>
                          <a:spcPts val="7699"/>
                        </a:lnSpc>
                        <a:defRPr/>
                      </a:pPr>
                      <a:r>
                        <a:rPr lang="en-US" sz="5499" b="true">
                          <a:solidFill>
                            <a:srgbClr val="000000"/>
                          </a:solidFill>
                          <a:latin typeface="Sauna Pro 3 Bold"/>
                          <a:ea typeface="Sauna Pro 3 Bold"/>
                          <a:cs typeface="Sauna Pro 3 Bold"/>
                          <a:sym typeface="Sauna Pro 3 Bold"/>
                        </a:rPr>
                        <a:t>Behaviour</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7699"/>
                        </a:lnSpc>
                        <a:defRPr/>
                      </a:pPr>
                      <a:r>
                        <a:rPr lang="en-US" sz="5499" b="true">
                          <a:solidFill>
                            <a:srgbClr val="000000"/>
                          </a:solidFill>
                          <a:latin typeface="Sauna Pro 3 Bold"/>
                          <a:ea typeface="Sauna Pro 3 Bold"/>
                          <a:cs typeface="Sauna Pro 3 Bold"/>
                          <a:sym typeface="Sauna Pro 3 Bold"/>
                        </a:rPr>
                        <a:t>Impact - how could the  person feel?</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1913475">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Being called names and put down</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5599"/>
                        </a:lnSpc>
                        <a:defRPr/>
                      </a:pP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1913475">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Someone smiles at someone else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5599"/>
                        </a:lnSpc>
                        <a:defRPr/>
                      </a:pP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095347">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Being hit, tripped, pushed or kicked</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6299"/>
                        </a:lnSpc>
                        <a:defRPr/>
                      </a:pP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095347">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Someone sits beside the person that has been left out</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6299"/>
                        </a:lnSpc>
                        <a:defRPr/>
                      </a:pP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471089">
                <a:tc>
                  <a:txBody>
                    <a:bodyPr anchor="t" rtlCol="false"/>
                    <a:lstStyle/>
                    <a:p>
                      <a:pPr algn="just">
                        <a:lnSpc>
                          <a:spcPts val="5179"/>
                        </a:lnSpc>
                        <a:defRPr/>
                      </a:pPr>
                      <a:r>
                        <a:rPr lang="en-US" sz="3699">
                          <a:solidFill>
                            <a:srgbClr val="FFFFFF"/>
                          </a:solidFill>
                          <a:latin typeface="Sauna Pro 3"/>
                          <a:ea typeface="Sauna Pro 3"/>
                          <a:cs typeface="Sauna Pro 3"/>
                          <a:sym typeface="Sauna Pro 3"/>
                        </a:rPr>
                        <a:t>Being ignored, left out or having rumours spread about you (face to face and/or online)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6439"/>
                        </a:lnSpc>
                        <a:defRPr/>
                      </a:pPr>
                      <a:r>
                        <a:rPr lang="en-US" sz="4599">
                          <a:solidFill>
                            <a:srgbClr val="FFFFFF"/>
                          </a:solidFill>
                          <a:latin typeface="Sauna Pro 3"/>
                          <a:ea typeface="Sauna Pro 3"/>
                          <a:cs typeface="Sauna Pro 3"/>
                          <a:sym typeface="Sauna Pro 3"/>
                        </a:rPr>
                        <a:t>Isolated, alone, hurt</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bl>
          </a:graphicData>
        </a:graphic>
      </p:graphicFrame>
    </p:spTree>
  </p:cSld>
  <p:clrMapOvr>
    <a:masterClrMapping/>
  </p:clrMapOvr>
</p:sld>
</file>

<file path=ppt/slides/slide158.xml><?xml version="1.0" encoding="utf-8"?>
<p:sld xmlns:p="http://schemas.openxmlformats.org/presentationml/2006/main" xmlns:a="http://schemas.openxmlformats.org/drawingml/2006/main">
  <p:cSld>
    <p:bg>
      <p:bgPr>
        <a:solidFill>
          <a:srgbClr val="00A1E3"/>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482758" y="-178917"/>
          <a:ext cx="17186212" cy="13430166"/>
        </p:xfrm>
        <a:graphic>
          <a:graphicData uri="http://schemas.openxmlformats.org/drawingml/2006/table">
            <a:tbl>
              <a:tblPr/>
              <a:tblGrid>
                <a:gridCol w="8380364"/>
                <a:gridCol w="8805847"/>
              </a:tblGrid>
              <a:tr h="2941433">
                <a:tc>
                  <a:txBody>
                    <a:bodyPr anchor="t" rtlCol="false"/>
                    <a:lstStyle/>
                    <a:p>
                      <a:pPr algn="ctr">
                        <a:lnSpc>
                          <a:spcPts val="7699"/>
                        </a:lnSpc>
                        <a:defRPr/>
                      </a:pPr>
                      <a:r>
                        <a:rPr lang="en-US" b="true" sz="5499">
                          <a:solidFill>
                            <a:srgbClr val="000000"/>
                          </a:solidFill>
                          <a:latin typeface="Sauna Pro 3 Bold"/>
                          <a:ea typeface="Sauna Pro 3 Bold"/>
                          <a:cs typeface="Sauna Pro 3 Bold"/>
                          <a:sym typeface="Sauna Pro 3 Bold"/>
                        </a:rPr>
                        <a:t>Behaviour</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7699"/>
                        </a:lnSpc>
                        <a:defRPr/>
                      </a:pPr>
                      <a:r>
                        <a:rPr lang="en-US" b="true" sz="5499">
                          <a:solidFill>
                            <a:srgbClr val="000000"/>
                          </a:solidFill>
                          <a:latin typeface="Sauna Pro 3 Bold"/>
                          <a:ea typeface="Sauna Pro 3 Bold"/>
                          <a:cs typeface="Sauna Pro 3 Bold"/>
                          <a:sym typeface="Sauna Pro 3 Bold"/>
                        </a:rPr>
                        <a:t>Impact-how could the person feel?</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1913475">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Being called names and put down</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4900"/>
                        </a:lnSpc>
                        <a:defRPr/>
                      </a:pPr>
                      <a:r>
                        <a:rPr lang="en-US" sz="3500" b="true">
                          <a:solidFill>
                            <a:srgbClr val="FFFFFF"/>
                          </a:solidFill>
                          <a:latin typeface="Sauna Pro 3 Bold"/>
                          <a:ea typeface="Sauna Pro 3 Bold"/>
                          <a:cs typeface="Sauna Pro 3 Bold"/>
                          <a:sym typeface="Sauna Pro 3 Bold"/>
                        </a:rPr>
                        <a:t>Unhappy, upset and loss of confidence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1913475">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Someone smiles at someone else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4900"/>
                        </a:lnSpc>
                        <a:defRPr/>
                      </a:pPr>
                      <a:r>
                        <a:rPr lang="en-US" sz="3500" b="true">
                          <a:solidFill>
                            <a:srgbClr val="FFFFFF"/>
                          </a:solidFill>
                          <a:latin typeface="Sauna Pro 3 Bold"/>
                          <a:ea typeface="Sauna Pro 3 Bold"/>
                          <a:cs typeface="Sauna Pro 3 Bold"/>
                          <a:sym typeface="Sauna Pro 3 Bold"/>
                        </a:rPr>
                        <a:t>Person feels happy and included</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095347">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Being hit, tripped, pushed or kicked</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4900"/>
                        </a:lnSpc>
                        <a:defRPr/>
                      </a:pPr>
                      <a:r>
                        <a:rPr lang="en-US" sz="3500" b="true">
                          <a:solidFill>
                            <a:srgbClr val="FFFFFF"/>
                          </a:solidFill>
                          <a:latin typeface="Sauna Pro 3 Bold"/>
                          <a:ea typeface="Sauna Pro 3 Bold"/>
                          <a:cs typeface="Sauna Pro 3 Bold"/>
                          <a:sym typeface="Sauna Pro 3 Bold"/>
                        </a:rPr>
                        <a:t>Injured, in pain, hurt, upset or hospital trip!</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095347">
                <a:tc>
                  <a:txBody>
                    <a:bodyPr anchor="t" rtlCol="false"/>
                    <a:lstStyle/>
                    <a:p>
                      <a:pPr algn="ctr">
                        <a:lnSpc>
                          <a:spcPts val="4899"/>
                        </a:lnSpc>
                        <a:defRPr/>
                      </a:pPr>
                      <a:r>
                        <a:rPr lang="en-US" sz="3499" b="true">
                          <a:solidFill>
                            <a:srgbClr val="FFFFFF"/>
                          </a:solidFill>
                          <a:latin typeface="Sauna Pro 3 Bold"/>
                          <a:ea typeface="Sauna Pro 3 Bold"/>
                          <a:cs typeface="Sauna Pro 3 Bold"/>
                          <a:sym typeface="Sauna Pro 3 Bold"/>
                        </a:rPr>
                        <a:t>Someone sits beside the person that has been left out</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4900"/>
                        </a:lnSpc>
                        <a:defRPr/>
                      </a:pPr>
                      <a:r>
                        <a:rPr lang="en-US" sz="3500" b="true">
                          <a:solidFill>
                            <a:srgbClr val="FFFFFF"/>
                          </a:solidFill>
                          <a:latin typeface="Sauna Pro 3 Bold"/>
                          <a:ea typeface="Sauna Pro 3 Bold"/>
                          <a:cs typeface="Sauna Pro 3 Bold"/>
                          <a:sym typeface="Sauna Pro 3 Bold"/>
                        </a:rPr>
                        <a:t>Person feels safe and not alone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r h="2471089">
                <a:tc>
                  <a:txBody>
                    <a:bodyPr anchor="t" rtlCol="false"/>
                    <a:lstStyle/>
                    <a:p>
                      <a:pPr algn="just">
                        <a:lnSpc>
                          <a:spcPts val="5179"/>
                        </a:lnSpc>
                        <a:defRPr/>
                      </a:pPr>
                      <a:r>
                        <a:rPr lang="en-US" sz="3699">
                          <a:solidFill>
                            <a:srgbClr val="FFFFFF"/>
                          </a:solidFill>
                          <a:latin typeface="Sauna Pro 3"/>
                          <a:ea typeface="Sauna Pro 3"/>
                          <a:cs typeface="Sauna Pro 3"/>
                          <a:sym typeface="Sauna Pro 3"/>
                        </a:rPr>
                        <a:t>Being ignored, left out or having rumours spread about you (face to face and/or online)</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c>
                  <a:txBody>
                    <a:bodyPr anchor="t" rtlCol="false"/>
                    <a:lstStyle/>
                    <a:p>
                      <a:pPr algn="ctr">
                        <a:lnSpc>
                          <a:spcPts val="6439"/>
                        </a:lnSpc>
                        <a:defRPr/>
                      </a:pPr>
                      <a:r>
                        <a:rPr lang="en-US" sz="4599">
                          <a:solidFill>
                            <a:srgbClr val="FFFFFF"/>
                          </a:solidFill>
                          <a:latin typeface="Sauna Pro 3"/>
                          <a:ea typeface="Sauna Pro 3"/>
                          <a:cs typeface="Sauna Pro 3"/>
                          <a:sym typeface="Sauna Pro 3"/>
                        </a:rPr>
                        <a:t>Isolated, alone, hurt</a:t>
                      </a:r>
                      <a:endParaRPr lang="en-US" sz="1100"/>
                    </a:p>
                  </a:txBody>
                  <a:tcPr marL="190500" marR="190500" marT="190500" marB="190500" anchor="ctr">
                    <a:lnL cmpd="sng" algn="ctr" cap="flat" w="38100">
                      <a:solidFill>
                        <a:srgbClr val="FF9999"/>
                      </a:solidFill>
                      <a:prstDash val="solid"/>
                      <a:round/>
                      <a:headEnd type="none" w="med" len="med"/>
                      <a:tailEnd type="none" w="med" len="med"/>
                    </a:lnL>
                    <a:lnR cmpd="sng" algn="ctr" cap="flat" w="38100">
                      <a:solidFill>
                        <a:srgbClr val="FF9999"/>
                      </a:solidFill>
                      <a:prstDash val="solid"/>
                      <a:round/>
                      <a:headEnd type="none" w="med" len="med"/>
                      <a:tailEnd type="none" w="med" len="med"/>
                    </a:lnR>
                    <a:lnT cmpd="sng" algn="ctr" cap="flat" w="38100">
                      <a:solidFill>
                        <a:srgbClr val="FF9999"/>
                      </a:solidFill>
                      <a:prstDash val="solid"/>
                      <a:round/>
                      <a:headEnd type="none" w="med" len="med"/>
                      <a:tailEnd type="none" w="med" len="med"/>
                    </a:lnT>
                    <a:lnB cmpd="sng" algn="ctr" cap="flat" w="38100">
                      <a:solidFill>
                        <a:srgbClr val="FF9999"/>
                      </a:solidFill>
                      <a:prstDash val="solid"/>
                      <a:round/>
                      <a:headEnd type="none" w="med" len="med"/>
                      <a:tailEnd type="none" w="med" len="med"/>
                    </a:lnB>
                  </a:tcPr>
                </a:tc>
              </a:tr>
            </a:tbl>
          </a:graphicData>
        </a:graphic>
      </p:graphicFrame>
    </p:spTree>
  </p:cSld>
  <p:clrMapOvr>
    <a:masterClrMapping/>
  </p:clrMapOvr>
</p:sld>
</file>

<file path=ppt/slides/slide15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51565" y="426652"/>
            <a:ext cx="5746003" cy="1522691"/>
          </a:xfrm>
          <a:custGeom>
            <a:avLst/>
            <a:gdLst/>
            <a:ahLst/>
            <a:cxnLst/>
            <a:rect r="r" b="b" t="t" l="l"/>
            <a:pathLst>
              <a:path h="1522691" w="5746003">
                <a:moveTo>
                  <a:pt x="0" y="0"/>
                </a:moveTo>
                <a:lnTo>
                  <a:pt x="5746004" y="0"/>
                </a:lnTo>
                <a:lnTo>
                  <a:pt x="5746004" y="1522691"/>
                </a:lnTo>
                <a:lnTo>
                  <a:pt x="0" y="15226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183341" y="2569818"/>
            <a:ext cx="9040726" cy="5616635"/>
          </a:xfrm>
          <a:prstGeom prst="rect">
            <a:avLst/>
          </a:prstGeom>
        </p:spPr>
        <p:txBody>
          <a:bodyPr anchor="t" rtlCol="false" tIns="0" lIns="0" bIns="0" rIns="0">
            <a:spAutoFit/>
          </a:bodyPr>
          <a:lstStyle/>
          <a:p>
            <a:pPr algn="l">
              <a:lnSpc>
                <a:spcPts val="4935"/>
              </a:lnSpc>
            </a:pPr>
            <a:r>
              <a:rPr lang="en-US" sz="4655" spc="172" b="true">
                <a:solidFill>
                  <a:srgbClr val="FFFFFF"/>
                </a:solidFill>
                <a:latin typeface="Sauna Pro 3 Bold"/>
                <a:ea typeface="Sauna Pro 3 Bold"/>
                <a:cs typeface="Sauna Pro 3 Bold"/>
                <a:sym typeface="Sauna Pro 3 Bold"/>
              </a:rPr>
              <a:t>Grace is cruel and unkind to Noah and it is important that she she understands the consequence of her behaviour.</a:t>
            </a:r>
          </a:p>
          <a:p>
            <a:pPr algn="l">
              <a:lnSpc>
                <a:spcPts val="4935"/>
              </a:lnSpc>
            </a:pPr>
          </a:p>
          <a:p>
            <a:pPr algn="l">
              <a:lnSpc>
                <a:spcPts val="4935"/>
              </a:lnSpc>
              <a:spcBef>
                <a:spcPct val="0"/>
              </a:spcBef>
            </a:pPr>
            <a:r>
              <a:rPr lang="en-US" sz="4655" spc="172">
                <a:solidFill>
                  <a:srgbClr val="000000"/>
                </a:solidFill>
                <a:latin typeface="Sauna Pro 4"/>
                <a:ea typeface="Sauna Pro 4"/>
                <a:cs typeface="Sauna Pro 4"/>
                <a:sym typeface="Sauna Pro 4"/>
              </a:rPr>
              <a:t>However - she also needs help and support to change. She does not need to behave this way forever.  Everyone has this potential.</a:t>
            </a:r>
          </a:p>
        </p:txBody>
      </p:sp>
      <p:sp>
        <p:nvSpPr>
          <p:cNvPr name="Freeform 4" id="4"/>
          <p:cNvSpPr/>
          <p:nvPr/>
        </p:nvSpPr>
        <p:spPr>
          <a:xfrm flipH="false" flipV="false" rot="0">
            <a:off x="2792726" y="3315904"/>
            <a:ext cx="3545537" cy="3655193"/>
          </a:xfrm>
          <a:custGeom>
            <a:avLst/>
            <a:gdLst/>
            <a:ahLst/>
            <a:cxnLst/>
            <a:rect r="r" b="b" t="t" l="l"/>
            <a:pathLst>
              <a:path h="3655193" w="3545537">
                <a:moveTo>
                  <a:pt x="0" y="0"/>
                </a:moveTo>
                <a:lnTo>
                  <a:pt x="3545538" y="0"/>
                </a:lnTo>
                <a:lnTo>
                  <a:pt x="3545538" y="3655192"/>
                </a:lnTo>
                <a:lnTo>
                  <a:pt x="0" y="3655192"/>
                </a:lnTo>
                <a:lnTo>
                  <a:pt x="0" y="0"/>
                </a:lnTo>
                <a:close/>
              </a:path>
            </a:pathLst>
          </a:custGeom>
          <a:blipFill>
            <a:blip r:embed="rId4"/>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363219" y="-458020"/>
            <a:ext cx="13063992" cy="10238904"/>
          </a:xfrm>
          <a:custGeom>
            <a:avLst/>
            <a:gdLst/>
            <a:ahLst/>
            <a:cxnLst/>
            <a:rect r="r" b="b" t="t" l="l"/>
            <a:pathLst>
              <a:path h="10238904" w="13063992">
                <a:moveTo>
                  <a:pt x="0" y="0"/>
                </a:moveTo>
                <a:lnTo>
                  <a:pt x="13063992" y="0"/>
                </a:lnTo>
                <a:lnTo>
                  <a:pt x="13063992" y="10238904"/>
                </a:lnTo>
                <a:lnTo>
                  <a:pt x="0" y="10238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pic>
        <p:nvPicPr>
          <p:cNvPr name="Picture 3" id="3"/>
          <p:cNvPicPr>
            <a:picLocks noChangeAspect="true"/>
          </p:cNvPicPr>
          <p:nvPr/>
        </p:nvPicPr>
        <p:blipFill>
          <a:blip r:embed="rId4"/>
          <a:srcRect l="0" t="0" r="0" b="0"/>
          <a:stretch>
            <a:fillRect/>
          </a:stretch>
        </p:blipFill>
        <p:spPr>
          <a:xfrm flipH="false" flipV="false" rot="0">
            <a:off x="-361758" y="8626468"/>
            <a:ext cx="9225180" cy="1660532"/>
          </a:xfrm>
          <a:prstGeom prst="rect">
            <a:avLst/>
          </a:prstGeom>
        </p:spPr>
      </p:pic>
      <p:sp>
        <p:nvSpPr>
          <p:cNvPr name="TextBox 4" id="4"/>
          <p:cNvSpPr txBox="true"/>
          <p:nvPr/>
        </p:nvSpPr>
        <p:spPr>
          <a:xfrm rot="0">
            <a:off x="2776059" y="-583531"/>
            <a:ext cx="13344492" cy="1011460"/>
          </a:xfrm>
          <a:prstGeom prst="rect">
            <a:avLst/>
          </a:prstGeom>
        </p:spPr>
        <p:txBody>
          <a:bodyPr anchor="t" rtlCol="false" tIns="0" lIns="0" bIns="0" rIns="0">
            <a:spAutoFit/>
          </a:bodyPr>
          <a:lstStyle/>
          <a:p>
            <a:pPr algn="ctr">
              <a:lnSpc>
                <a:spcPts val="7752"/>
              </a:lnSpc>
            </a:pPr>
          </a:p>
        </p:txBody>
      </p:sp>
      <p:sp>
        <p:nvSpPr>
          <p:cNvPr name="TextBox 5" id="5"/>
          <p:cNvSpPr txBox="true"/>
          <p:nvPr/>
        </p:nvSpPr>
        <p:spPr>
          <a:xfrm rot="0">
            <a:off x="4688524" y="4554114"/>
            <a:ext cx="8349797" cy="1330240"/>
          </a:xfrm>
          <a:prstGeom prst="rect">
            <a:avLst/>
          </a:prstGeom>
        </p:spPr>
        <p:txBody>
          <a:bodyPr anchor="t" rtlCol="false" tIns="0" lIns="0" bIns="0" rIns="0">
            <a:spAutoFit/>
          </a:bodyPr>
          <a:lstStyle/>
          <a:p>
            <a:pPr algn="ctr">
              <a:lnSpc>
                <a:spcPts val="9262"/>
              </a:lnSpc>
            </a:pPr>
          </a:p>
        </p:txBody>
      </p:sp>
      <p:sp>
        <p:nvSpPr>
          <p:cNvPr name="TextBox 6" id="6"/>
          <p:cNvSpPr txBox="true"/>
          <p:nvPr/>
        </p:nvSpPr>
        <p:spPr>
          <a:xfrm rot="0">
            <a:off x="-10317534" y="3416977"/>
            <a:ext cx="38923068" cy="478490"/>
          </a:xfrm>
          <a:prstGeom prst="rect">
            <a:avLst/>
          </a:prstGeom>
        </p:spPr>
        <p:txBody>
          <a:bodyPr anchor="t" rtlCol="false" tIns="0" lIns="0" bIns="0" rIns="0">
            <a:spAutoFit/>
          </a:bodyPr>
          <a:lstStyle/>
          <a:p>
            <a:pPr algn="ctr">
              <a:lnSpc>
                <a:spcPts val="5470"/>
              </a:lnSpc>
            </a:pPr>
          </a:p>
        </p:txBody>
      </p:sp>
      <p:sp>
        <p:nvSpPr>
          <p:cNvPr name="TextBox 7" id="7"/>
          <p:cNvSpPr txBox="true"/>
          <p:nvPr/>
        </p:nvSpPr>
        <p:spPr>
          <a:xfrm rot="0">
            <a:off x="5122858" y="3582891"/>
            <a:ext cx="8650894" cy="2176133"/>
          </a:xfrm>
          <a:prstGeom prst="rect">
            <a:avLst/>
          </a:prstGeom>
        </p:spPr>
        <p:txBody>
          <a:bodyPr anchor="t" rtlCol="false" tIns="0" lIns="0" bIns="0" rIns="0">
            <a:spAutoFit/>
          </a:bodyPr>
          <a:lstStyle/>
          <a:p>
            <a:pPr algn="ctr">
              <a:lnSpc>
                <a:spcPts val="4399"/>
              </a:lnSpc>
            </a:pPr>
          </a:p>
          <a:p>
            <a:pPr algn="ctr">
              <a:lnSpc>
                <a:spcPts val="6269"/>
              </a:lnSpc>
            </a:pPr>
            <a:r>
              <a:rPr lang="en-US" b="true" sz="5699">
                <a:solidFill>
                  <a:srgbClr val="000000"/>
                </a:solidFill>
                <a:latin typeface="Sauna Pro 3 Bold"/>
                <a:ea typeface="Sauna Pro 3 Bold"/>
                <a:cs typeface="Sauna Pro 3 Bold"/>
                <a:sym typeface="Sauna Pro 3 Bold"/>
              </a:rPr>
              <a:t>Always remember that things can and do change!</a:t>
            </a:r>
          </a:p>
        </p:txBody>
      </p:sp>
    </p:spTree>
  </p:cSld>
  <p:clrMapOvr>
    <a:masterClrMapping/>
  </p:clrMapOvr>
</p:sld>
</file>

<file path=ppt/slides/slide16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919481" y="1515954"/>
            <a:ext cx="14155095" cy="8846934"/>
          </a:xfrm>
          <a:custGeom>
            <a:avLst/>
            <a:gdLst/>
            <a:ahLst/>
            <a:cxnLst/>
            <a:rect r="r" b="b" t="t" l="l"/>
            <a:pathLst>
              <a:path h="8846934" w="14155095">
                <a:moveTo>
                  <a:pt x="0" y="0"/>
                </a:moveTo>
                <a:lnTo>
                  <a:pt x="14155095" y="0"/>
                </a:lnTo>
                <a:lnTo>
                  <a:pt x="14155095" y="8846934"/>
                </a:lnTo>
                <a:lnTo>
                  <a:pt x="0" y="88469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048398" y="810742"/>
            <a:ext cx="4191204" cy="1262600"/>
          </a:xfrm>
          <a:custGeom>
            <a:avLst/>
            <a:gdLst/>
            <a:ahLst/>
            <a:cxnLst/>
            <a:rect r="r" b="b" t="t" l="l"/>
            <a:pathLst>
              <a:path h="1262600" w="4191204">
                <a:moveTo>
                  <a:pt x="0" y="0"/>
                </a:moveTo>
                <a:lnTo>
                  <a:pt x="4191204" y="0"/>
                </a:lnTo>
                <a:lnTo>
                  <a:pt x="4191204" y="1262601"/>
                </a:lnTo>
                <a:lnTo>
                  <a:pt x="0" y="126260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0061" y="8269099"/>
            <a:ext cx="2147099" cy="1639847"/>
          </a:xfrm>
          <a:custGeom>
            <a:avLst/>
            <a:gdLst/>
            <a:ahLst/>
            <a:cxnLst/>
            <a:rect r="r" b="b" t="t" l="l"/>
            <a:pathLst>
              <a:path h="1639847" w="2147099">
                <a:moveTo>
                  <a:pt x="0" y="0"/>
                </a:moveTo>
                <a:lnTo>
                  <a:pt x="2147099" y="0"/>
                </a:lnTo>
                <a:lnTo>
                  <a:pt x="2147099" y="1639847"/>
                </a:lnTo>
                <a:lnTo>
                  <a:pt x="0" y="1639847"/>
                </a:lnTo>
                <a:lnTo>
                  <a:pt x="0" y="0"/>
                </a:lnTo>
                <a:close/>
              </a:path>
            </a:pathLst>
          </a:custGeom>
          <a:blipFill>
            <a:blip r:embed="rId6"/>
            <a:stretch>
              <a:fillRect l="0" t="0" r="0" b="0"/>
            </a:stretch>
          </a:blipFill>
        </p:spPr>
      </p:sp>
      <p:sp>
        <p:nvSpPr>
          <p:cNvPr name="TextBox 5" id="5"/>
          <p:cNvSpPr txBox="true"/>
          <p:nvPr/>
        </p:nvSpPr>
        <p:spPr>
          <a:xfrm rot="0">
            <a:off x="3753048" y="2885747"/>
            <a:ext cx="10487962" cy="7251209"/>
          </a:xfrm>
          <a:prstGeom prst="rect">
            <a:avLst/>
          </a:prstGeom>
        </p:spPr>
        <p:txBody>
          <a:bodyPr anchor="t" rtlCol="false" tIns="0" lIns="0" bIns="0" rIns="0">
            <a:spAutoFit/>
          </a:bodyPr>
          <a:lstStyle/>
          <a:p>
            <a:pPr algn="ctr">
              <a:lnSpc>
                <a:spcPts val="4864"/>
              </a:lnSpc>
            </a:pPr>
            <a:r>
              <a:rPr lang="en-US" b="true" sz="3474" spc="138">
                <a:solidFill>
                  <a:srgbClr val="000000"/>
                </a:solidFill>
                <a:latin typeface="Sauna Pro 5 Bold"/>
                <a:ea typeface="Sauna Pro 5 Bold"/>
                <a:cs typeface="Sauna Pro 5 Bold"/>
                <a:sym typeface="Sauna Pro 5 Bold"/>
              </a:rPr>
              <a:t>We find out lots about Grace in this film. She has a great deal of anger and upset within her.</a:t>
            </a:r>
          </a:p>
          <a:p>
            <a:pPr algn="ctr">
              <a:lnSpc>
                <a:spcPts val="4864"/>
              </a:lnSpc>
            </a:pPr>
          </a:p>
          <a:p>
            <a:pPr algn="ctr">
              <a:lnSpc>
                <a:spcPts val="4864"/>
              </a:lnSpc>
            </a:pPr>
            <a:r>
              <a:rPr lang="en-US" b="true" sz="3474" spc="138">
                <a:solidFill>
                  <a:srgbClr val="000000"/>
                </a:solidFill>
                <a:latin typeface="Sauna Pro 5 Bold"/>
                <a:ea typeface="Sauna Pro 5 Bold"/>
                <a:cs typeface="Sauna Pro 5 Bold"/>
                <a:sym typeface="Sauna Pro 5 Bold"/>
              </a:rPr>
              <a:t>Imagine you are Grace.</a:t>
            </a:r>
          </a:p>
          <a:p>
            <a:pPr algn="ctr">
              <a:lnSpc>
                <a:spcPts val="4864"/>
              </a:lnSpc>
            </a:pPr>
          </a:p>
          <a:p>
            <a:pPr algn="ctr">
              <a:lnSpc>
                <a:spcPts val="4864"/>
              </a:lnSpc>
            </a:pPr>
            <a:r>
              <a:rPr lang="en-US" b="true" sz="3474" spc="138">
                <a:solidFill>
                  <a:srgbClr val="000000"/>
                </a:solidFill>
                <a:latin typeface="Sauna Pro 5 Bold"/>
                <a:ea typeface="Sauna Pro 5 Bold"/>
                <a:cs typeface="Sauna Pro 5 Bold"/>
                <a:sym typeface="Sauna Pro 5 Bold"/>
              </a:rPr>
              <a:t>Create a mood board that represents how Grace thinks and feels.</a:t>
            </a:r>
          </a:p>
          <a:p>
            <a:pPr algn="ctr">
              <a:lnSpc>
                <a:spcPts val="4864"/>
              </a:lnSpc>
            </a:pPr>
          </a:p>
          <a:p>
            <a:pPr algn="ctr">
              <a:lnSpc>
                <a:spcPts val="4864"/>
              </a:lnSpc>
              <a:spcBef>
                <a:spcPct val="0"/>
              </a:spcBef>
            </a:pPr>
            <a:r>
              <a:rPr lang="en-US" b="true" sz="3474" spc="138">
                <a:solidFill>
                  <a:srgbClr val="000000"/>
                </a:solidFill>
                <a:latin typeface="Sauna Pro 5 Bold"/>
                <a:ea typeface="Sauna Pro 5 Bold"/>
                <a:cs typeface="Sauna Pro 5 Bold"/>
                <a:sym typeface="Sauna Pro 5 Bold"/>
              </a:rPr>
              <a:t>Compile a collage of images, colours and words that represent Grace’s emotions/likes/dislikes.</a:t>
            </a:r>
          </a:p>
          <a:p>
            <a:pPr algn="ctr">
              <a:lnSpc>
                <a:spcPts val="4864"/>
              </a:lnSpc>
              <a:spcBef>
                <a:spcPct val="0"/>
              </a:spcBef>
            </a:pPr>
          </a:p>
          <a:p>
            <a:pPr algn="ctr">
              <a:lnSpc>
                <a:spcPts val="4304"/>
              </a:lnSpc>
              <a:spcBef>
                <a:spcPct val="0"/>
              </a:spcBef>
            </a:pPr>
          </a:p>
        </p:txBody>
      </p:sp>
      <p:sp>
        <p:nvSpPr>
          <p:cNvPr name="Freeform 6" id="6"/>
          <p:cNvSpPr/>
          <p:nvPr/>
        </p:nvSpPr>
        <p:spPr>
          <a:xfrm flipH="false" flipV="false" rot="0">
            <a:off x="180061" y="70284"/>
            <a:ext cx="1942966" cy="2003058"/>
          </a:xfrm>
          <a:custGeom>
            <a:avLst/>
            <a:gdLst/>
            <a:ahLst/>
            <a:cxnLst/>
            <a:rect r="r" b="b" t="t" l="l"/>
            <a:pathLst>
              <a:path h="2003058" w="1942966">
                <a:moveTo>
                  <a:pt x="0" y="0"/>
                </a:moveTo>
                <a:lnTo>
                  <a:pt x="1942966" y="0"/>
                </a:lnTo>
                <a:lnTo>
                  <a:pt x="1942966" y="2003059"/>
                </a:lnTo>
                <a:lnTo>
                  <a:pt x="0" y="2003059"/>
                </a:lnTo>
                <a:lnTo>
                  <a:pt x="0" y="0"/>
                </a:lnTo>
                <a:close/>
              </a:path>
            </a:pathLst>
          </a:custGeom>
          <a:blipFill>
            <a:blip r:embed="rId7"/>
            <a:stretch>
              <a:fillRect l="0" t="0" r="0" b="0"/>
            </a:stretch>
          </a:blipFill>
        </p:spPr>
      </p:sp>
    </p:spTree>
  </p:cSld>
  <p:clrMapOvr>
    <a:masterClrMapping/>
  </p:clrMapOvr>
</p:sld>
</file>

<file path=ppt/slides/slide1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320090" y="1296309"/>
            <a:ext cx="7975768" cy="2524266"/>
          </a:xfrm>
          <a:custGeom>
            <a:avLst/>
            <a:gdLst/>
            <a:ahLst/>
            <a:cxnLst/>
            <a:rect r="r" b="b" t="t" l="l"/>
            <a:pathLst>
              <a:path h="2524266" w="7975768">
                <a:moveTo>
                  <a:pt x="0" y="0"/>
                </a:moveTo>
                <a:lnTo>
                  <a:pt x="7975769" y="0"/>
                </a:lnTo>
                <a:lnTo>
                  <a:pt x="7975769" y="2524266"/>
                </a:lnTo>
                <a:lnTo>
                  <a:pt x="0" y="2524266"/>
                </a:lnTo>
                <a:lnTo>
                  <a:pt x="0" y="0"/>
                </a:lnTo>
                <a:close/>
              </a:path>
            </a:pathLst>
          </a:custGeom>
          <a:blipFill>
            <a:blip r:embed="rId2"/>
            <a:stretch>
              <a:fillRect l="0" t="0" r="0" b="0"/>
            </a:stretch>
          </a:blipFill>
        </p:spPr>
      </p:sp>
      <p:sp>
        <p:nvSpPr>
          <p:cNvPr name="Freeform 3" id="3"/>
          <p:cNvSpPr/>
          <p:nvPr/>
        </p:nvSpPr>
        <p:spPr>
          <a:xfrm flipH="false" flipV="false" rot="0">
            <a:off x="4887999" y="4220625"/>
            <a:ext cx="8730860" cy="5947898"/>
          </a:xfrm>
          <a:custGeom>
            <a:avLst/>
            <a:gdLst/>
            <a:ahLst/>
            <a:cxnLst/>
            <a:rect r="r" b="b" t="t" l="l"/>
            <a:pathLst>
              <a:path h="5947898" w="8730860">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336501" y="4739191"/>
            <a:ext cx="7833855" cy="4278268"/>
          </a:xfrm>
          <a:custGeom>
            <a:avLst/>
            <a:gdLst/>
            <a:ahLst/>
            <a:cxnLst/>
            <a:rect r="r" b="b" t="t" l="l"/>
            <a:pathLst>
              <a:path h="4278268" w="7833855">
                <a:moveTo>
                  <a:pt x="0" y="0"/>
                </a:moveTo>
                <a:lnTo>
                  <a:pt x="7833855" y="0"/>
                </a:lnTo>
                <a:lnTo>
                  <a:pt x="7833855" y="4278268"/>
                </a:lnTo>
                <a:lnTo>
                  <a:pt x="0" y="4278268"/>
                </a:lnTo>
                <a:lnTo>
                  <a:pt x="0" y="0"/>
                </a:lnTo>
                <a:close/>
              </a:path>
            </a:pathLst>
          </a:custGeom>
          <a:blipFill>
            <a:blip r:embed="rId5"/>
            <a:stretch>
              <a:fillRect l="0" t="0" r="0" b="0"/>
            </a:stretch>
          </a:blipFill>
        </p:spPr>
      </p:sp>
      <p:sp>
        <p:nvSpPr>
          <p:cNvPr name="Freeform 5" id="5"/>
          <p:cNvSpPr/>
          <p:nvPr/>
        </p:nvSpPr>
        <p:spPr>
          <a:xfrm flipH="false" flipV="false" rot="-1269005">
            <a:off x="974351" y="5578161"/>
            <a:ext cx="2947189" cy="2880877"/>
          </a:xfrm>
          <a:custGeom>
            <a:avLst/>
            <a:gdLst/>
            <a:ahLst/>
            <a:cxnLst/>
            <a:rect r="r" b="b" t="t" l="l"/>
            <a:pathLst>
              <a:path h="2880877" w="2947189">
                <a:moveTo>
                  <a:pt x="0" y="0"/>
                </a:moveTo>
                <a:lnTo>
                  <a:pt x="2947189" y="0"/>
                </a:lnTo>
                <a:lnTo>
                  <a:pt x="2947189" y="2880877"/>
                </a:lnTo>
                <a:lnTo>
                  <a:pt x="0" y="2880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234898">
            <a:off x="1658951" y="7120687"/>
            <a:ext cx="2118627" cy="988693"/>
          </a:xfrm>
          <a:custGeom>
            <a:avLst/>
            <a:gdLst/>
            <a:ahLst/>
            <a:cxnLst/>
            <a:rect r="r" b="b" t="t" l="l"/>
            <a:pathLst>
              <a:path h="988693" w="2118627">
                <a:moveTo>
                  <a:pt x="0" y="0"/>
                </a:moveTo>
                <a:lnTo>
                  <a:pt x="2118627" y="0"/>
                </a:lnTo>
                <a:lnTo>
                  <a:pt x="2118627" y="988693"/>
                </a:lnTo>
                <a:lnTo>
                  <a:pt x="0" y="988693"/>
                </a:lnTo>
                <a:lnTo>
                  <a:pt x="0" y="0"/>
                </a:lnTo>
                <a:close/>
              </a:path>
            </a:pathLst>
          </a:custGeom>
          <a:blipFill>
            <a:blip r:embed="rId8"/>
            <a:stretch>
              <a:fillRect l="0" t="0" r="0" b="0"/>
            </a:stretch>
          </a:blipFill>
        </p:spPr>
      </p:sp>
      <p:grpSp>
        <p:nvGrpSpPr>
          <p:cNvPr name="Group 7" id="7"/>
          <p:cNvGrpSpPr/>
          <p:nvPr/>
        </p:nvGrpSpPr>
        <p:grpSpPr>
          <a:xfrm rot="0">
            <a:off x="5423424" y="9681803"/>
            <a:ext cx="3086100" cy="368168"/>
            <a:chOff x="0" y="0"/>
            <a:chExt cx="812800" cy="96966"/>
          </a:xfrm>
        </p:grpSpPr>
        <p:sp>
          <p:nvSpPr>
            <p:cNvPr name="Freeform 8" id="8"/>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9" id="9"/>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509524" y="9681803"/>
            <a:ext cx="3086100" cy="368168"/>
            <a:chOff x="0" y="0"/>
            <a:chExt cx="812800" cy="96966"/>
          </a:xfrm>
        </p:grpSpPr>
        <p:sp>
          <p:nvSpPr>
            <p:cNvPr name="Freeform 11" id="11"/>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2" id="12"/>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0532759" y="9681803"/>
            <a:ext cx="3086100" cy="368168"/>
            <a:chOff x="0" y="0"/>
            <a:chExt cx="812800" cy="96966"/>
          </a:xfrm>
        </p:grpSpPr>
        <p:sp>
          <p:nvSpPr>
            <p:cNvPr name="Freeform 14" id="14"/>
            <p:cNvSpPr/>
            <p:nvPr/>
          </p:nvSpPr>
          <p:spPr>
            <a:xfrm flipH="false" flipV="false" rot="0">
              <a:off x="0" y="0"/>
              <a:ext cx="812800" cy="96966"/>
            </a:xfrm>
            <a:custGeom>
              <a:avLst/>
              <a:gdLst/>
              <a:ahLst/>
              <a:cxnLst/>
              <a:rect r="r" b="b" t="t" l="l"/>
              <a:pathLst>
                <a:path h="96966" w="812800">
                  <a:moveTo>
                    <a:pt x="0" y="0"/>
                  </a:moveTo>
                  <a:lnTo>
                    <a:pt x="812800" y="0"/>
                  </a:lnTo>
                  <a:lnTo>
                    <a:pt x="812800" y="96966"/>
                  </a:lnTo>
                  <a:lnTo>
                    <a:pt x="0" y="96966"/>
                  </a:lnTo>
                  <a:close/>
                </a:path>
              </a:pathLst>
            </a:custGeom>
            <a:solidFill>
              <a:srgbClr val="000000"/>
            </a:solidFill>
          </p:spPr>
        </p:sp>
        <p:sp>
          <p:nvSpPr>
            <p:cNvPr name="TextBox 15" id="15"/>
            <p:cNvSpPr txBox="true"/>
            <p:nvPr/>
          </p:nvSpPr>
          <p:spPr>
            <a:xfrm>
              <a:off x="0" y="-38100"/>
              <a:ext cx="812800" cy="135066"/>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14874505" y="205260"/>
            <a:ext cx="3100769" cy="1447025"/>
          </a:xfrm>
          <a:custGeom>
            <a:avLst/>
            <a:gdLst/>
            <a:ahLst/>
            <a:cxnLst/>
            <a:rect r="r" b="b" t="t" l="l"/>
            <a:pathLst>
              <a:path h="1447025" w="3100769">
                <a:moveTo>
                  <a:pt x="0" y="0"/>
                </a:moveTo>
                <a:lnTo>
                  <a:pt x="3100769" y="0"/>
                </a:lnTo>
                <a:lnTo>
                  <a:pt x="3100769" y="1447025"/>
                </a:lnTo>
                <a:lnTo>
                  <a:pt x="0" y="1447025"/>
                </a:lnTo>
                <a:lnTo>
                  <a:pt x="0" y="0"/>
                </a:lnTo>
                <a:close/>
              </a:path>
            </a:pathLst>
          </a:custGeom>
          <a:blipFill>
            <a:blip r:embed="rId8"/>
            <a:stretch>
              <a:fillRect l="0" t="0" r="0" b="0"/>
            </a:stretch>
          </a:blipFill>
        </p:spPr>
      </p:sp>
      <p:sp>
        <p:nvSpPr>
          <p:cNvPr name="Freeform 17" id="17"/>
          <p:cNvSpPr/>
          <p:nvPr/>
        </p:nvSpPr>
        <p:spPr>
          <a:xfrm flipH="false" flipV="false" rot="0">
            <a:off x="14874505" y="5382095"/>
            <a:ext cx="1813135" cy="1813135"/>
          </a:xfrm>
          <a:custGeom>
            <a:avLst/>
            <a:gdLst/>
            <a:ahLst/>
            <a:cxnLst/>
            <a:rect r="r" b="b" t="t" l="l"/>
            <a:pathLst>
              <a:path h="1813135" w="1813135">
                <a:moveTo>
                  <a:pt x="0" y="0"/>
                </a:moveTo>
                <a:lnTo>
                  <a:pt x="1813135" y="0"/>
                </a:lnTo>
                <a:lnTo>
                  <a:pt x="1813135" y="1813135"/>
                </a:lnTo>
                <a:lnTo>
                  <a:pt x="0" y="18131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8" id="18"/>
          <p:cNvSpPr txBox="true"/>
          <p:nvPr/>
        </p:nvSpPr>
        <p:spPr>
          <a:xfrm rot="0">
            <a:off x="14325462" y="7529048"/>
            <a:ext cx="3183775" cy="1375571"/>
          </a:xfrm>
          <a:prstGeom prst="rect">
            <a:avLst/>
          </a:prstGeom>
        </p:spPr>
        <p:txBody>
          <a:bodyPr anchor="t" rtlCol="false" tIns="0" lIns="0" bIns="0" rIns="0">
            <a:spAutoFit/>
          </a:bodyPr>
          <a:lstStyle/>
          <a:p>
            <a:pPr algn="ctr">
              <a:lnSpc>
                <a:spcPts val="5352"/>
              </a:lnSpc>
            </a:pPr>
            <a:r>
              <a:rPr lang="en-US" sz="5049">
                <a:solidFill>
                  <a:srgbClr val="000000"/>
                </a:solidFill>
                <a:latin typeface="Sauna Pro 2"/>
                <a:ea typeface="Sauna Pro 2"/>
                <a:cs typeface="Sauna Pro 2"/>
                <a:sym typeface="Sauna Pro 2"/>
              </a:rPr>
              <a:t>The Power of All </a:t>
            </a:r>
          </a:p>
        </p:txBody>
      </p:sp>
      <p:sp>
        <p:nvSpPr>
          <p:cNvPr name="TextBox 19" id="19"/>
          <p:cNvSpPr txBox="true"/>
          <p:nvPr/>
        </p:nvSpPr>
        <p:spPr>
          <a:xfrm rot="0">
            <a:off x="162057" y="265005"/>
            <a:ext cx="6437492" cy="631254"/>
          </a:xfrm>
          <a:prstGeom prst="rect">
            <a:avLst/>
          </a:prstGeom>
        </p:spPr>
        <p:txBody>
          <a:bodyPr anchor="t" rtlCol="false" tIns="0" lIns="0" bIns="0" rIns="0">
            <a:spAutoFit/>
          </a:bodyPr>
          <a:lstStyle/>
          <a:p>
            <a:pPr algn="ctr">
              <a:lnSpc>
                <a:spcPts val="5109"/>
              </a:lnSpc>
            </a:pPr>
            <a:r>
              <a:rPr lang="en-US" sz="3649">
                <a:solidFill>
                  <a:srgbClr val="000000"/>
                </a:solidFill>
                <a:latin typeface="Sauna Pro 1"/>
                <a:ea typeface="Sauna Pro 1"/>
                <a:cs typeface="Sauna Pro 1"/>
                <a:sym typeface="Sauna Pro 1"/>
              </a:rPr>
              <a:t>Secondary Age Learning Slides </a:t>
            </a:r>
          </a:p>
        </p:txBody>
      </p:sp>
    </p:spTree>
  </p:cSld>
  <p:clrMapOvr>
    <a:masterClrMapping/>
  </p:clrMapOvr>
</p:sld>
</file>

<file path=ppt/slides/slide16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637763" y="4051727"/>
            <a:ext cx="3445798" cy="1816875"/>
          </a:xfrm>
          <a:custGeom>
            <a:avLst/>
            <a:gdLst/>
            <a:ahLst/>
            <a:cxnLst/>
            <a:rect r="r" b="b" t="t" l="l"/>
            <a:pathLst>
              <a:path h="1816875" w="3445798">
                <a:moveTo>
                  <a:pt x="0" y="0"/>
                </a:moveTo>
                <a:lnTo>
                  <a:pt x="3445798" y="0"/>
                </a:lnTo>
                <a:lnTo>
                  <a:pt x="3445798" y="1816875"/>
                </a:lnTo>
                <a:lnTo>
                  <a:pt x="0" y="18168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72515" y="1567148"/>
            <a:ext cx="10745316" cy="8115376"/>
          </a:xfrm>
          <a:prstGeom prst="rect">
            <a:avLst/>
          </a:prstGeom>
        </p:spPr>
        <p:txBody>
          <a:bodyPr anchor="t" rtlCol="false" tIns="0" lIns="0" bIns="0" rIns="0">
            <a:spAutoFit/>
          </a:bodyPr>
          <a:lstStyle/>
          <a:p>
            <a:pPr algn="l" marL="787820" indent="-393910" lvl="1">
              <a:lnSpc>
                <a:spcPts val="5108"/>
              </a:lnSpc>
              <a:buFont typeface="Arial"/>
              <a:buChar char="•"/>
            </a:pPr>
            <a:r>
              <a:rPr lang="en-US" sz="3649" spc="145">
                <a:solidFill>
                  <a:srgbClr val="FFFFFF"/>
                </a:solidFill>
                <a:latin typeface="Sauna Pro 1"/>
                <a:ea typeface="Sauna Pro 1"/>
                <a:cs typeface="Sauna Pro 1"/>
                <a:sym typeface="Sauna Pro 1"/>
              </a:rPr>
              <a:t>So far, Noah is struggling, his mum and dad can see this and Grace dislikes Noah.</a:t>
            </a:r>
          </a:p>
          <a:p>
            <a:pPr algn="l">
              <a:lnSpc>
                <a:spcPts val="5108"/>
              </a:lnSpc>
            </a:pPr>
          </a:p>
          <a:p>
            <a:pPr algn="l" marL="787820" indent="-393910" lvl="1">
              <a:lnSpc>
                <a:spcPts val="5108"/>
              </a:lnSpc>
              <a:buFont typeface="Arial"/>
              <a:buChar char="•"/>
            </a:pPr>
            <a:r>
              <a:rPr lang="en-US" sz="3649" spc="145">
                <a:solidFill>
                  <a:srgbClr val="FFFFFF"/>
                </a:solidFill>
                <a:latin typeface="Sauna Pro 1"/>
                <a:ea typeface="Sauna Pro 1"/>
                <a:cs typeface="Sauna Pro 1"/>
                <a:sym typeface="Sauna Pro 1"/>
              </a:rPr>
              <a:t> Ava decides she could no longer be a bystander seeing her friend being bullied.</a:t>
            </a:r>
          </a:p>
          <a:p>
            <a:pPr algn="l">
              <a:lnSpc>
                <a:spcPts val="5108"/>
              </a:lnSpc>
            </a:pPr>
          </a:p>
          <a:p>
            <a:pPr algn="l" marL="787820" indent="-393910" lvl="1">
              <a:lnSpc>
                <a:spcPts val="5108"/>
              </a:lnSpc>
              <a:buFont typeface="Arial"/>
              <a:buChar char="•"/>
            </a:pPr>
            <a:r>
              <a:rPr lang="en-US" sz="3649" spc="145">
                <a:solidFill>
                  <a:srgbClr val="FFFFFF"/>
                </a:solidFill>
                <a:latin typeface="Sauna Pro 1"/>
                <a:ea typeface="Sauna Pro 1"/>
                <a:cs typeface="Sauna Pro 1"/>
                <a:sym typeface="Sauna Pro 1"/>
              </a:rPr>
              <a:t>She decides to:</a:t>
            </a:r>
            <a:r>
              <a:rPr lang="en-US" sz="3649" spc="145">
                <a:solidFill>
                  <a:srgbClr val="000000"/>
                </a:solidFill>
                <a:latin typeface="Sauna Pro 1"/>
                <a:ea typeface="Sauna Pro 1"/>
                <a:cs typeface="Sauna Pro 1"/>
                <a:sym typeface="Sauna Pro 1"/>
              </a:rPr>
              <a:t> Use her words, Find her voice. Own her power</a:t>
            </a:r>
            <a:r>
              <a:rPr lang="en-US" sz="3649" spc="145">
                <a:solidFill>
                  <a:srgbClr val="FFFFFF"/>
                </a:solidFill>
                <a:latin typeface="Sauna Pro 1"/>
                <a:ea typeface="Sauna Pro 1"/>
                <a:cs typeface="Sauna Pro 1"/>
                <a:sym typeface="Sauna Pro 1"/>
              </a:rPr>
              <a:t> - by telling trusted adults (Noah’s parents), so that he can gain help and support.</a:t>
            </a:r>
          </a:p>
          <a:p>
            <a:pPr algn="l">
              <a:lnSpc>
                <a:spcPts val="5388"/>
              </a:lnSpc>
              <a:spcBef>
                <a:spcPct val="0"/>
              </a:spcBef>
            </a:pPr>
          </a:p>
          <a:p>
            <a:pPr algn="l">
              <a:lnSpc>
                <a:spcPts val="5388"/>
              </a:lnSpc>
              <a:spcBef>
                <a:spcPct val="0"/>
              </a:spcBef>
            </a:pPr>
          </a:p>
          <a:p>
            <a:pPr algn="l">
              <a:lnSpc>
                <a:spcPts val="2244"/>
              </a:lnSpc>
              <a:spcBef>
                <a:spcPct val="0"/>
              </a:spcBef>
            </a:pPr>
          </a:p>
        </p:txBody>
      </p:sp>
      <p:sp>
        <p:nvSpPr>
          <p:cNvPr name="Freeform 4" id="4"/>
          <p:cNvSpPr/>
          <p:nvPr/>
        </p:nvSpPr>
        <p:spPr>
          <a:xfrm flipH="false" flipV="false" rot="0">
            <a:off x="14360662" y="7200900"/>
            <a:ext cx="4325677" cy="4114800"/>
          </a:xfrm>
          <a:custGeom>
            <a:avLst/>
            <a:gdLst/>
            <a:ahLst/>
            <a:cxnLst/>
            <a:rect r="r" b="b" t="t" l="l"/>
            <a:pathLst>
              <a:path h="4114800" w="4325677">
                <a:moveTo>
                  <a:pt x="0" y="0"/>
                </a:moveTo>
                <a:lnTo>
                  <a:pt x="4325677" y="0"/>
                </a:lnTo>
                <a:lnTo>
                  <a:pt x="4325677"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6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4283773" y="373093"/>
            <a:ext cx="3445798" cy="1816875"/>
          </a:xfrm>
          <a:custGeom>
            <a:avLst/>
            <a:gdLst/>
            <a:ahLst/>
            <a:cxnLst/>
            <a:rect r="r" b="b" t="t" l="l"/>
            <a:pathLst>
              <a:path h="1816875" w="3445798">
                <a:moveTo>
                  <a:pt x="0" y="0"/>
                </a:moveTo>
                <a:lnTo>
                  <a:pt x="3445798" y="0"/>
                </a:lnTo>
                <a:lnTo>
                  <a:pt x="3445798" y="1816876"/>
                </a:lnTo>
                <a:lnTo>
                  <a:pt x="0" y="181687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325815" y="1790002"/>
            <a:ext cx="10611648" cy="7005258"/>
          </a:xfrm>
          <a:prstGeom prst="rect">
            <a:avLst/>
          </a:prstGeom>
        </p:spPr>
        <p:txBody>
          <a:bodyPr anchor="t" rtlCol="false" tIns="0" lIns="0" bIns="0" rIns="0">
            <a:spAutoFit/>
          </a:bodyPr>
          <a:lstStyle/>
          <a:p>
            <a:pPr algn="l">
              <a:lnSpc>
                <a:spcPts val="5040"/>
              </a:lnSpc>
            </a:pPr>
            <a:r>
              <a:rPr lang="en-US" sz="3600" spc="144">
                <a:solidFill>
                  <a:srgbClr val="FFFFFF"/>
                </a:solidFill>
                <a:latin typeface="Sauna Pro 1"/>
                <a:ea typeface="Sauna Pro 1"/>
                <a:cs typeface="Sauna Pro 1"/>
                <a:sym typeface="Sauna Pro 1"/>
              </a:rPr>
              <a:t>If you feel bullying behaviour is wrong - then you are someone who is </a:t>
            </a:r>
            <a:r>
              <a:rPr lang="en-US" sz="3600" spc="144">
                <a:solidFill>
                  <a:srgbClr val="000000"/>
                </a:solidFill>
                <a:latin typeface="Sauna Pro 1"/>
                <a:ea typeface="Sauna Pro 1"/>
                <a:cs typeface="Sauna Pro 1"/>
                <a:sym typeface="Sauna Pro 1"/>
              </a:rPr>
              <a:t>against bullying.</a:t>
            </a:r>
          </a:p>
          <a:p>
            <a:pPr algn="l">
              <a:lnSpc>
                <a:spcPts val="5040"/>
              </a:lnSpc>
            </a:pPr>
          </a:p>
          <a:p>
            <a:pPr algn="l">
              <a:lnSpc>
                <a:spcPts val="5040"/>
              </a:lnSpc>
              <a:spcBef>
                <a:spcPct val="0"/>
              </a:spcBef>
            </a:pPr>
            <a:r>
              <a:rPr lang="en-US" sz="3600" spc="144">
                <a:solidFill>
                  <a:srgbClr val="FFFFFF"/>
                </a:solidFill>
                <a:latin typeface="Sauna Pro 1"/>
                <a:ea typeface="Sauna Pro 1"/>
                <a:cs typeface="Sauna Pro 1"/>
                <a:sym typeface="Sauna Pro 1"/>
              </a:rPr>
              <a:t>If you feel bullying behaviour is wrong and you want to do something about it - you are someone who promotes </a:t>
            </a:r>
            <a:r>
              <a:rPr lang="en-US" sz="3600" spc="144">
                <a:solidFill>
                  <a:srgbClr val="000000"/>
                </a:solidFill>
                <a:latin typeface="Sauna Pro 1"/>
                <a:ea typeface="Sauna Pro 1"/>
                <a:cs typeface="Sauna Pro 1"/>
                <a:sym typeface="Sauna Pro 1"/>
              </a:rPr>
              <a:t>Anti-Bullying</a:t>
            </a:r>
            <a:r>
              <a:rPr lang="en-US" sz="3600" spc="144">
                <a:solidFill>
                  <a:srgbClr val="FFFFFF"/>
                </a:solidFill>
                <a:latin typeface="Sauna Pro 1"/>
                <a:ea typeface="Sauna Pro 1"/>
                <a:cs typeface="Sauna Pro 1"/>
                <a:sym typeface="Sauna Pro 1"/>
              </a:rPr>
              <a:t>. You want to use your </a:t>
            </a:r>
            <a:r>
              <a:rPr lang="en-US" sz="3600" spc="144">
                <a:solidFill>
                  <a:srgbClr val="000000"/>
                </a:solidFill>
                <a:latin typeface="Sauna Pro 1"/>
                <a:ea typeface="Sauna Pro 1"/>
                <a:cs typeface="Sauna Pro 1"/>
                <a:sym typeface="Sauna Pro 1"/>
              </a:rPr>
              <a:t>POWER</a:t>
            </a:r>
            <a:r>
              <a:rPr lang="en-US" sz="3600" spc="144">
                <a:solidFill>
                  <a:srgbClr val="FFFFFF"/>
                </a:solidFill>
                <a:latin typeface="Sauna Pro 1"/>
                <a:ea typeface="Sauna Pro 1"/>
                <a:cs typeface="Sauna Pro 1"/>
                <a:sym typeface="Sauna Pro 1"/>
              </a:rPr>
              <a:t> to stop it!</a:t>
            </a:r>
          </a:p>
          <a:p>
            <a:pPr algn="l">
              <a:lnSpc>
                <a:spcPts val="5040"/>
              </a:lnSpc>
              <a:spcBef>
                <a:spcPct val="0"/>
              </a:spcBef>
            </a:pPr>
          </a:p>
          <a:p>
            <a:pPr algn="l">
              <a:lnSpc>
                <a:spcPts val="5040"/>
              </a:lnSpc>
              <a:spcBef>
                <a:spcPct val="0"/>
              </a:spcBef>
            </a:pPr>
            <a:r>
              <a:rPr lang="en-US" sz="3600" spc="144">
                <a:solidFill>
                  <a:srgbClr val="FFFFFF"/>
                </a:solidFill>
                <a:latin typeface="Sauna Pro 1"/>
                <a:ea typeface="Sauna Pro 1"/>
                <a:cs typeface="Sauna Pro 1"/>
                <a:sym typeface="Sauna Pro 1"/>
              </a:rPr>
              <a:t>Explore the examples on the next slide and write down if they are </a:t>
            </a:r>
            <a:r>
              <a:rPr lang="en-US" sz="3600" spc="144">
                <a:solidFill>
                  <a:srgbClr val="000000"/>
                </a:solidFill>
                <a:latin typeface="Sauna Pro 1"/>
                <a:ea typeface="Sauna Pro 1"/>
                <a:cs typeface="Sauna Pro 1"/>
                <a:sym typeface="Sauna Pro 1"/>
              </a:rPr>
              <a:t>against bullying or </a:t>
            </a:r>
            <a:r>
              <a:rPr lang="en-US" sz="3600" spc="144">
                <a:solidFill>
                  <a:srgbClr val="F9E51E"/>
                </a:solidFill>
                <a:latin typeface="Sauna Pro 1"/>
                <a:ea typeface="Sauna Pro 1"/>
                <a:cs typeface="Sauna Pro 1"/>
                <a:sym typeface="Sauna Pro 1"/>
              </a:rPr>
              <a:t>anti-bullying</a:t>
            </a:r>
            <a:r>
              <a:rPr lang="en-US" sz="3600" spc="144">
                <a:solidFill>
                  <a:srgbClr val="000000"/>
                </a:solidFill>
                <a:latin typeface="Sauna Pro 1"/>
                <a:ea typeface="Sauna Pro 1"/>
                <a:cs typeface="Sauna Pro 1"/>
                <a:sym typeface="Sauna Pro 1"/>
              </a:rPr>
              <a:t>.</a:t>
            </a:r>
          </a:p>
          <a:p>
            <a:pPr algn="l">
              <a:lnSpc>
                <a:spcPts val="5040"/>
              </a:lnSpc>
              <a:spcBef>
                <a:spcPct val="0"/>
              </a:spcBef>
            </a:pPr>
          </a:p>
        </p:txBody>
      </p:sp>
      <p:sp>
        <p:nvSpPr>
          <p:cNvPr name="Freeform 4" id="4"/>
          <p:cNvSpPr/>
          <p:nvPr/>
        </p:nvSpPr>
        <p:spPr>
          <a:xfrm flipH="false" flipV="false" rot="-1033748">
            <a:off x="13141636" y="4372957"/>
            <a:ext cx="2284274" cy="2610599"/>
          </a:xfrm>
          <a:custGeom>
            <a:avLst/>
            <a:gdLst/>
            <a:ahLst/>
            <a:cxnLst/>
            <a:rect r="r" b="b" t="t" l="l"/>
            <a:pathLst>
              <a:path h="2610599" w="2284274">
                <a:moveTo>
                  <a:pt x="0" y="0"/>
                </a:moveTo>
                <a:lnTo>
                  <a:pt x="2284274" y="0"/>
                </a:lnTo>
                <a:lnTo>
                  <a:pt x="2284274" y="2610599"/>
                </a:lnTo>
                <a:lnTo>
                  <a:pt x="0" y="26105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6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64474" y="9258300"/>
            <a:ext cx="1528451" cy="882681"/>
          </a:xfrm>
          <a:custGeom>
            <a:avLst/>
            <a:gdLst/>
            <a:ahLst/>
            <a:cxnLst/>
            <a:rect r="r" b="b" t="t" l="l"/>
            <a:pathLst>
              <a:path h="882681" w="1528451">
                <a:moveTo>
                  <a:pt x="0" y="0"/>
                </a:moveTo>
                <a:lnTo>
                  <a:pt x="1528452" y="0"/>
                </a:lnTo>
                <a:lnTo>
                  <a:pt x="1528452" y="882681"/>
                </a:lnTo>
                <a:lnTo>
                  <a:pt x="0" y="8826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7006960" y="8713638"/>
            <a:ext cx="1281040" cy="1427343"/>
          </a:xfrm>
          <a:custGeom>
            <a:avLst/>
            <a:gdLst/>
            <a:ahLst/>
            <a:cxnLst/>
            <a:rect r="r" b="b" t="t" l="l"/>
            <a:pathLst>
              <a:path h="1427343" w="1281040">
                <a:moveTo>
                  <a:pt x="0" y="0"/>
                </a:moveTo>
                <a:lnTo>
                  <a:pt x="1281040" y="0"/>
                </a:lnTo>
                <a:lnTo>
                  <a:pt x="1281040" y="1427343"/>
                </a:lnTo>
                <a:lnTo>
                  <a:pt x="0" y="14273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982549" y="9264291"/>
            <a:ext cx="870699" cy="870699"/>
          </a:xfrm>
          <a:custGeom>
            <a:avLst/>
            <a:gdLst/>
            <a:ahLst/>
            <a:cxnLst/>
            <a:rect r="r" b="b" t="t" l="l"/>
            <a:pathLst>
              <a:path h="870699" w="870699">
                <a:moveTo>
                  <a:pt x="0" y="0"/>
                </a:moveTo>
                <a:lnTo>
                  <a:pt x="870699" y="0"/>
                </a:lnTo>
                <a:lnTo>
                  <a:pt x="870699" y="870699"/>
                </a:lnTo>
                <a:lnTo>
                  <a:pt x="0" y="87069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536376" y="510668"/>
            <a:ext cx="5211284" cy="3231388"/>
          </a:xfrm>
          <a:prstGeom prst="rect">
            <a:avLst/>
          </a:prstGeom>
        </p:spPr>
        <p:txBody>
          <a:bodyPr anchor="t" rtlCol="false" tIns="0" lIns="0" bIns="0" rIns="0">
            <a:spAutoFit/>
          </a:bodyPr>
          <a:lstStyle/>
          <a:p>
            <a:pPr algn="ctr">
              <a:lnSpc>
                <a:spcPts val="5117"/>
              </a:lnSpc>
              <a:spcBef>
                <a:spcPct val="0"/>
              </a:spcBef>
            </a:pPr>
            <a:r>
              <a:rPr lang="en-US" sz="3655" spc="14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10" id="10"/>
          <p:cNvSpPr txBox="true"/>
          <p:nvPr/>
        </p:nvSpPr>
        <p:spPr>
          <a:xfrm rot="0">
            <a:off x="10778836" y="705613"/>
            <a:ext cx="5211284" cy="2851022"/>
          </a:xfrm>
          <a:prstGeom prst="rect">
            <a:avLst/>
          </a:prstGeom>
        </p:spPr>
        <p:txBody>
          <a:bodyPr anchor="t" rtlCol="false" tIns="0" lIns="0" bIns="0" rIns="0">
            <a:spAutoFit/>
          </a:bodyPr>
          <a:lstStyle/>
          <a:p>
            <a:pPr algn="ctr">
              <a:lnSpc>
                <a:spcPts val="4557"/>
              </a:lnSpc>
              <a:spcBef>
                <a:spcPct val="0"/>
              </a:spcBef>
            </a:pPr>
            <a:r>
              <a:rPr lang="en-US" sz="3255" spc="130">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name="TextBox 11" id="11"/>
          <p:cNvSpPr txBox="true"/>
          <p:nvPr/>
        </p:nvSpPr>
        <p:spPr>
          <a:xfrm rot="0">
            <a:off x="750694" y="5716387"/>
            <a:ext cx="7126184" cy="2353509"/>
          </a:xfrm>
          <a:prstGeom prst="rect">
            <a:avLst/>
          </a:prstGeom>
        </p:spPr>
        <p:txBody>
          <a:bodyPr anchor="t" rtlCol="false" tIns="0" lIns="0" bIns="0" rIns="0">
            <a:spAutoFit/>
          </a:bodyPr>
          <a:lstStyle/>
          <a:p>
            <a:pPr algn="ctr">
              <a:lnSpc>
                <a:spcPts val="4679"/>
              </a:lnSpc>
              <a:spcBef>
                <a:spcPct val="0"/>
              </a:spcBef>
            </a:pPr>
            <a:r>
              <a:rPr lang="en-US" sz="3342" spc="133">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teach others.</a:t>
            </a:r>
          </a:p>
        </p:txBody>
      </p:sp>
      <p:sp>
        <p:nvSpPr>
          <p:cNvPr name="TextBox 12" id="12"/>
          <p:cNvSpPr txBox="true"/>
          <p:nvPr/>
        </p:nvSpPr>
        <p:spPr>
          <a:xfrm rot="0">
            <a:off x="10372072" y="5513985"/>
            <a:ext cx="5879273"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Tree>
  </p:cSld>
  <p:clrMapOvr>
    <a:masterClrMapping/>
  </p:clrMapOvr>
</p:sld>
</file>

<file path=ppt/slides/slide16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7" id="7"/>
          <p:cNvSpPr txBox="true"/>
          <p:nvPr/>
        </p:nvSpPr>
        <p:spPr>
          <a:xfrm rot="0">
            <a:off x="10778836" y="714023"/>
            <a:ext cx="5211284"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name="TextBox 8" id="8"/>
          <p:cNvSpPr txBox="true"/>
          <p:nvPr/>
        </p:nvSpPr>
        <p:spPr>
          <a:xfrm rot="0">
            <a:off x="1536376" y="5523510"/>
            <a:ext cx="5718117" cy="2749114"/>
          </a:xfrm>
          <a:prstGeom prst="rect">
            <a:avLst/>
          </a:prstGeom>
        </p:spPr>
        <p:txBody>
          <a:bodyPr anchor="t" rtlCol="false" tIns="0" lIns="0" bIns="0" rIns="0">
            <a:spAutoFit/>
          </a:bodyPr>
          <a:lstStyle/>
          <a:p>
            <a:pPr algn="ctr">
              <a:lnSpc>
                <a:spcPts val="4399"/>
              </a:lnSpc>
              <a:spcBef>
                <a:spcPct val="0"/>
              </a:spcBef>
            </a:pPr>
            <a:r>
              <a:rPr lang="en-US" sz="3142" spc="125">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teach others.</a:t>
            </a:r>
          </a:p>
        </p:txBody>
      </p:sp>
      <p:sp>
        <p:nvSpPr>
          <p:cNvPr name="TextBox 9" id="9"/>
          <p:cNvSpPr txBox="true"/>
          <p:nvPr/>
        </p:nvSpPr>
        <p:spPr>
          <a:xfrm rot="0">
            <a:off x="10372072" y="5513985"/>
            <a:ext cx="5879273"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10" id="10"/>
          <p:cNvSpPr txBox="true"/>
          <p:nvPr/>
        </p:nvSpPr>
        <p:spPr>
          <a:xfrm rot="-548892">
            <a:off x="2926643" y="2732334"/>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Tree>
  </p:cSld>
  <p:clrMapOvr>
    <a:masterClrMapping/>
  </p:clrMapOvr>
</p:sld>
</file>

<file path=ppt/slides/slide16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7" id="7"/>
          <p:cNvSpPr txBox="true"/>
          <p:nvPr/>
        </p:nvSpPr>
        <p:spPr>
          <a:xfrm rot="0">
            <a:off x="10778836" y="367536"/>
            <a:ext cx="5211284"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name="TextBox 8" id="8"/>
          <p:cNvSpPr txBox="true"/>
          <p:nvPr/>
        </p:nvSpPr>
        <p:spPr>
          <a:xfrm rot="0">
            <a:off x="886408" y="5727721"/>
            <a:ext cx="6511219" cy="2749114"/>
          </a:xfrm>
          <a:prstGeom prst="rect">
            <a:avLst/>
          </a:prstGeom>
        </p:spPr>
        <p:txBody>
          <a:bodyPr anchor="t" rtlCol="false" tIns="0" lIns="0" bIns="0" rIns="0">
            <a:spAutoFit/>
          </a:bodyPr>
          <a:lstStyle/>
          <a:p>
            <a:pPr algn="ctr">
              <a:lnSpc>
                <a:spcPts val="4399"/>
              </a:lnSpc>
              <a:spcBef>
                <a:spcPct val="0"/>
              </a:spcBef>
            </a:pPr>
            <a:r>
              <a:rPr lang="en-US" sz="3142" spc="125">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teach others.</a:t>
            </a:r>
          </a:p>
        </p:txBody>
      </p:sp>
      <p:sp>
        <p:nvSpPr>
          <p:cNvPr name="TextBox 9" id="9"/>
          <p:cNvSpPr txBox="true"/>
          <p:nvPr/>
        </p:nvSpPr>
        <p:spPr>
          <a:xfrm rot="0">
            <a:off x="10372072" y="5513985"/>
            <a:ext cx="5879273"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10" id="10"/>
          <p:cNvSpPr txBox="true"/>
          <p:nvPr/>
        </p:nvSpPr>
        <p:spPr>
          <a:xfrm rot="-548892">
            <a:off x="12169103" y="2990378"/>
            <a:ext cx="2412578" cy="906145"/>
          </a:xfrm>
          <a:prstGeom prst="rect">
            <a:avLst/>
          </a:prstGeom>
        </p:spPr>
        <p:txBody>
          <a:bodyPr anchor="t" rtlCol="false" tIns="0" lIns="0" bIns="0" rIns="0">
            <a:spAutoFit/>
          </a:bodyPr>
          <a:lstStyle/>
          <a:p>
            <a:pPr algn="ctr">
              <a:lnSpc>
                <a:spcPts val="7279"/>
              </a:lnSpc>
            </a:pPr>
            <a:r>
              <a:rPr lang="en-US" b="true" sz="5199">
                <a:solidFill>
                  <a:srgbClr val="E62422"/>
                </a:solidFill>
                <a:latin typeface="Sauna Pro 3 Bold"/>
                <a:ea typeface="Sauna Pro 3 Bold"/>
                <a:cs typeface="Sauna Pro 3 Bold"/>
                <a:sym typeface="Sauna Pro 3 Bold"/>
              </a:rPr>
              <a:t>ANTI</a:t>
            </a:r>
          </a:p>
        </p:txBody>
      </p:sp>
      <p:sp>
        <p:nvSpPr>
          <p:cNvPr name="TextBox 11" id="11"/>
          <p:cNvSpPr txBox="true"/>
          <p:nvPr/>
        </p:nvSpPr>
        <p:spPr>
          <a:xfrm rot="-548892">
            <a:off x="2926643" y="2616353"/>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Tree>
  </p:cSld>
  <p:clrMapOvr>
    <a:masterClrMapping/>
  </p:clrMapOvr>
</p:sld>
</file>

<file path=ppt/slides/slide16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7" id="7"/>
          <p:cNvSpPr txBox="true"/>
          <p:nvPr/>
        </p:nvSpPr>
        <p:spPr>
          <a:xfrm rot="0">
            <a:off x="11040061" y="520193"/>
            <a:ext cx="5211284"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name="TextBox 8" id="8"/>
          <p:cNvSpPr txBox="true"/>
          <p:nvPr/>
        </p:nvSpPr>
        <p:spPr>
          <a:xfrm rot="0">
            <a:off x="848238" y="5765575"/>
            <a:ext cx="6931097" cy="2196664"/>
          </a:xfrm>
          <a:prstGeom prst="rect">
            <a:avLst/>
          </a:prstGeom>
        </p:spPr>
        <p:txBody>
          <a:bodyPr anchor="t" rtlCol="false" tIns="0" lIns="0" bIns="0" rIns="0">
            <a:spAutoFit/>
          </a:bodyPr>
          <a:lstStyle/>
          <a:p>
            <a:pPr algn="ctr">
              <a:lnSpc>
                <a:spcPts val="4399"/>
              </a:lnSpc>
              <a:spcBef>
                <a:spcPct val="0"/>
              </a:spcBef>
            </a:pPr>
            <a:r>
              <a:rPr lang="en-US" sz="3142" spc="125">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teach others.</a:t>
            </a:r>
          </a:p>
        </p:txBody>
      </p:sp>
      <p:sp>
        <p:nvSpPr>
          <p:cNvPr name="TextBox 9" id="9"/>
          <p:cNvSpPr txBox="true"/>
          <p:nvPr/>
        </p:nvSpPr>
        <p:spPr>
          <a:xfrm rot="0">
            <a:off x="10372072" y="5513985"/>
            <a:ext cx="5879273"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10" id="10"/>
          <p:cNvSpPr txBox="true"/>
          <p:nvPr/>
        </p:nvSpPr>
        <p:spPr>
          <a:xfrm rot="-548892">
            <a:off x="2738254" y="7756943"/>
            <a:ext cx="2412578" cy="906145"/>
          </a:xfrm>
          <a:prstGeom prst="rect">
            <a:avLst/>
          </a:prstGeom>
        </p:spPr>
        <p:txBody>
          <a:bodyPr anchor="t" rtlCol="false" tIns="0" lIns="0" bIns="0" rIns="0">
            <a:spAutoFit/>
          </a:bodyPr>
          <a:lstStyle/>
          <a:p>
            <a:pPr algn="ctr">
              <a:lnSpc>
                <a:spcPts val="7279"/>
              </a:lnSpc>
            </a:pPr>
            <a:r>
              <a:rPr lang="en-US" b="true" sz="5199">
                <a:solidFill>
                  <a:srgbClr val="E62422"/>
                </a:solidFill>
                <a:latin typeface="Sauna Pro 3 Bold"/>
                <a:ea typeface="Sauna Pro 3 Bold"/>
                <a:cs typeface="Sauna Pro 3 Bold"/>
                <a:sym typeface="Sauna Pro 3 Bold"/>
              </a:rPr>
              <a:t>ANTI</a:t>
            </a:r>
          </a:p>
        </p:txBody>
      </p:sp>
      <p:sp>
        <p:nvSpPr>
          <p:cNvPr name="TextBox 11" id="11"/>
          <p:cNvSpPr txBox="true"/>
          <p:nvPr/>
        </p:nvSpPr>
        <p:spPr>
          <a:xfrm rot="-548892">
            <a:off x="2926643" y="2990378"/>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2" id="12"/>
          <p:cNvSpPr txBox="true"/>
          <p:nvPr/>
        </p:nvSpPr>
        <p:spPr>
          <a:xfrm rot="-548892">
            <a:off x="12430328" y="2990378"/>
            <a:ext cx="2412578" cy="906145"/>
          </a:xfrm>
          <a:prstGeom prst="rect">
            <a:avLst/>
          </a:prstGeom>
        </p:spPr>
        <p:txBody>
          <a:bodyPr anchor="t" rtlCol="false" tIns="0" lIns="0" bIns="0" rIns="0">
            <a:spAutoFit/>
          </a:bodyPr>
          <a:lstStyle/>
          <a:p>
            <a:pPr algn="ctr">
              <a:lnSpc>
                <a:spcPts val="7279"/>
              </a:lnSpc>
            </a:pPr>
            <a:r>
              <a:rPr lang="en-US" b="true" sz="5199">
                <a:solidFill>
                  <a:srgbClr val="E62422"/>
                </a:solidFill>
                <a:latin typeface="Sauna Pro 3 Bold"/>
                <a:ea typeface="Sauna Pro 3 Bold"/>
                <a:cs typeface="Sauna Pro 3 Bold"/>
                <a:sym typeface="Sauna Pro 3 Bold"/>
              </a:rPr>
              <a:t>ANTI</a:t>
            </a:r>
          </a:p>
        </p:txBody>
      </p:sp>
    </p:spTree>
  </p:cSld>
  <p:clrMapOvr>
    <a:masterClrMapping/>
  </p:clrMapOvr>
</p:sld>
</file>

<file path=ppt/slides/slide16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7" id="7"/>
          <p:cNvSpPr txBox="true"/>
          <p:nvPr/>
        </p:nvSpPr>
        <p:spPr>
          <a:xfrm rot="0">
            <a:off x="11040061" y="520193"/>
            <a:ext cx="5211284" cy="275831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name="TextBox 8" id="8"/>
          <p:cNvSpPr txBox="true"/>
          <p:nvPr/>
        </p:nvSpPr>
        <p:spPr>
          <a:xfrm rot="0">
            <a:off x="1058177" y="5625616"/>
            <a:ext cx="6511219" cy="2123004"/>
          </a:xfrm>
          <a:prstGeom prst="rect">
            <a:avLst/>
          </a:prstGeom>
        </p:spPr>
        <p:txBody>
          <a:bodyPr anchor="t" rtlCol="false" tIns="0" lIns="0" bIns="0" rIns="0">
            <a:spAutoFit/>
          </a:bodyPr>
          <a:lstStyle/>
          <a:p>
            <a:pPr algn="ctr">
              <a:lnSpc>
                <a:spcPts val="4259"/>
              </a:lnSpc>
              <a:spcBef>
                <a:spcPct val="0"/>
              </a:spcBef>
            </a:pPr>
            <a:r>
              <a:rPr lang="en-US" sz="3042" spc="121">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teach others.</a:t>
            </a:r>
          </a:p>
        </p:txBody>
      </p:sp>
      <p:sp>
        <p:nvSpPr>
          <p:cNvPr name="TextBox 9" id="9"/>
          <p:cNvSpPr txBox="true"/>
          <p:nvPr/>
        </p:nvSpPr>
        <p:spPr>
          <a:xfrm rot="0">
            <a:off x="10372072" y="5523510"/>
            <a:ext cx="5879273" cy="2703702"/>
          </a:xfrm>
          <a:prstGeom prst="rect">
            <a:avLst/>
          </a:prstGeom>
        </p:spPr>
        <p:txBody>
          <a:bodyPr anchor="t" rtlCol="false" tIns="0" lIns="0" bIns="0" rIns="0">
            <a:spAutoFit/>
          </a:bodyPr>
          <a:lstStyle/>
          <a:p>
            <a:pPr algn="ctr">
              <a:lnSpc>
                <a:spcPts val="4277"/>
              </a:lnSpc>
              <a:spcBef>
                <a:spcPct val="0"/>
              </a:spcBef>
            </a:pPr>
            <a:r>
              <a:rPr lang="en-US" sz="3055" spc="12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10" id="10"/>
          <p:cNvSpPr txBox="true"/>
          <p:nvPr/>
        </p:nvSpPr>
        <p:spPr>
          <a:xfrm rot="-548892">
            <a:off x="2738254" y="7756943"/>
            <a:ext cx="2412578" cy="906145"/>
          </a:xfrm>
          <a:prstGeom prst="rect">
            <a:avLst/>
          </a:prstGeom>
        </p:spPr>
        <p:txBody>
          <a:bodyPr anchor="t" rtlCol="false" tIns="0" lIns="0" bIns="0" rIns="0">
            <a:spAutoFit/>
          </a:bodyPr>
          <a:lstStyle/>
          <a:p>
            <a:pPr algn="ctr">
              <a:lnSpc>
                <a:spcPts val="7279"/>
              </a:lnSpc>
            </a:pPr>
            <a:r>
              <a:rPr lang="en-US" sz="5199" b="true">
                <a:solidFill>
                  <a:srgbClr val="D833FA"/>
                </a:solidFill>
                <a:latin typeface="Sauna Pro 3 Bold"/>
                <a:ea typeface="Sauna Pro 3 Bold"/>
                <a:cs typeface="Sauna Pro 3 Bold"/>
                <a:sym typeface="Sauna Pro 3 Bold"/>
              </a:rPr>
              <a:t>ANTI</a:t>
            </a:r>
          </a:p>
        </p:txBody>
      </p:sp>
      <p:sp>
        <p:nvSpPr>
          <p:cNvPr name="TextBox 11" id="11"/>
          <p:cNvSpPr txBox="true"/>
          <p:nvPr/>
        </p:nvSpPr>
        <p:spPr>
          <a:xfrm rot="-548892">
            <a:off x="2926643" y="2769010"/>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2" id="12"/>
          <p:cNvSpPr txBox="true"/>
          <p:nvPr/>
        </p:nvSpPr>
        <p:spPr>
          <a:xfrm rot="-548892">
            <a:off x="12169103" y="2990378"/>
            <a:ext cx="2412578" cy="906145"/>
          </a:xfrm>
          <a:prstGeom prst="rect">
            <a:avLst/>
          </a:prstGeom>
        </p:spPr>
        <p:txBody>
          <a:bodyPr anchor="t" rtlCol="false" tIns="0" lIns="0" bIns="0" rIns="0">
            <a:spAutoFit/>
          </a:bodyPr>
          <a:lstStyle/>
          <a:p>
            <a:pPr algn="ctr">
              <a:lnSpc>
                <a:spcPts val="7279"/>
              </a:lnSpc>
            </a:pPr>
            <a:r>
              <a:rPr lang="en-US" sz="5199" b="true">
                <a:solidFill>
                  <a:srgbClr val="D833FA"/>
                </a:solidFill>
                <a:latin typeface="Sauna Pro 3 Bold"/>
                <a:ea typeface="Sauna Pro 3 Bold"/>
                <a:cs typeface="Sauna Pro 3 Bold"/>
                <a:sym typeface="Sauna Pro 3 Bold"/>
              </a:rPr>
              <a:t>ANTI</a:t>
            </a:r>
          </a:p>
        </p:txBody>
      </p:sp>
      <p:sp>
        <p:nvSpPr>
          <p:cNvPr name="TextBox 13" id="13"/>
          <p:cNvSpPr txBox="true"/>
          <p:nvPr/>
        </p:nvSpPr>
        <p:spPr>
          <a:xfrm rot="-548892">
            <a:off x="13684221" y="7717717"/>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Tree>
  </p:cSld>
  <p:clrMapOvr>
    <a:masterClrMapping/>
  </p:clrMapOvr>
</p:sld>
</file>

<file path=ppt/slides/slide16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747660" y="3861178"/>
            <a:ext cx="3966229" cy="1472463"/>
          </a:xfrm>
          <a:custGeom>
            <a:avLst/>
            <a:gdLst/>
            <a:ahLst/>
            <a:cxnLst/>
            <a:rect r="r" b="b" t="t" l="l"/>
            <a:pathLst>
              <a:path h="1472463" w="3966229">
                <a:moveTo>
                  <a:pt x="0" y="0"/>
                </a:moveTo>
                <a:lnTo>
                  <a:pt x="3966229" y="0"/>
                </a:lnTo>
                <a:lnTo>
                  <a:pt x="3966229" y="1472463"/>
                </a:lnTo>
                <a:lnTo>
                  <a:pt x="0" y="147246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8" id="8"/>
          <p:cNvSpPr txBox="true"/>
          <p:nvPr/>
        </p:nvSpPr>
        <p:spPr>
          <a:xfrm rot="0">
            <a:off x="10372072" y="5523510"/>
            <a:ext cx="5879273" cy="2703702"/>
          </a:xfrm>
          <a:prstGeom prst="rect">
            <a:avLst/>
          </a:prstGeom>
        </p:spPr>
        <p:txBody>
          <a:bodyPr anchor="t" rtlCol="false" tIns="0" lIns="0" bIns="0" rIns="0">
            <a:spAutoFit/>
          </a:bodyPr>
          <a:lstStyle/>
          <a:p>
            <a:pPr algn="ctr">
              <a:lnSpc>
                <a:spcPts val="4277"/>
              </a:lnSpc>
              <a:spcBef>
                <a:spcPct val="0"/>
              </a:spcBef>
            </a:pPr>
            <a:r>
              <a:rPr lang="en-US" sz="3055" spc="12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9" id="9"/>
          <p:cNvSpPr txBox="true"/>
          <p:nvPr/>
        </p:nvSpPr>
        <p:spPr>
          <a:xfrm rot="-548892">
            <a:off x="2926643" y="2769010"/>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0" id="10"/>
          <p:cNvSpPr txBox="true"/>
          <p:nvPr/>
        </p:nvSpPr>
        <p:spPr>
          <a:xfrm rot="-548892">
            <a:off x="13684221" y="7717717"/>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1" id="11"/>
          <p:cNvSpPr txBox="true"/>
          <p:nvPr/>
        </p:nvSpPr>
        <p:spPr>
          <a:xfrm rot="0">
            <a:off x="1097149" y="5936514"/>
            <a:ext cx="6433275" cy="1830070"/>
          </a:xfrm>
          <a:prstGeom prst="rect">
            <a:avLst/>
          </a:prstGeom>
        </p:spPr>
        <p:txBody>
          <a:bodyPr anchor="t" rtlCol="false" tIns="0" lIns="0" bIns="0" rIns="0">
            <a:spAutoFit/>
          </a:bodyPr>
          <a:lstStyle/>
          <a:p>
            <a:pPr algn="ctr">
              <a:lnSpc>
                <a:spcPts val="7279"/>
              </a:lnSpc>
              <a:spcBef>
                <a:spcPct val="0"/>
              </a:spcBef>
            </a:pPr>
            <a:r>
              <a:rPr lang="en-US" b="true" sz="5199">
                <a:solidFill>
                  <a:srgbClr val="000000"/>
                </a:solidFill>
                <a:latin typeface="Sauna Pro 3 Bold"/>
                <a:ea typeface="Sauna Pro 3 Bold"/>
                <a:cs typeface="Sauna Pro 3 Bold"/>
                <a:sym typeface="Sauna Pro 3 Bold"/>
              </a:rPr>
              <a:t>How could Kira become Anti?</a:t>
            </a:r>
          </a:p>
        </p:txBody>
      </p:sp>
      <p:sp>
        <p:nvSpPr>
          <p:cNvPr name="TextBox 12" id="12"/>
          <p:cNvSpPr txBox="true"/>
          <p:nvPr/>
        </p:nvSpPr>
        <p:spPr>
          <a:xfrm rot="0">
            <a:off x="10095071" y="1068285"/>
            <a:ext cx="6433275" cy="1830070"/>
          </a:xfrm>
          <a:prstGeom prst="rect">
            <a:avLst/>
          </a:prstGeom>
        </p:spPr>
        <p:txBody>
          <a:bodyPr anchor="t" rtlCol="false" tIns="0" lIns="0" bIns="0" rIns="0">
            <a:spAutoFit/>
          </a:bodyPr>
          <a:lstStyle/>
          <a:p>
            <a:pPr algn="ctr">
              <a:lnSpc>
                <a:spcPts val="7279"/>
              </a:lnSpc>
              <a:spcBef>
                <a:spcPct val="0"/>
              </a:spcBef>
            </a:pPr>
            <a:r>
              <a:rPr lang="en-US" b="true" sz="5199">
                <a:solidFill>
                  <a:srgbClr val="000000"/>
                </a:solidFill>
                <a:latin typeface="Sauna Pro 3 Bold"/>
                <a:ea typeface="Sauna Pro 3 Bold"/>
                <a:cs typeface="Sauna Pro 3 Bold"/>
                <a:sym typeface="Sauna Pro 3 Bold"/>
              </a:rPr>
              <a:t>How could Dylan become Anti?</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7993" y="7725311"/>
            <a:ext cx="1997279" cy="2325798"/>
          </a:xfrm>
          <a:custGeom>
            <a:avLst/>
            <a:gdLst/>
            <a:ahLst/>
            <a:cxnLst/>
            <a:rect r="r" b="b" t="t" l="l"/>
            <a:pathLst>
              <a:path h="2325798" w="1997279">
                <a:moveTo>
                  <a:pt x="0" y="0"/>
                </a:moveTo>
                <a:lnTo>
                  <a:pt x="1997279" y="0"/>
                </a:lnTo>
                <a:lnTo>
                  <a:pt x="1997279" y="2325798"/>
                </a:lnTo>
                <a:lnTo>
                  <a:pt x="0" y="23257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197216" y="7805494"/>
            <a:ext cx="1898352" cy="2481506"/>
          </a:xfrm>
          <a:custGeom>
            <a:avLst/>
            <a:gdLst/>
            <a:ahLst/>
            <a:cxnLst/>
            <a:rect r="r" b="b" t="t" l="l"/>
            <a:pathLst>
              <a:path h="2481506" w="1898352">
                <a:moveTo>
                  <a:pt x="0" y="0"/>
                </a:moveTo>
                <a:lnTo>
                  <a:pt x="1898352" y="0"/>
                </a:lnTo>
                <a:lnTo>
                  <a:pt x="1898352" y="2481506"/>
                </a:lnTo>
                <a:lnTo>
                  <a:pt x="0" y="2481506"/>
                </a:lnTo>
                <a:lnTo>
                  <a:pt x="0" y="0"/>
                </a:lnTo>
                <a:close/>
              </a:path>
            </a:pathLst>
          </a:custGeom>
          <a:blipFill>
            <a:blip r:embed="rId4"/>
            <a:stretch>
              <a:fillRect l="0" t="0" r="0" b="0"/>
            </a:stretch>
          </a:blipFill>
        </p:spPr>
      </p:sp>
      <p:sp>
        <p:nvSpPr>
          <p:cNvPr name="TextBox 4" id="4"/>
          <p:cNvSpPr txBox="true"/>
          <p:nvPr/>
        </p:nvSpPr>
        <p:spPr>
          <a:xfrm rot="0">
            <a:off x="3698996" y="3046691"/>
            <a:ext cx="10890008" cy="5065827"/>
          </a:xfrm>
          <a:prstGeom prst="rect">
            <a:avLst/>
          </a:prstGeom>
        </p:spPr>
        <p:txBody>
          <a:bodyPr anchor="t" rtlCol="false" tIns="0" lIns="0" bIns="0" rIns="0">
            <a:spAutoFit/>
          </a:bodyPr>
          <a:lstStyle/>
          <a:p>
            <a:pPr algn="just">
              <a:lnSpc>
                <a:spcPts val="4243"/>
              </a:lnSpc>
            </a:pPr>
            <a:r>
              <a:rPr lang="en-US" b="true" sz="3857" spc="-200">
                <a:solidFill>
                  <a:srgbClr val="000000"/>
                </a:solidFill>
                <a:latin typeface="Sauna Pro 3 Bold"/>
                <a:ea typeface="Sauna Pro 3 Bold"/>
                <a:cs typeface="Sauna Pro 3 Bold"/>
                <a:sym typeface="Sauna Pro 3 Bold"/>
              </a:rPr>
              <a:t>Through this film series, we will be discussing bullying behaviour and examples of disrespect.</a:t>
            </a:r>
          </a:p>
          <a:p>
            <a:pPr algn="just">
              <a:lnSpc>
                <a:spcPts val="4655"/>
              </a:lnSpc>
            </a:pPr>
          </a:p>
          <a:p>
            <a:pPr algn="just">
              <a:lnSpc>
                <a:spcPts val="4026"/>
              </a:lnSpc>
            </a:pPr>
            <a:r>
              <a:rPr lang="en-US" b="true" sz="3659" spc="-190" u="sng">
                <a:solidFill>
                  <a:srgbClr val="000000"/>
                </a:solidFill>
                <a:latin typeface="Sauna Pro 3 Bold"/>
                <a:ea typeface="Sauna Pro 3 Bold"/>
                <a:cs typeface="Sauna Pro 3 Bold"/>
                <a:sym typeface="Sauna Pro 3 Bold"/>
              </a:rPr>
              <a:t>There are scenes that could cause distress.</a:t>
            </a:r>
          </a:p>
          <a:p>
            <a:pPr algn="just">
              <a:lnSpc>
                <a:spcPts val="4026"/>
              </a:lnSpc>
            </a:pPr>
          </a:p>
          <a:p>
            <a:pPr algn="just">
              <a:lnSpc>
                <a:spcPts val="4026"/>
              </a:lnSpc>
            </a:pPr>
            <a:r>
              <a:rPr lang="en-US" b="true" sz="3659" spc="-190">
                <a:solidFill>
                  <a:srgbClr val="000000"/>
                </a:solidFill>
                <a:latin typeface="Sauna Pro 3 Bold"/>
                <a:ea typeface="Sauna Pro 3 Bold"/>
                <a:cs typeface="Sauna Pro 3 Bold"/>
                <a:sym typeface="Sauna Pro 3 Bold"/>
              </a:rPr>
              <a:t>If you are experiencing bullying - please speak to your teacher, family or trusted adult.</a:t>
            </a:r>
          </a:p>
          <a:p>
            <a:pPr algn="just">
              <a:lnSpc>
                <a:spcPts val="5395"/>
              </a:lnSpc>
            </a:pPr>
          </a:p>
          <a:p>
            <a:pPr algn="just">
              <a:lnSpc>
                <a:spcPts val="5395"/>
              </a:lnSpc>
            </a:pPr>
            <a:r>
              <a:rPr lang="en-US" b="true" sz="4904" spc="-255">
                <a:solidFill>
                  <a:srgbClr val="00A1DE"/>
                </a:solidFill>
                <a:latin typeface="Sauna Pro 3 Bold"/>
                <a:ea typeface="Sauna Pro 3 Bold"/>
                <a:cs typeface="Sauna Pro 3 Bold"/>
                <a:sym typeface="Sauna Pro 3 Bold"/>
              </a:rPr>
              <a:t> It really can make a difference.</a:t>
            </a:r>
          </a:p>
        </p:txBody>
      </p:sp>
      <p:sp>
        <p:nvSpPr>
          <p:cNvPr name="Freeform 5" id="5"/>
          <p:cNvSpPr/>
          <p:nvPr/>
        </p:nvSpPr>
        <p:spPr>
          <a:xfrm flipH="false" flipV="false" rot="0">
            <a:off x="177993" y="126679"/>
            <a:ext cx="1553856" cy="1412066"/>
          </a:xfrm>
          <a:custGeom>
            <a:avLst/>
            <a:gdLst/>
            <a:ahLst/>
            <a:cxnLst/>
            <a:rect r="r" b="b" t="t" l="l"/>
            <a:pathLst>
              <a:path h="1412066" w="1553856">
                <a:moveTo>
                  <a:pt x="0" y="0"/>
                </a:moveTo>
                <a:lnTo>
                  <a:pt x="1553856" y="0"/>
                </a:lnTo>
                <a:lnTo>
                  <a:pt x="1553856" y="1412066"/>
                </a:lnTo>
                <a:lnTo>
                  <a:pt x="0" y="14120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400947">
            <a:off x="14113643" y="3979858"/>
            <a:ext cx="1469619" cy="1486341"/>
          </a:xfrm>
          <a:custGeom>
            <a:avLst/>
            <a:gdLst/>
            <a:ahLst/>
            <a:cxnLst/>
            <a:rect r="r" b="b" t="t" l="l"/>
            <a:pathLst>
              <a:path h="1486341" w="1469619">
                <a:moveTo>
                  <a:pt x="0" y="0"/>
                </a:moveTo>
                <a:lnTo>
                  <a:pt x="1469620" y="0"/>
                </a:lnTo>
                <a:lnTo>
                  <a:pt x="1469620" y="1486341"/>
                </a:lnTo>
                <a:lnTo>
                  <a:pt x="0" y="14863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1028700" y="503916"/>
            <a:ext cx="6224338" cy="1136006"/>
          </a:xfrm>
          <a:prstGeom prst="rect">
            <a:avLst/>
          </a:prstGeom>
        </p:spPr>
        <p:txBody>
          <a:bodyPr anchor="t" rtlCol="false" tIns="0" lIns="0" bIns="0" rIns="0">
            <a:spAutoFit/>
          </a:bodyPr>
          <a:lstStyle/>
          <a:p>
            <a:pPr algn="ctr">
              <a:lnSpc>
                <a:spcPts val="9309"/>
              </a:lnSpc>
            </a:pPr>
            <a:r>
              <a:rPr lang="en-US" sz="6649">
                <a:solidFill>
                  <a:srgbClr val="000000"/>
                </a:solidFill>
                <a:latin typeface="Sauna Pro 2"/>
                <a:ea typeface="Sauna Pro 2"/>
                <a:cs typeface="Sauna Pro 2"/>
                <a:sym typeface="Sauna Pro 2"/>
              </a:rPr>
              <a:t>REMEMBER</a:t>
            </a:r>
          </a:p>
        </p:txBody>
      </p:sp>
    </p:spTree>
  </p:cSld>
  <p:clrMapOvr>
    <a:masterClrMapping/>
  </p:clrMapOvr>
</p:sld>
</file>

<file path=ppt/slides/slide17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9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38964"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509656" y="209940"/>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509656" y="5009902"/>
            <a:ext cx="7749644" cy="4116998"/>
          </a:xfrm>
          <a:custGeom>
            <a:avLst/>
            <a:gdLst/>
            <a:ahLst/>
            <a:cxnLst/>
            <a:rect r="r" b="b" t="t" l="l"/>
            <a:pathLst>
              <a:path h="4116998" w="7749644">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3892277" y="3861178"/>
            <a:ext cx="421509" cy="1312091"/>
          </a:xfrm>
          <a:custGeom>
            <a:avLst/>
            <a:gdLst/>
            <a:ahLst/>
            <a:cxnLst/>
            <a:rect r="r" b="b" t="t" l="l"/>
            <a:pathLst>
              <a:path h="1312091" w="421509">
                <a:moveTo>
                  <a:pt x="0" y="0"/>
                </a:moveTo>
                <a:lnTo>
                  <a:pt x="421509" y="0"/>
                </a:lnTo>
                <a:lnTo>
                  <a:pt x="421509" y="1312092"/>
                </a:lnTo>
                <a:lnTo>
                  <a:pt x="0" y="13120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3384478" y="4052009"/>
            <a:ext cx="310531" cy="930430"/>
          </a:xfrm>
          <a:custGeom>
            <a:avLst/>
            <a:gdLst/>
            <a:ahLst/>
            <a:cxnLst/>
            <a:rect r="r" b="b" t="t" l="l"/>
            <a:pathLst>
              <a:path h="930430" w="310531">
                <a:moveTo>
                  <a:pt x="0" y="0"/>
                </a:moveTo>
                <a:lnTo>
                  <a:pt x="310531" y="0"/>
                </a:lnTo>
                <a:lnTo>
                  <a:pt x="310531" y="930430"/>
                </a:lnTo>
                <a:lnTo>
                  <a:pt x="0" y="93043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536376" y="520193"/>
            <a:ext cx="5211284" cy="2205862"/>
          </a:xfrm>
          <a:prstGeom prst="rect">
            <a:avLst/>
          </a:prstGeom>
        </p:spPr>
        <p:txBody>
          <a:bodyPr anchor="t" rtlCol="false" tIns="0" lIns="0" bIns="0" rIns="0">
            <a:spAutoFit/>
          </a:bodyPr>
          <a:lstStyle/>
          <a:p>
            <a:pPr algn="ctr">
              <a:lnSpc>
                <a:spcPts val="4417"/>
              </a:lnSpc>
              <a:spcBef>
                <a:spcPct val="0"/>
              </a:spcBef>
            </a:pPr>
            <a:r>
              <a:rPr lang="en-US" sz="3155" spc="12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name="TextBox 9" id="9"/>
          <p:cNvSpPr txBox="true"/>
          <p:nvPr/>
        </p:nvSpPr>
        <p:spPr>
          <a:xfrm rot="0">
            <a:off x="10372072" y="5523510"/>
            <a:ext cx="5879273" cy="2703702"/>
          </a:xfrm>
          <a:prstGeom prst="rect">
            <a:avLst/>
          </a:prstGeom>
        </p:spPr>
        <p:txBody>
          <a:bodyPr anchor="t" rtlCol="false" tIns="0" lIns="0" bIns="0" rIns="0">
            <a:spAutoFit/>
          </a:bodyPr>
          <a:lstStyle/>
          <a:p>
            <a:pPr algn="ctr">
              <a:lnSpc>
                <a:spcPts val="4277"/>
              </a:lnSpc>
              <a:spcBef>
                <a:spcPct val="0"/>
              </a:spcBef>
            </a:pPr>
            <a:r>
              <a:rPr lang="en-US" sz="3055" spc="12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name="TextBox 10" id="10"/>
          <p:cNvSpPr txBox="true"/>
          <p:nvPr/>
        </p:nvSpPr>
        <p:spPr>
          <a:xfrm rot="-548892">
            <a:off x="2926643" y="2769010"/>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1" id="11"/>
          <p:cNvSpPr txBox="true"/>
          <p:nvPr/>
        </p:nvSpPr>
        <p:spPr>
          <a:xfrm rot="-548892">
            <a:off x="13684221" y="7717717"/>
            <a:ext cx="2412578" cy="906145"/>
          </a:xfrm>
          <a:prstGeom prst="rect">
            <a:avLst/>
          </a:prstGeom>
        </p:spPr>
        <p:txBody>
          <a:bodyPr anchor="t" rtlCol="false" tIns="0" lIns="0" bIns="0" rIns="0">
            <a:spAutoFit/>
          </a:bodyPr>
          <a:lstStyle/>
          <a:p>
            <a:pPr algn="ctr">
              <a:lnSpc>
                <a:spcPts val="7279"/>
              </a:lnSpc>
            </a:pPr>
            <a:r>
              <a:rPr lang="en-US" b="true" sz="5199">
                <a:solidFill>
                  <a:srgbClr val="DE3087"/>
                </a:solidFill>
                <a:latin typeface="Sauna Pro 3 Bold"/>
                <a:ea typeface="Sauna Pro 3 Bold"/>
                <a:cs typeface="Sauna Pro 3 Bold"/>
                <a:sym typeface="Sauna Pro 3 Bold"/>
              </a:rPr>
              <a:t>Against</a:t>
            </a:r>
          </a:p>
        </p:txBody>
      </p:sp>
      <p:sp>
        <p:nvSpPr>
          <p:cNvPr name="TextBox 12" id="12"/>
          <p:cNvSpPr txBox="true"/>
          <p:nvPr/>
        </p:nvSpPr>
        <p:spPr>
          <a:xfrm rot="0">
            <a:off x="2036604" y="5485410"/>
            <a:ext cx="4967759" cy="2856594"/>
          </a:xfrm>
          <a:prstGeom prst="rect">
            <a:avLst/>
          </a:prstGeom>
        </p:spPr>
        <p:txBody>
          <a:bodyPr anchor="t" rtlCol="false" tIns="0" lIns="0" bIns="0" rIns="0">
            <a:spAutoFit/>
          </a:bodyPr>
          <a:lstStyle/>
          <a:p>
            <a:pPr algn="ctr">
              <a:lnSpc>
                <a:spcPts val="5621"/>
              </a:lnSpc>
            </a:pPr>
            <a:r>
              <a:rPr lang="en-US" sz="4015" b="true">
                <a:solidFill>
                  <a:srgbClr val="000000"/>
                </a:solidFill>
                <a:latin typeface="Sauna Pro 3 Bold"/>
                <a:ea typeface="Sauna Pro 3 Bold"/>
                <a:cs typeface="Sauna Pro 3 Bold"/>
                <a:sym typeface="Sauna Pro 3 Bold"/>
              </a:rPr>
              <a:t>Kira could tell a trusted adult.</a:t>
            </a:r>
          </a:p>
          <a:p>
            <a:pPr algn="ctr">
              <a:lnSpc>
                <a:spcPts val="5621"/>
              </a:lnSpc>
              <a:spcBef>
                <a:spcPct val="0"/>
              </a:spcBef>
            </a:pPr>
            <a:r>
              <a:rPr lang="en-US" b="true" sz="4015">
                <a:solidFill>
                  <a:srgbClr val="000000"/>
                </a:solidFill>
                <a:latin typeface="Sauna Pro 3 Bold"/>
                <a:ea typeface="Sauna Pro 3 Bold"/>
                <a:cs typeface="Sauna Pro 3 Bold"/>
                <a:sym typeface="Sauna Pro 3 Bold"/>
              </a:rPr>
              <a:t>She could ask her friend if she is ok?</a:t>
            </a:r>
          </a:p>
        </p:txBody>
      </p:sp>
      <p:sp>
        <p:nvSpPr>
          <p:cNvPr name="TextBox 13" id="13"/>
          <p:cNvSpPr txBox="true"/>
          <p:nvPr/>
        </p:nvSpPr>
        <p:spPr>
          <a:xfrm rot="0">
            <a:off x="11144245" y="501143"/>
            <a:ext cx="5002917" cy="2866544"/>
          </a:xfrm>
          <a:prstGeom prst="rect">
            <a:avLst/>
          </a:prstGeom>
        </p:spPr>
        <p:txBody>
          <a:bodyPr anchor="t" rtlCol="false" tIns="0" lIns="0" bIns="0" rIns="0">
            <a:spAutoFit/>
          </a:bodyPr>
          <a:lstStyle/>
          <a:p>
            <a:pPr algn="ctr">
              <a:lnSpc>
                <a:spcPts val="5661"/>
              </a:lnSpc>
            </a:pPr>
            <a:r>
              <a:rPr lang="en-US" sz="4043" b="true">
                <a:solidFill>
                  <a:srgbClr val="000000"/>
                </a:solidFill>
                <a:latin typeface="Sauna Pro 3 Bold"/>
                <a:ea typeface="Sauna Pro 3 Bold"/>
                <a:cs typeface="Sauna Pro 3 Bold"/>
                <a:sym typeface="Sauna Pro 3 Bold"/>
              </a:rPr>
              <a:t>Dylan could tell the Youth leader.</a:t>
            </a:r>
          </a:p>
          <a:p>
            <a:pPr algn="ctr">
              <a:lnSpc>
                <a:spcPts val="5661"/>
              </a:lnSpc>
              <a:spcBef>
                <a:spcPct val="0"/>
              </a:spcBef>
            </a:pPr>
            <a:r>
              <a:rPr lang="en-US" b="true" sz="4043">
                <a:solidFill>
                  <a:srgbClr val="000000"/>
                </a:solidFill>
                <a:latin typeface="Sauna Pro 3 Bold"/>
                <a:ea typeface="Sauna Pro 3 Bold"/>
                <a:cs typeface="Sauna Pro 3 Bold"/>
                <a:sym typeface="Sauna Pro 3 Bold"/>
              </a:rPr>
              <a:t>If safe-he could ask the others to include Max</a:t>
            </a:r>
          </a:p>
        </p:txBody>
      </p:sp>
    </p:spTree>
  </p:cSld>
  <p:clrMapOvr>
    <a:masterClrMapping/>
  </p:clrMapOvr>
</p:sld>
</file>

<file path=ppt/slides/slide17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sp>
        <p:nvSpPr>
          <p:cNvPr name="Freeform 3" id="3"/>
          <p:cNvSpPr/>
          <p:nvPr/>
        </p:nvSpPr>
        <p:spPr>
          <a:xfrm flipH="false" flipV="false" rot="0">
            <a:off x="223777" y="9328779"/>
            <a:ext cx="1445281" cy="834650"/>
          </a:xfrm>
          <a:custGeom>
            <a:avLst/>
            <a:gdLst/>
            <a:ahLst/>
            <a:cxnLst/>
            <a:rect r="r" b="b" t="t" l="l"/>
            <a:pathLst>
              <a:path h="834650" w="1445281">
                <a:moveTo>
                  <a:pt x="0" y="0"/>
                </a:moveTo>
                <a:lnTo>
                  <a:pt x="1445281" y="0"/>
                </a:lnTo>
                <a:lnTo>
                  <a:pt x="1445281" y="834649"/>
                </a:lnTo>
                <a:lnTo>
                  <a:pt x="0" y="83464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834642" y="9328779"/>
            <a:ext cx="803350" cy="834650"/>
          </a:xfrm>
          <a:custGeom>
            <a:avLst/>
            <a:gdLst/>
            <a:ahLst/>
            <a:cxnLst/>
            <a:rect r="r" b="b" t="t" l="l"/>
            <a:pathLst>
              <a:path h="834650" w="803350">
                <a:moveTo>
                  <a:pt x="0" y="0"/>
                </a:moveTo>
                <a:lnTo>
                  <a:pt x="803351" y="0"/>
                </a:lnTo>
                <a:lnTo>
                  <a:pt x="803351" y="834649"/>
                </a:lnTo>
                <a:lnTo>
                  <a:pt x="0" y="83464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7083227" y="8881307"/>
            <a:ext cx="1204773" cy="1342366"/>
          </a:xfrm>
          <a:custGeom>
            <a:avLst/>
            <a:gdLst/>
            <a:ahLst/>
            <a:cxnLst/>
            <a:rect r="r" b="b" t="t" l="l"/>
            <a:pathLst>
              <a:path h="1342366" w="1204773">
                <a:moveTo>
                  <a:pt x="0" y="0"/>
                </a:moveTo>
                <a:lnTo>
                  <a:pt x="1204773" y="0"/>
                </a:lnTo>
                <a:lnTo>
                  <a:pt x="1204773" y="1342366"/>
                </a:lnTo>
                <a:lnTo>
                  <a:pt x="0" y="13423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2799918" y="9552490"/>
            <a:ext cx="517626" cy="495411"/>
          </a:xfrm>
          <a:custGeom>
            <a:avLst/>
            <a:gdLst/>
            <a:ahLst/>
            <a:cxnLst/>
            <a:rect r="r" b="b" t="t" l="l"/>
            <a:pathLst>
              <a:path h="495411" w="517626">
                <a:moveTo>
                  <a:pt x="0" y="0"/>
                </a:moveTo>
                <a:lnTo>
                  <a:pt x="517626" y="0"/>
                </a:lnTo>
                <a:lnTo>
                  <a:pt x="517626" y="495411"/>
                </a:lnTo>
                <a:lnTo>
                  <a:pt x="0" y="49541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5938211" y="816324"/>
            <a:ext cx="6411577" cy="738099"/>
          </a:xfrm>
          <a:prstGeom prst="rect">
            <a:avLst/>
          </a:prstGeom>
        </p:spPr>
        <p:txBody>
          <a:bodyPr anchor="t" rtlCol="false" tIns="0" lIns="0" bIns="0" rIns="0">
            <a:spAutoFit/>
          </a:bodyPr>
          <a:lstStyle/>
          <a:p>
            <a:pPr algn="ctr">
              <a:lnSpc>
                <a:spcPts val="6045"/>
              </a:lnSpc>
            </a:pPr>
            <a:r>
              <a:rPr lang="en-US" sz="4318">
                <a:solidFill>
                  <a:srgbClr val="FFFFFF"/>
                </a:solidFill>
                <a:latin typeface="Sauna Pro 2"/>
                <a:ea typeface="Sauna Pro 2"/>
                <a:cs typeface="Sauna Pro 2"/>
                <a:sym typeface="Sauna Pro 2"/>
              </a:rPr>
              <a:t>TIME TO WATCH FILM 5</a:t>
            </a:r>
          </a:p>
        </p:txBody>
      </p:sp>
      <p:sp>
        <p:nvSpPr>
          <p:cNvPr name="Freeform 8" id="8">
            <a:hlinkClick r:id="rId13" tooltip="https://vimeo.com/1126001803?share=copy"/>
          </p:cNvPr>
          <p:cNvSpPr/>
          <p:nvPr/>
        </p:nvSpPr>
        <p:spPr>
          <a:xfrm flipH="false" flipV="false" rot="0">
            <a:off x="7412611" y="2202460"/>
            <a:ext cx="3020324" cy="2941040"/>
          </a:xfrm>
          <a:custGeom>
            <a:avLst/>
            <a:gdLst/>
            <a:ahLst/>
            <a:cxnLst/>
            <a:rect r="r" b="b" t="t" l="l"/>
            <a:pathLst>
              <a:path h="2941040" w="3020324">
                <a:moveTo>
                  <a:pt x="0" y="0"/>
                </a:moveTo>
                <a:lnTo>
                  <a:pt x="3020324" y="0"/>
                </a:lnTo>
                <a:lnTo>
                  <a:pt x="3020324" y="2941040"/>
                </a:lnTo>
                <a:lnTo>
                  <a:pt x="0" y="29410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748793" y="8239282"/>
            <a:ext cx="16790415" cy="539063"/>
          </a:xfrm>
          <a:prstGeom prst="rect">
            <a:avLst/>
          </a:prstGeom>
        </p:spPr>
        <p:txBody>
          <a:bodyPr anchor="t" rtlCol="false" tIns="0" lIns="0" bIns="0" rIns="0">
            <a:spAutoFit/>
          </a:bodyPr>
          <a:lstStyle/>
          <a:p>
            <a:pPr algn="ctr">
              <a:lnSpc>
                <a:spcPts val="4409"/>
              </a:lnSpc>
            </a:pPr>
            <a:r>
              <a:rPr lang="en-US" sz="3150">
                <a:solidFill>
                  <a:srgbClr val="FFFFFF"/>
                </a:solidFill>
                <a:latin typeface="Open Sans"/>
                <a:ea typeface="Open Sans"/>
                <a:cs typeface="Open Sans"/>
                <a:sym typeface="Open Sans"/>
              </a:rPr>
              <a:t>Alternatively, watch Film 5: The Power of All at </a:t>
            </a:r>
            <a:r>
              <a:rPr lang="en-US" sz="3150" u="sng">
                <a:solidFill>
                  <a:srgbClr val="FFFFFF"/>
                </a:solidFill>
                <a:latin typeface="Open Sans"/>
                <a:ea typeface="Open Sans"/>
                <a:cs typeface="Open Sans"/>
                <a:sym typeface="Open Sans"/>
                <a:hlinkClick r:id="rId14" tooltip="https://www.respectme.org.uk/resources-abw-25/"/>
              </a:rPr>
              <a:t>www.respectme.org.uk/resources-abw-25/ </a:t>
            </a:r>
            <a:r>
              <a:rPr lang="en-US" sz="3150">
                <a:solidFill>
                  <a:srgbClr val="FFFFFF"/>
                </a:solidFill>
                <a:latin typeface="Open Sans"/>
                <a:ea typeface="Open Sans"/>
                <a:cs typeface="Open Sans"/>
                <a:sym typeface="Open Sans"/>
              </a:rPr>
              <a:t> </a:t>
            </a:r>
          </a:p>
        </p:txBody>
      </p:sp>
    </p:spTree>
  </p:cSld>
  <p:clrMapOvr>
    <a:masterClrMapping/>
  </p:clrMapOvr>
</p:sld>
</file>

<file path=ppt/slides/slide17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139975" y="901562"/>
            <a:ext cx="7225206" cy="1669542"/>
          </a:xfrm>
          <a:prstGeom prst="rect">
            <a:avLst/>
          </a:prstGeom>
        </p:spPr>
        <p:txBody>
          <a:bodyPr anchor="t" rtlCol="false" tIns="0" lIns="0" bIns="0" rIns="0">
            <a:spAutoFit/>
          </a:bodyPr>
          <a:lstStyle/>
          <a:p>
            <a:pPr algn="l">
              <a:lnSpc>
                <a:spcPts val="3296"/>
              </a:lnSpc>
            </a:pPr>
            <a:r>
              <a:rPr lang="en-US" sz="3200" spc="128" b="true">
                <a:solidFill>
                  <a:srgbClr val="000000"/>
                </a:solidFill>
                <a:latin typeface="Sauna Pro 3 Bold"/>
                <a:ea typeface="Sauna Pro 3 Bold"/>
                <a:cs typeface="Sauna Pro 3 Bold"/>
                <a:sym typeface="Sauna Pro 3 Bold"/>
              </a:rPr>
              <a:t>   1. When Ava tells Noah’s parents all about Grace - his mum thanks her and says this is the right thing. Why is it the right thing to do?</a:t>
            </a:r>
          </a:p>
        </p:txBody>
      </p:sp>
      <p:sp>
        <p:nvSpPr>
          <p:cNvPr name="TextBox 10" id="10"/>
          <p:cNvSpPr txBox="true"/>
          <p:nvPr/>
        </p:nvSpPr>
        <p:spPr>
          <a:xfrm rot="0">
            <a:off x="1345400" y="4516217"/>
            <a:ext cx="6814356" cy="1395915"/>
          </a:xfrm>
          <a:prstGeom prst="rect">
            <a:avLst/>
          </a:prstGeom>
        </p:spPr>
        <p:txBody>
          <a:bodyPr anchor="t" rtlCol="false" tIns="0" lIns="0" bIns="0" rIns="0">
            <a:spAutoFit/>
          </a:bodyPr>
          <a:lstStyle/>
          <a:p>
            <a:pPr algn="l">
              <a:lnSpc>
                <a:spcPts val="3648"/>
              </a:lnSpc>
            </a:pPr>
            <a:r>
              <a:rPr lang="en-US" sz="3200" spc="128" b="true">
                <a:solidFill>
                  <a:srgbClr val="000000"/>
                </a:solidFill>
                <a:latin typeface="Sauna Pro 3 Bold"/>
                <a:ea typeface="Sauna Pro 3 Bold"/>
                <a:cs typeface="Sauna Pro 3 Bold"/>
                <a:sym typeface="Sauna Pro 3 Bold"/>
              </a:rPr>
              <a:t>2. Why is Ava still not fully convinced that telling the parents is the right thing to do?</a:t>
            </a:r>
          </a:p>
        </p:txBody>
      </p:sp>
      <p:sp>
        <p:nvSpPr>
          <p:cNvPr name="TextBox 11" id="11"/>
          <p:cNvSpPr txBox="true"/>
          <p:nvPr/>
        </p:nvSpPr>
        <p:spPr>
          <a:xfrm rot="0">
            <a:off x="1345400" y="7760246"/>
            <a:ext cx="6893365" cy="1118789"/>
          </a:xfrm>
          <a:prstGeom prst="rect">
            <a:avLst/>
          </a:prstGeom>
        </p:spPr>
        <p:txBody>
          <a:bodyPr anchor="t" rtlCol="false" tIns="0" lIns="0" bIns="0" rIns="0">
            <a:spAutoFit/>
          </a:bodyPr>
          <a:lstStyle/>
          <a:p>
            <a:pPr algn="l">
              <a:lnSpc>
                <a:spcPts val="4480"/>
              </a:lnSpc>
              <a:spcBef>
                <a:spcPct val="0"/>
              </a:spcBef>
            </a:pPr>
            <a:r>
              <a:rPr lang="en-US" b="true" sz="3200" spc="128">
                <a:solidFill>
                  <a:srgbClr val="000000"/>
                </a:solidFill>
                <a:latin typeface="Sauna Pro 3 Bold"/>
                <a:ea typeface="Sauna Pro 3 Bold"/>
                <a:cs typeface="Sauna Pro 3 Bold"/>
                <a:sym typeface="Sauna Pro 3 Bold"/>
              </a:rPr>
              <a:t>3. Do you think Noah has felt supported by Ava? Why? Why not?</a:t>
            </a:r>
          </a:p>
        </p:txBody>
      </p:sp>
      <p:sp>
        <p:nvSpPr>
          <p:cNvPr name="TextBox 12" id="12"/>
          <p:cNvSpPr txBox="true"/>
          <p:nvPr/>
        </p:nvSpPr>
        <p:spPr>
          <a:xfrm rot="0">
            <a:off x="10389637" y="1119789"/>
            <a:ext cx="6514119" cy="1118789"/>
          </a:xfrm>
          <a:prstGeom prst="rect">
            <a:avLst/>
          </a:prstGeom>
        </p:spPr>
        <p:txBody>
          <a:bodyPr anchor="t" rtlCol="false" tIns="0" lIns="0" bIns="0" rIns="0">
            <a:spAutoFit/>
          </a:bodyPr>
          <a:lstStyle/>
          <a:p>
            <a:pPr algn="l">
              <a:lnSpc>
                <a:spcPts val="4480"/>
              </a:lnSpc>
              <a:spcBef>
                <a:spcPct val="0"/>
              </a:spcBef>
            </a:pPr>
            <a:r>
              <a:rPr lang="en-US" b="true" sz="3200" spc="128">
                <a:solidFill>
                  <a:srgbClr val="000000"/>
                </a:solidFill>
                <a:latin typeface="Sauna Pro 3 Bold"/>
                <a:ea typeface="Sauna Pro 3 Bold"/>
                <a:cs typeface="Sauna Pro 3 Bold"/>
                <a:sym typeface="Sauna Pro 3 Bold"/>
              </a:rPr>
              <a:t>4.  Why is it important that the school become involved?</a:t>
            </a:r>
          </a:p>
        </p:txBody>
      </p:sp>
      <p:sp>
        <p:nvSpPr>
          <p:cNvPr name="TextBox 13" id="13"/>
          <p:cNvSpPr txBox="true"/>
          <p:nvPr/>
        </p:nvSpPr>
        <p:spPr>
          <a:xfrm rot="0">
            <a:off x="10163590" y="4440017"/>
            <a:ext cx="6740167" cy="1118789"/>
          </a:xfrm>
          <a:prstGeom prst="rect">
            <a:avLst/>
          </a:prstGeom>
        </p:spPr>
        <p:txBody>
          <a:bodyPr anchor="t" rtlCol="false" tIns="0" lIns="0" bIns="0" rIns="0">
            <a:spAutoFit/>
          </a:bodyPr>
          <a:lstStyle/>
          <a:p>
            <a:pPr algn="l">
              <a:lnSpc>
                <a:spcPts val="4480"/>
              </a:lnSpc>
              <a:spcBef>
                <a:spcPct val="0"/>
              </a:spcBef>
            </a:pPr>
            <a:r>
              <a:rPr lang="en-US" b="true" sz="3200" spc="128">
                <a:solidFill>
                  <a:srgbClr val="000000"/>
                </a:solidFill>
                <a:latin typeface="Sauna Pro 3 Bold"/>
                <a:ea typeface="Sauna Pro 3 Bold"/>
                <a:cs typeface="Sauna Pro 3 Bold"/>
                <a:sym typeface="Sauna Pro 3 Bold"/>
              </a:rPr>
              <a:t>5. What would be the best way to reach a resolution?</a:t>
            </a:r>
          </a:p>
        </p:txBody>
      </p:sp>
      <p:sp>
        <p:nvSpPr>
          <p:cNvPr name="TextBox 14" id="14"/>
          <p:cNvSpPr txBox="true"/>
          <p:nvPr/>
        </p:nvSpPr>
        <p:spPr>
          <a:xfrm rot="0">
            <a:off x="10163590" y="7760246"/>
            <a:ext cx="6869663" cy="1118789"/>
          </a:xfrm>
          <a:prstGeom prst="rect">
            <a:avLst/>
          </a:prstGeom>
        </p:spPr>
        <p:txBody>
          <a:bodyPr anchor="t" rtlCol="false" tIns="0" lIns="0" bIns="0" rIns="0">
            <a:spAutoFit/>
          </a:bodyPr>
          <a:lstStyle/>
          <a:p>
            <a:pPr algn="l">
              <a:lnSpc>
                <a:spcPts val="4480"/>
              </a:lnSpc>
              <a:spcBef>
                <a:spcPct val="0"/>
              </a:spcBef>
            </a:pPr>
            <a:r>
              <a:rPr lang="en-US" b="true" sz="3200" spc="128">
                <a:solidFill>
                  <a:srgbClr val="000000"/>
                </a:solidFill>
                <a:latin typeface="Sauna Pro 3 Bold"/>
                <a:ea typeface="Sauna Pro 3 Bold"/>
                <a:cs typeface="Sauna Pro 3 Bold"/>
                <a:sym typeface="Sauna Pro 3 Bold"/>
              </a:rPr>
              <a:t>6. Who had the most power to get Noah help?</a:t>
            </a:r>
          </a:p>
        </p:txBody>
      </p:sp>
    </p:spTree>
  </p:cSld>
  <p:clrMapOvr>
    <a:masterClrMapping/>
  </p:clrMapOvr>
</p:sld>
</file>

<file path=ppt/slides/slide17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266390" y="753890"/>
            <a:ext cx="7225206" cy="1813548"/>
          </a:xfrm>
          <a:prstGeom prst="rect">
            <a:avLst/>
          </a:prstGeom>
        </p:spPr>
        <p:txBody>
          <a:bodyPr anchor="t" rtlCol="false" tIns="0" lIns="0" bIns="0" rIns="0">
            <a:spAutoFit/>
          </a:bodyPr>
          <a:lstStyle/>
          <a:p>
            <a:pPr algn="l">
              <a:lnSpc>
                <a:spcPts val="3584"/>
              </a:lnSpc>
            </a:pPr>
            <a:r>
              <a:rPr lang="en-US" sz="3200" spc="128" b="true">
                <a:solidFill>
                  <a:srgbClr val="000000"/>
                </a:solidFill>
                <a:latin typeface="Sauna Pro 3 Bold"/>
                <a:ea typeface="Sauna Pro 3 Bold"/>
                <a:cs typeface="Sauna Pro 3 Bold"/>
                <a:sym typeface="Sauna Pro 3 Bold"/>
              </a:rPr>
              <a:t>  1. When Ava tells Noah’s parents all about Grace, his mum thanks her and says this is the right thing. Why is it the right thing to do?</a:t>
            </a:r>
          </a:p>
        </p:txBody>
      </p:sp>
      <p:sp>
        <p:nvSpPr>
          <p:cNvPr name="TextBox 10" id="10"/>
          <p:cNvSpPr txBox="true"/>
          <p:nvPr/>
        </p:nvSpPr>
        <p:spPr>
          <a:xfrm rot="0">
            <a:off x="1266390" y="4400380"/>
            <a:ext cx="6640535" cy="1243486"/>
          </a:xfrm>
          <a:prstGeom prst="rect">
            <a:avLst/>
          </a:prstGeom>
        </p:spPr>
        <p:txBody>
          <a:bodyPr anchor="t" rtlCol="false" tIns="0" lIns="0" bIns="0" rIns="0">
            <a:spAutoFit/>
          </a:bodyPr>
          <a:lstStyle/>
          <a:p>
            <a:pPr algn="just">
              <a:lnSpc>
                <a:spcPts val="3200"/>
              </a:lnSpc>
            </a:pPr>
            <a:r>
              <a:rPr lang="en-US" b="true" sz="3200" spc="128">
                <a:solidFill>
                  <a:srgbClr val="000000"/>
                </a:solidFill>
                <a:latin typeface="Sauna Pro 3 Bold"/>
                <a:ea typeface="Sauna Pro 3 Bold"/>
                <a:cs typeface="Sauna Pro 3 Bold"/>
                <a:sym typeface="Sauna Pro 3 Bold"/>
              </a:rPr>
              <a:t>2. Why is Ava still not fully convinced that telling the parents is the right thing to do?</a:t>
            </a:r>
          </a:p>
        </p:txBody>
      </p:sp>
      <p:sp>
        <p:nvSpPr>
          <p:cNvPr name="TextBox 11" id="11"/>
          <p:cNvSpPr txBox="true"/>
          <p:nvPr/>
        </p:nvSpPr>
        <p:spPr>
          <a:xfrm rot="0">
            <a:off x="1187924" y="7833312"/>
            <a:ext cx="6514119" cy="1118789"/>
          </a:xfrm>
          <a:prstGeom prst="rect">
            <a:avLst/>
          </a:prstGeom>
        </p:spPr>
        <p:txBody>
          <a:bodyPr anchor="t" rtlCol="false" tIns="0" lIns="0" bIns="0" rIns="0">
            <a:spAutoFit/>
          </a:bodyPr>
          <a:lstStyle/>
          <a:p>
            <a:pPr algn="l">
              <a:lnSpc>
                <a:spcPts val="4480"/>
              </a:lnSpc>
              <a:spcBef>
                <a:spcPct val="0"/>
              </a:spcBef>
            </a:pPr>
            <a:r>
              <a:rPr lang="en-US" b="true" sz="3200" spc="128">
                <a:solidFill>
                  <a:srgbClr val="000000"/>
                </a:solidFill>
                <a:latin typeface="Sauna Pro 3 Bold"/>
                <a:ea typeface="Sauna Pro 3 Bold"/>
                <a:cs typeface="Sauna Pro 3 Bold"/>
                <a:sym typeface="Sauna Pro 3 Bold"/>
              </a:rPr>
              <a:t>3. Do you think Noah has felt supported by Ava? Why? Why not?</a:t>
            </a:r>
          </a:p>
        </p:txBody>
      </p:sp>
      <p:sp>
        <p:nvSpPr>
          <p:cNvPr name="TextBox 12" id="12"/>
          <p:cNvSpPr txBox="true"/>
          <p:nvPr/>
        </p:nvSpPr>
        <p:spPr>
          <a:xfrm rot="0">
            <a:off x="10293435" y="874019"/>
            <a:ext cx="7225206" cy="1621685"/>
          </a:xfrm>
          <a:prstGeom prst="rect">
            <a:avLst/>
          </a:prstGeom>
        </p:spPr>
        <p:txBody>
          <a:bodyPr anchor="t" rtlCol="false" tIns="0" lIns="0" bIns="0" rIns="0">
            <a:spAutoFit/>
          </a:bodyPr>
          <a:lstStyle/>
          <a:p>
            <a:pPr algn="l">
              <a:lnSpc>
                <a:spcPts val="3183"/>
              </a:lnSpc>
            </a:pPr>
            <a:r>
              <a:rPr lang="en-US" sz="2792" spc="111" b="true">
                <a:solidFill>
                  <a:srgbClr val="000000"/>
                </a:solidFill>
                <a:latin typeface="Sauna Pro 3 Bold"/>
                <a:ea typeface="Sauna Pro 3 Bold"/>
                <a:cs typeface="Sauna Pro 3 Bold"/>
                <a:sym typeface="Sauna Pro 3 Bold"/>
              </a:rPr>
              <a:t>Telling trusted adults - like Noah’s parents -</a:t>
            </a:r>
          </a:p>
          <a:p>
            <a:pPr algn="l">
              <a:lnSpc>
                <a:spcPts val="3183"/>
              </a:lnSpc>
            </a:pPr>
            <a:r>
              <a:rPr lang="en-US" sz="2792" spc="111" b="true">
                <a:solidFill>
                  <a:srgbClr val="000000"/>
                </a:solidFill>
                <a:latin typeface="Sauna Pro 3 Bold"/>
                <a:ea typeface="Sauna Pro 3 Bold"/>
                <a:cs typeface="Sauna Pro 3 Bold"/>
                <a:sym typeface="Sauna Pro 3 Bold"/>
              </a:rPr>
              <a:t>is vital. Ava alone cannot stop Grace, but together with his parents and school - they can all use their collective power to help him.</a:t>
            </a:r>
          </a:p>
        </p:txBody>
      </p:sp>
      <p:sp>
        <p:nvSpPr>
          <p:cNvPr name="TextBox 13" id="13"/>
          <p:cNvSpPr txBox="true"/>
          <p:nvPr/>
        </p:nvSpPr>
        <p:spPr>
          <a:xfrm rot="0">
            <a:off x="10293435" y="4393233"/>
            <a:ext cx="7225206" cy="1307454"/>
          </a:xfrm>
          <a:prstGeom prst="rect">
            <a:avLst/>
          </a:prstGeom>
        </p:spPr>
        <p:txBody>
          <a:bodyPr anchor="t" rtlCol="false" tIns="0" lIns="0" bIns="0" rIns="0">
            <a:spAutoFit/>
          </a:bodyPr>
          <a:lstStyle/>
          <a:p>
            <a:pPr algn="l">
              <a:lnSpc>
                <a:spcPts val="3415"/>
              </a:lnSpc>
            </a:pPr>
            <a:r>
              <a:rPr lang="en-US" sz="2799" spc="111" b="true">
                <a:solidFill>
                  <a:srgbClr val="000000"/>
                </a:solidFill>
                <a:latin typeface="Sauna Pro 3 Bold"/>
                <a:ea typeface="Sauna Pro 3 Bold"/>
                <a:cs typeface="Sauna Pro 3 Bold"/>
                <a:sym typeface="Sauna Pro 3 Bold"/>
              </a:rPr>
              <a:t>She might feel as if she is betraying Noah’s trust. She took quite a while to involve herself...but eventually stood up for him.</a:t>
            </a:r>
          </a:p>
        </p:txBody>
      </p:sp>
      <p:sp>
        <p:nvSpPr>
          <p:cNvPr name="TextBox 14" id="14"/>
          <p:cNvSpPr txBox="true"/>
          <p:nvPr/>
        </p:nvSpPr>
        <p:spPr>
          <a:xfrm rot="0">
            <a:off x="10220216" y="7771984"/>
            <a:ext cx="6496765" cy="1590517"/>
          </a:xfrm>
          <a:prstGeom prst="rect">
            <a:avLst/>
          </a:prstGeom>
        </p:spPr>
        <p:txBody>
          <a:bodyPr anchor="t" rtlCol="false" tIns="0" lIns="0" bIns="0" rIns="0">
            <a:spAutoFit/>
          </a:bodyPr>
          <a:lstStyle/>
          <a:p>
            <a:pPr algn="l">
              <a:lnSpc>
                <a:spcPts val="3135"/>
              </a:lnSpc>
            </a:pPr>
            <a:r>
              <a:rPr lang="en-US" sz="2799" spc="111" b="true">
                <a:solidFill>
                  <a:srgbClr val="000000"/>
                </a:solidFill>
                <a:latin typeface="Sauna Pro 3 Bold"/>
                <a:ea typeface="Sauna Pro 3 Bold"/>
                <a:cs typeface="Sauna Pro 3 Bold"/>
                <a:sym typeface="Sauna Pro 3 Bold"/>
              </a:rPr>
              <a:t>This could be yes and no.</a:t>
            </a:r>
          </a:p>
          <a:p>
            <a:pPr algn="l">
              <a:lnSpc>
                <a:spcPts val="3135"/>
              </a:lnSpc>
            </a:pPr>
            <a:r>
              <a:rPr lang="en-US" sz="2799" spc="111" b="true">
                <a:solidFill>
                  <a:srgbClr val="000000"/>
                </a:solidFill>
                <a:latin typeface="Sauna Pro 3 Bold"/>
                <a:ea typeface="Sauna Pro 3 Bold"/>
                <a:cs typeface="Sauna Pro 3 Bold"/>
                <a:sym typeface="Sauna Pro 3 Bold"/>
              </a:rPr>
              <a:t>She initially stood by him... but allowed her own fears to take over when she did not follow him.</a:t>
            </a:r>
          </a:p>
        </p:txBody>
      </p:sp>
    </p:spTree>
  </p:cSld>
  <p:clrMapOvr>
    <a:masterClrMapping/>
  </p:clrMapOvr>
</p:sld>
</file>

<file path=ppt/slides/slide17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139975" y="933450"/>
            <a:ext cx="7225206" cy="1439107"/>
          </a:xfrm>
          <a:prstGeom prst="rect">
            <a:avLst/>
          </a:prstGeom>
        </p:spPr>
        <p:txBody>
          <a:bodyPr anchor="t" rtlCol="false" tIns="0" lIns="0" bIns="0" rIns="0">
            <a:spAutoFit/>
          </a:bodyPr>
          <a:lstStyle/>
          <a:p>
            <a:pPr algn="l">
              <a:lnSpc>
                <a:spcPts val="5729"/>
              </a:lnSpc>
              <a:spcBef>
                <a:spcPct val="0"/>
              </a:spcBef>
            </a:pPr>
            <a:r>
              <a:rPr lang="en-US" b="true" sz="4092" spc="163">
                <a:solidFill>
                  <a:srgbClr val="000000"/>
                </a:solidFill>
                <a:latin typeface="Sauna Pro 3 Bold"/>
                <a:ea typeface="Sauna Pro 3 Bold"/>
                <a:cs typeface="Sauna Pro 3 Bold"/>
                <a:sym typeface="Sauna Pro 3 Bold"/>
              </a:rPr>
              <a:t>4.  Why is it important that the school become involved?</a:t>
            </a:r>
          </a:p>
        </p:txBody>
      </p:sp>
      <p:sp>
        <p:nvSpPr>
          <p:cNvPr name="TextBox 10" id="10"/>
          <p:cNvSpPr txBox="true"/>
          <p:nvPr/>
        </p:nvSpPr>
        <p:spPr>
          <a:xfrm rot="0">
            <a:off x="1139975" y="4447442"/>
            <a:ext cx="7225206" cy="1439107"/>
          </a:xfrm>
          <a:prstGeom prst="rect">
            <a:avLst/>
          </a:prstGeom>
        </p:spPr>
        <p:txBody>
          <a:bodyPr anchor="t" rtlCol="false" tIns="0" lIns="0" bIns="0" rIns="0">
            <a:spAutoFit/>
          </a:bodyPr>
          <a:lstStyle/>
          <a:p>
            <a:pPr algn="l">
              <a:lnSpc>
                <a:spcPts val="5729"/>
              </a:lnSpc>
              <a:spcBef>
                <a:spcPct val="0"/>
              </a:spcBef>
            </a:pPr>
            <a:r>
              <a:rPr lang="en-US" b="true" sz="4092" spc="163">
                <a:solidFill>
                  <a:srgbClr val="000000"/>
                </a:solidFill>
                <a:latin typeface="Sauna Pro 3 Bold"/>
                <a:ea typeface="Sauna Pro 3 Bold"/>
                <a:cs typeface="Sauna Pro 3 Bold"/>
                <a:sym typeface="Sauna Pro 3 Bold"/>
              </a:rPr>
              <a:t>5. What would be the best way to reach a resolution?</a:t>
            </a:r>
          </a:p>
        </p:txBody>
      </p:sp>
      <p:sp>
        <p:nvSpPr>
          <p:cNvPr name="TextBox 11" id="11"/>
          <p:cNvSpPr txBox="true"/>
          <p:nvPr/>
        </p:nvSpPr>
        <p:spPr>
          <a:xfrm rot="0">
            <a:off x="1139975" y="7904084"/>
            <a:ext cx="7225206" cy="1439107"/>
          </a:xfrm>
          <a:prstGeom prst="rect">
            <a:avLst/>
          </a:prstGeom>
        </p:spPr>
        <p:txBody>
          <a:bodyPr anchor="t" rtlCol="false" tIns="0" lIns="0" bIns="0" rIns="0">
            <a:spAutoFit/>
          </a:bodyPr>
          <a:lstStyle/>
          <a:p>
            <a:pPr algn="l">
              <a:lnSpc>
                <a:spcPts val="5729"/>
              </a:lnSpc>
              <a:spcBef>
                <a:spcPct val="0"/>
              </a:spcBef>
            </a:pPr>
            <a:r>
              <a:rPr lang="en-US" b="true" sz="4092" spc="163">
                <a:solidFill>
                  <a:srgbClr val="000000"/>
                </a:solidFill>
                <a:latin typeface="Sauna Pro 3 Bold"/>
                <a:ea typeface="Sauna Pro 3 Bold"/>
                <a:cs typeface="Sauna Pro 3 Bold"/>
                <a:sym typeface="Sauna Pro 3 Bold"/>
              </a:rPr>
              <a:t>6. Who had the most power to get Noah help?</a:t>
            </a:r>
          </a:p>
        </p:txBody>
      </p:sp>
      <p:sp>
        <p:nvSpPr>
          <p:cNvPr name="TextBox 12" id="12"/>
          <p:cNvSpPr txBox="true"/>
          <p:nvPr/>
        </p:nvSpPr>
        <p:spPr>
          <a:xfrm rot="0">
            <a:off x="10268417" y="955237"/>
            <a:ext cx="7236778" cy="1417320"/>
          </a:xfrm>
          <a:prstGeom prst="rect">
            <a:avLst/>
          </a:prstGeom>
        </p:spPr>
        <p:txBody>
          <a:bodyPr anchor="t" rtlCol="false" tIns="0" lIns="0" bIns="0" rIns="0">
            <a:spAutoFit/>
          </a:bodyPr>
          <a:lstStyle/>
          <a:p>
            <a:pPr algn="l">
              <a:lnSpc>
                <a:spcPts val="3779"/>
              </a:lnSpc>
              <a:spcBef>
                <a:spcPct val="0"/>
              </a:spcBef>
            </a:pPr>
            <a:r>
              <a:rPr lang="en-US" b="true" sz="2700" spc="108">
                <a:solidFill>
                  <a:srgbClr val="000000"/>
                </a:solidFill>
                <a:latin typeface="Sauna Pro 3 Bold"/>
                <a:ea typeface="Sauna Pro 3 Bold"/>
                <a:cs typeface="Sauna Pro 3 Bold"/>
                <a:sym typeface="Sauna Pro 3 Bold"/>
              </a:rPr>
              <a:t>The school and staff can really ensure that Grace learns there are consequences from her behaviour. They can also help protect Noah.</a:t>
            </a:r>
          </a:p>
        </p:txBody>
      </p:sp>
      <p:sp>
        <p:nvSpPr>
          <p:cNvPr name="TextBox 13" id="13"/>
          <p:cNvSpPr txBox="true"/>
          <p:nvPr/>
        </p:nvSpPr>
        <p:spPr>
          <a:xfrm rot="0">
            <a:off x="10148558" y="4406265"/>
            <a:ext cx="7356637" cy="1417320"/>
          </a:xfrm>
          <a:prstGeom prst="rect">
            <a:avLst/>
          </a:prstGeom>
        </p:spPr>
        <p:txBody>
          <a:bodyPr anchor="t" rtlCol="false" tIns="0" lIns="0" bIns="0" rIns="0">
            <a:spAutoFit/>
          </a:bodyPr>
          <a:lstStyle/>
          <a:p>
            <a:pPr algn="l">
              <a:lnSpc>
                <a:spcPts val="3779"/>
              </a:lnSpc>
            </a:pPr>
            <a:r>
              <a:rPr lang="en-US" sz="2700" spc="108" b="true">
                <a:solidFill>
                  <a:srgbClr val="000000"/>
                </a:solidFill>
                <a:latin typeface="Sauna Pro 3 Bold"/>
                <a:ea typeface="Sauna Pro 3 Bold"/>
                <a:cs typeface="Sauna Pro 3 Bold"/>
                <a:sym typeface="Sauna Pro 3 Bold"/>
              </a:rPr>
              <a:t>Everyone will have a different opinion on this.</a:t>
            </a:r>
          </a:p>
          <a:p>
            <a:pPr algn="l">
              <a:lnSpc>
                <a:spcPts val="3779"/>
              </a:lnSpc>
              <a:spcBef>
                <a:spcPct val="0"/>
              </a:spcBef>
            </a:pPr>
            <a:r>
              <a:rPr lang="en-US" b="true" sz="2700" spc="108">
                <a:solidFill>
                  <a:srgbClr val="000000"/>
                </a:solidFill>
                <a:latin typeface="Sauna Pro 3 Bold"/>
                <a:ea typeface="Sauna Pro 3 Bold"/>
                <a:cs typeface="Sauna Pro 3 Bold"/>
                <a:sym typeface="Sauna Pro 3 Bold"/>
              </a:rPr>
              <a:t>An genuine apology could be a step in the right direction. </a:t>
            </a:r>
          </a:p>
        </p:txBody>
      </p:sp>
      <p:sp>
        <p:nvSpPr>
          <p:cNvPr name="TextBox 14" id="14"/>
          <p:cNvSpPr txBox="true"/>
          <p:nvPr/>
        </p:nvSpPr>
        <p:spPr>
          <a:xfrm rot="0">
            <a:off x="10366954" y="7701969"/>
            <a:ext cx="7036873" cy="1641221"/>
          </a:xfrm>
          <a:prstGeom prst="rect">
            <a:avLst/>
          </a:prstGeom>
        </p:spPr>
        <p:txBody>
          <a:bodyPr anchor="t" rtlCol="false" tIns="0" lIns="0" bIns="0" rIns="0">
            <a:spAutoFit/>
          </a:bodyPr>
          <a:lstStyle/>
          <a:p>
            <a:pPr algn="l">
              <a:lnSpc>
                <a:spcPts val="3294"/>
              </a:lnSpc>
            </a:pPr>
            <a:r>
              <a:rPr lang="en-US" sz="2700" spc="108" b="true">
                <a:solidFill>
                  <a:srgbClr val="000000"/>
                </a:solidFill>
                <a:latin typeface="Sauna Pro 3 Bold"/>
                <a:ea typeface="Sauna Pro 3 Bold"/>
                <a:cs typeface="Sauna Pro 3 Bold"/>
                <a:sym typeface="Sauna Pro 3 Bold"/>
              </a:rPr>
              <a:t>Nobody has the most power!</a:t>
            </a:r>
          </a:p>
          <a:p>
            <a:pPr algn="l">
              <a:lnSpc>
                <a:spcPts val="3294"/>
              </a:lnSpc>
            </a:pPr>
            <a:r>
              <a:rPr lang="en-US" sz="2700" spc="108" b="true">
                <a:solidFill>
                  <a:srgbClr val="000000"/>
                </a:solidFill>
                <a:latin typeface="Sauna Pro 3 Bold"/>
                <a:ea typeface="Sauna Pro 3 Bold"/>
                <a:cs typeface="Sauna Pro 3 Bold"/>
                <a:sym typeface="Sauna Pro 3 Bold"/>
              </a:rPr>
              <a:t>Everyone was needed and valued!</a:t>
            </a:r>
          </a:p>
          <a:p>
            <a:pPr algn="l">
              <a:lnSpc>
                <a:spcPts val="3294"/>
              </a:lnSpc>
            </a:pPr>
            <a:r>
              <a:rPr lang="en-US" sz="2700" spc="108" b="true">
                <a:solidFill>
                  <a:srgbClr val="000000"/>
                </a:solidFill>
                <a:latin typeface="Sauna Pro 3 Bold"/>
                <a:ea typeface="Sauna Pro 3 Bold"/>
                <a:cs typeface="Sauna Pro 3 Bold"/>
                <a:sym typeface="Sauna Pro 3 Bold"/>
              </a:rPr>
              <a:t>Ava, Noah’s Parents and his teacher all contributed to helping him.</a:t>
            </a:r>
          </a:p>
        </p:txBody>
      </p:sp>
    </p:spTree>
  </p:cSld>
  <p:clrMapOvr>
    <a:masterClrMapping/>
  </p:clrMapOvr>
</p:sld>
</file>

<file path=ppt/slides/slide17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543601" y="1028700"/>
            <a:ext cx="11905389" cy="1636060"/>
          </a:xfrm>
          <a:custGeom>
            <a:avLst/>
            <a:gdLst/>
            <a:ahLst/>
            <a:cxnLst/>
            <a:rect r="r" b="b" t="t" l="l"/>
            <a:pathLst>
              <a:path h="1636060" w="11905389">
                <a:moveTo>
                  <a:pt x="0" y="0"/>
                </a:moveTo>
                <a:lnTo>
                  <a:pt x="11905389" y="0"/>
                </a:lnTo>
                <a:lnTo>
                  <a:pt x="11905389" y="1636060"/>
                </a:lnTo>
                <a:lnTo>
                  <a:pt x="0" y="1636060"/>
                </a:lnTo>
                <a:lnTo>
                  <a:pt x="0" y="0"/>
                </a:lnTo>
                <a:close/>
              </a:path>
            </a:pathLst>
          </a:custGeom>
          <a:blipFill>
            <a:blip r:embed="rId2"/>
            <a:stretch>
              <a:fillRect l="0" t="0" r="0" b="-403013"/>
            </a:stretch>
          </a:blipFill>
        </p:spPr>
      </p:sp>
      <p:sp>
        <p:nvSpPr>
          <p:cNvPr name="TextBox 3" id="3"/>
          <p:cNvSpPr txBox="true"/>
          <p:nvPr/>
        </p:nvSpPr>
        <p:spPr>
          <a:xfrm rot="0">
            <a:off x="2068439" y="3176146"/>
            <a:ext cx="14855713" cy="2862676"/>
          </a:xfrm>
          <a:prstGeom prst="rect">
            <a:avLst/>
          </a:prstGeom>
        </p:spPr>
        <p:txBody>
          <a:bodyPr anchor="t" rtlCol="false" tIns="0" lIns="0" bIns="0" rIns="0">
            <a:spAutoFit/>
          </a:bodyPr>
          <a:lstStyle/>
          <a:p>
            <a:pPr algn="ctr">
              <a:lnSpc>
                <a:spcPts val="7591"/>
              </a:lnSpc>
            </a:pPr>
            <a:r>
              <a:rPr lang="en-US" b="true" sz="5422" spc="216">
                <a:solidFill>
                  <a:srgbClr val="FFFFFF"/>
                </a:solidFill>
                <a:latin typeface="Sauna Pro 3 Bold"/>
                <a:ea typeface="Sauna Pro 3 Bold"/>
                <a:cs typeface="Sauna Pro 3 Bold"/>
                <a:sym typeface="Sauna Pro 3 Bold"/>
              </a:rPr>
              <a:t>Explore what Noah’s says in more detail</a:t>
            </a:r>
          </a:p>
          <a:p>
            <a:pPr algn="ctr">
              <a:lnSpc>
                <a:spcPts val="7591"/>
              </a:lnSpc>
            </a:pPr>
          </a:p>
          <a:p>
            <a:pPr algn="ctr">
              <a:lnSpc>
                <a:spcPts val="7591"/>
              </a:lnSpc>
              <a:spcBef>
                <a:spcPct val="0"/>
              </a:spcBef>
            </a:pPr>
          </a:p>
        </p:txBody>
      </p:sp>
      <p:sp>
        <p:nvSpPr>
          <p:cNvPr name="Freeform 4" id="4"/>
          <p:cNvSpPr/>
          <p:nvPr/>
        </p:nvSpPr>
        <p:spPr>
          <a:xfrm flipH="false" flipV="false" rot="0">
            <a:off x="10287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9441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5104343" y="68489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4148952" y="8045610"/>
            <a:ext cx="3744480" cy="1951810"/>
          </a:xfrm>
          <a:custGeom>
            <a:avLst/>
            <a:gdLst/>
            <a:ahLst/>
            <a:cxnLst/>
            <a:rect r="r" b="b" t="t" l="l"/>
            <a:pathLst>
              <a:path h="1951810" w="3744480">
                <a:moveTo>
                  <a:pt x="0" y="0"/>
                </a:moveTo>
                <a:lnTo>
                  <a:pt x="3744480" y="0"/>
                </a:lnTo>
                <a:lnTo>
                  <a:pt x="3744480" y="1951810"/>
                </a:lnTo>
                <a:lnTo>
                  <a:pt x="0" y="19518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90002" y="0"/>
            <a:ext cx="4151122" cy="4114800"/>
          </a:xfrm>
          <a:custGeom>
            <a:avLst/>
            <a:gdLst/>
            <a:ahLst/>
            <a:cxnLst/>
            <a:rect r="r" b="b" t="t" l="l"/>
            <a:pathLst>
              <a:path h="4114800" w="4151122">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223777" y="9328779"/>
            <a:ext cx="1445281" cy="834650"/>
          </a:xfrm>
          <a:custGeom>
            <a:avLst/>
            <a:gdLst/>
            <a:ahLst/>
            <a:cxnLst/>
            <a:rect r="r" b="b" t="t" l="l"/>
            <a:pathLst>
              <a:path h="834650" w="1445281">
                <a:moveTo>
                  <a:pt x="0" y="0"/>
                </a:moveTo>
                <a:lnTo>
                  <a:pt x="1445281" y="0"/>
                </a:lnTo>
                <a:lnTo>
                  <a:pt x="1445281" y="834649"/>
                </a:lnTo>
                <a:lnTo>
                  <a:pt x="0" y="83464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669058" y="9409325"/>
            <a:ext cx="636903" cy="754103"/>
          </a:xfrm>
          <a:custGeom>
            <a:avLst/>
            <a:gdLst/>
            <a:ahLst/>
            <a:cxnLst/>
            <a:rect r="r" b="b" t="t" l="l"/>
            <a:pathLst>
              <a:path h="754103" w="636903">
                <a:moveTo>
                  <a:pt x="0" y="0"/>
                </a:moveTo>
                <a:lnTo>
                  <a:pt x="636903" y="0"/>
                </a:lnTo>
                <a:lnTo>
                  <a:pt x="636903" y="754103"/>
                </a:lnTo>
                <a:lnTo>
                  <a:pt x="0" y="75410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2468102" y="9527290"/>
            <a:ext cx="489027" cy="518174"/>
          </a:xfrm>
          <a:custGeom>
            <a:avLst/>
            <a:gdLst/>
            <a:ahLst/>
            <a:cxnLst/>
            <a:rect r="r" b="b" t="t" l="l"/>
            <a:pathLst>
              <a:path h="518174" w="489027">
                <a:moveTo>
                  <a:pt x="0" y="0"/>
                </a:moveTo>
                <a:lnTo>
                  <a:pt x="489027" y="0"/>
                </a:lnTo>
                <a:lnTo>
                  <a:pt x="489027" y="518174"/>
                </a:lnTo>
                <a:lnTo>
                  <a:pt x="0" y="51817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4374629" y="155511"/>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9F4"/>
                </a:solidFill>
                <a:latin typeface="Sauna Pro 3 Bold"/>
                <a:ea typeface="Sauna Pro 3 Bold"/>
                <a:cs typeface="Sauna Pro 3 Bold"/>
                <a:sym typeface="Sauna Pro 3 Bold"/>
              </a:rPr>
              <a:t>Script under the spotlight</a:t>
            </a:r>
          </a:p>
        </p:txBody>
      </p:sp>
      <p:sp>
        <p:nvSpPr>
          <p:cNvPr name="TextBox 13" id="13"/>
          <p:cNvSpPr txBox="true"/>
          <p:nvPr/>
        </p:nvSpPr>
        <p:spPr>
          <a:xfrm rot="0">
            <a:off x="2175098" y="4682582"/>
            <a:ext cx="5637263" cy="1338405"/>
          </a:xfrm>
          <a:prstGeom prst="rect">
            <a:avLst/>
          </a:prstGeom>
        </p:spPr>
        <p:txBody>
          <a:bodyPr anchor="t" rtlCol="false" tIns="0" lIns="0" bIns="0" rIns="0">
            <a:spAutoFit/>
          </a:bodyPr>
          <a:lstStyle/>
          <a:p>
            <a:pPr algn="ctr">
              <a:lnSpc>
                <a:spcPts val="5119"/>
              </a:lnSpc>
            </a:pPr>
            <a:r>
              <a:rPr lang="en-US" b="true" sz="4922" spc="196">
                <a:solidFill>
                  <a:srgbClr val="000000"/>
                </a:solidFill>
                <a:latin typeface="Sauna Pro 3 Bold"/>
                <a:ea typeface="Sauna Pro 3 Bold"/>
                <a:cs typeface="Sauna Pro 3 Bold"/>
                <a:sym typeface="Sauna Pro 3 Bold"/>
              </a:rPr>
              <a:t>How is he truly feeling?</a:t>
            </a:r>
          </a:p>
        </p:txBody>
      </p:sp>
      <p:sp>
        <p:nvSpPr>
          <p:cNvPr name="TextBox 14" id="14"/>
          <p:cNvSpPr txBox="true"/>
          <p:nvPr/>
        </p:nvSpPr>
        <p:spPr>
          <a:xfrm rot="0">
            <a:off x="11257848" y="4778916"/>
            <a:ext cx="5337495" cy="1202886"/>
          </a:xfrm>
          <a:prstGeom prst="rect">
            <a:avLst/>
          </a:prstGeom>
        </p:spPr>
        <p:txBody>
          <a:bodyPr anchor="t" rtlCol="false" tIns="0" lIns="0" bIns="0" rIns="0">
            <a:spAutoFit/>
          </a:bodyPr>
          <a:lstStyle/>
          <a:p>
            <a:pPr algn="ctr">
              <a:lnSpc>
                <a:spcPts val="4507"/>
              </a:lnSpc>
            </a:pPr>
            <a:r>
              <a:rPr lang="en-US" b="true" sz="4899" spc="195">
                <a:solidFill>
                  <a:srgbClr val="000000"/>
                </a:solidFill>
                <a:latin typeface="Sauna Pro 3 Bold"/>
                <a:ea typeface="Sauna Pro 3 Bold"/>
                <a:cs typeface="Sauna Pro 3 Bold"/>
                <a:sym typeface="Sauna Pro 3 Bold"/>
              </a:rPr>
              <a:t>What are his inner emotions?</a:t>
            </a:r>
          </a:p>
        </p:txBody>
      </p:sp>
      <p:sp>
        <p:nvSpPr>
          <p:cNvPr name="TextBox 15" id="15"/>
          <p:cNvSpPr txBox="true"/>
          <p:nvPr/>
        </p:nvSpPr>
        <p:spPr>
          <a:xfrm rot="0">
            <a:off x="6155469" y="7246684"/>
            <a:ext cx="5977061" cy="1125370"/>
          </a:xfrm>
          <a:prstGeom prst="rect">
            <a:avLst/>
          </a:prstGeom>
        </p:spPr>
        <p:txBody>
          <a:bodyPr anchor="t" rtlCol="false" tIns="0" lIns="0" bIns="0" rIns="0">
            <a:spAutoFit/>
          </a:bodyPr>
          <a:lstStyle/>
          <a:p>
            <a:pPr algn="ctr">
              <a:lnSpc>
                <a:spcPts val="4368"/>
              </a:lnSpc>
            </a:pPr>
            <a:r>
              <a:rPr lang="en-US" b="true" sz="3900" spc="156">
                <a:solidFill>
                  <a:srgbClr val="000000"/>
                </a:solidFill>
                <a:latin typeface="Sauna Pro 3 Bold"/>
                <a:ea typeface="Sauna Pro 3 Bold"/>
                <a:cs typeface="Sauna Pro 3 Bold"/>
                <a:sym typeface="Sauna Pro 3 Bold"/>
              </a:rPr>
              <a:t>H</a:t>
            </a:r>
            <a:r>
              <a:rPr lang="en-US" b="true" sz="3900" spc="156">
                <a:solidFill>
                  <a:srgbClr val="000000"/>
                </a:solidFill>
                <a:latin typeface="Sauna Pro 3 Bold"/>
                <a:ea typeface="Sauna Pro 3 Bold"/>
                <a:cs typeface="Sauna Pro 3 Bold"/>
                <a:sym typeface="Sauna Pro 3 Bold"/>
              </a:rPr>
              <a:t>ow is bullying behaviour impacting on his life?</a:t>
            </a:r>
          </a:p>
        </p:txBody>
      </p:sp>
      <p:sp>
        <p:nvSpPr>
          <p:cNvPr name="TextBox 16" id="16"/>
          <p:cNvSpPr txBox="true"/>
          <p:nvPr/>
        </p:nvSpPr>
        <p:spPr>
          <a:xfrm rot="-2700000">
            <a:off x="-634545" y="946254"/>
            <a:ext cx="4188842" cy="630116"/>
          </a:xfrm>
          <a:prstGeom prst="rect">
            <a:avLst/>
          </a:prstGeom>
        </p:spPr>
        <p:txBody>
          <a:bodyPr anchor="t" rtlCol="false" tIns="0" lIns="0" bIns="0" rIns="0">
            <a:spAutoFit/>
          </a:bodyPr>
          <a:lstStyle/>
          <a:p>
            <a:pPr algn="ctr">
              <a:lnSpc>
                <a:spcPts val="5169"/>
              </a:lnSpc>
              <a:spcBef>
                <a:spcPct val="0"/>
              </a:spcBef>
            </a:pPr>
            <a:r>
              <a:rPr lang="en-US" b="true" sz="3692" spc="147">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17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256838" y="2770292"/>
            <a:ext cx="9014583" cy="2505303"/>
          </a:xfrm>
          <a:custGeom>
            <a:avLst/>
            <a:gdLst/>
            <a:ahLst/>
            <a:cxnLst/>
            <a:rect r="r" b="b" t="t" l="l"/>
            <a:pathLst>
              <a:path h="2505303" w="9014583">
                <a:moveTo>
                  <a:pt x="0" y="0"/>
                </a:moveTo>
                <a:lnTo>
                  <a:pt x="9014584" y="0"/>
                </a:lnTo>
                <a:lnTo>
                  <a:pt x="9014584" y="2505303"/>
                </a:lnTo>
                <a:lnTo>
                  <a:pt x="0" y="25053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939570" y="5152367"/>
            <a:ext cx="14719387" cy="4600328"/>
          </a:xfrm>
          <a:prstGeom prst="rect">
            <a:avLst/>
          </a:prstGeom>
        </p:spPr>
        <p:txBody>
          <a:bodyPr anchor="t" rtlCol="false" tIns="0" lIns="0" bIns="0" rIns="0">
            <a:spAutoFit/>
          </a:bodyPr>
          <a:lstStyle/>
          <a:p>
            <a:pPr algn="ctr">
              <a:lnSpc>
                <a:spcPts val="8027"/>
              </a:lnSpc>
            </a:pPr>
            <a:r>
              <a:rPr lang="en-US" b="true" sz="5734" spc="229">
                <a:solidFill>
                  <a:srgbClr val="FFF9F4"/>
                </a:solidFill>
                <a:latin typeface="Sauna Pro 3 Bold"/>
                <a:ea typeface="Sauna Pro 3 Bold"/>
                <a:cs typeface="Sauna Pro 3 Bold"/>
                <a:sym typeface="Sauna Pro 3 Bold"/>
              </a:rPr>
              <a:t>Noah: </a:t>
            </a:r>
          </a:p>
          <a:p>
            <a:pPr algn="ctr">
              <a:lnSpc>
                <a:spcPts val="5647"/>
              </a:lnSpc>
            </a:pPr>
            <a:r>
              <a:rPr lang="en-US" b="true" sz="4034" spc="161">
                <a:solidFill>
                  <a:srgbClr val="000000"/>
                </a:solidFill>
                <a:latin typeface="Sauna Pro 3 Bold"/>
                <a:ea typeface="Sauna Pro 3 Bold"/>
                <a:cs typeface="Sauna Pro 3 Bold"/>
                <a:sym typeface="Sauna Pro 3 Bold"/>
              </a:rPr>
              <a:t>“Home and bed...it wasn’t forever?</a:t>
            </a:r>
          </a:p>
          <a:p>
            <a:pPr algn="ctr">
              <a:lnSpc>
                <a:spcPts val="5647"/>
              </a:lnSpc>
              <a:spcBef>
                <a:spcPct val="0"/>
              </a:spcBef>
            </a:pPr>
            <a:r>
              <a:rPr lang="en-US" b="true" sz="4034" spc="161">
                <a:solidFill>
                  <a:srgbClr val="000000"/>
                </a:solidFill>
                <a:latin typeface="Sauna Pro 3 Bold"/>
                <a:ea typeface="Sauna Pro 3 Bold"/>
                <a:cs typeface="Sauna Pro 3 Bold"/>
                <a:sym typeface="Sauna Pro 3 Bold"/>
              </a:rPr>
              <a:t>I thought it was, but things got better...I was angry...at Grace obviously, but also at Ava and Mum and Dad for trying to get involved, but it took everyone to fix this, I’m glad they were there for me. It’s great to have my life back.”</a:t>
            </a: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6047598" y="3230496"/>
            <a:ext cx="6192805" cy="1489673"/>
          </a:xfrm>
          <a:prstGeom prst="rect">
            <a:avLst/>
          </a:prstGeom>
        </p:spPr>
        <p:txBody>
          <a:bodyPr anchor="t" rtlCol="false" tIns="0" lIns="0" bIns="0" rIns="0">
            <a:spAutoFit/>
          </a:bodyPr>
          <a:lstStyle/>
          <a:p>
            <a:pPr algn="ctr">
              <a:lnSpc>
                <a:spcPts val="5934"/>
              </a:lnSpc>
              <a:spcBef>
                <a:spcPct val="0"/>
              </a:spcBef>
            </a:pPr>
            <a:r>
              <a:rPr lang="en-US" b="true" sz="4239" spc="169">
                <a:solidFill>
                  <a:srgbClr val="000000"/>
                </a:solidFill>
                <a:latin typeface="Sauna Pro 3 Bold"/>
                <a:ea typeface="Sauna Pro 3 Bold"/>
                <a:cs typeface="Sauna Pro 3 Bold"/>
                <a:sym typeface="Sauna Pro 3 Bold"/>
              </a:rPr>
              <a:t>Near the end of the film, Noah says:</a:t>
            </a:r>
          </a:p>
        </p:txBody>
      </p:sp>
    </p:spTree>
  </p:cSld>
  <p:clrMapOvr>
    <a:masterClrMapping/>
  </p:clrMapOvr>
</p:sld>
</file>

<file path=ppt/slides/slide17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true" flipV="false" rot="-1337786">
            <a:off x="11163354" y="6223765"/>
            <a:ext cx="1086409" cy="3408341"/>
          </a:xfrm>
          <a:custGeom>
            <a:avLst/>
            <a:gdLst/>
            <a:ahLst/>
            <a:cxnLst/>
            <a:rect r="r" b="b" t="t" l="l"/>
            <a:pathLst>
              <a:path h="3408341" w="1086409">
                <a:moveTo>
                  <a:pt x="1086408" y="0"/>
                </a:moveTo>
                <a:lnTo>
                  <a:pt x="0" y="0"/>
                </a:lnTo>
                <a:lnTo>
                  <a:pt x="0" y="3408341"/>
                </a:lnTo>
                <a:lnTo>
                  <a:pt x="1086408" y="3408341"/>
                </a:lnTo>
                <a:lnTo>
                  <a:pt x="1086408"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037915" y="2597827"/>
            <a:ext cx="8555408" cy="7689173"/>
          </a:xfrm>
          <a:custGeom>
            <a:avLst/>
            <a:gdLst/>
            <a:ahLst/>
            <a:cxnLst/>
            <a:rect r="r" b="b" t="t" l="l"/>
            <a:pathLst>
              <a:path h="7689173" w="8555408">
                <a:moveTo>
                  <a:pt x="0" y="0"/>
                </a:moveTo>
                <a:lnTo>
                  <a:pt x="8555408" y="0"/>
                </a:lnTo>
                <a:lnTo>
                  <a:pt x="8555408" y="7689173"/>
                </a:lnTo>
                <a:lnTo>
                  <a:pt x="0" y="76891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3924998" y="155511"/>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6" id="6"/>
          <p:cNvSpPr txBox="true"/>
          <p:nvPr/>
        </p:nvSpPr>
        <p:spPr>
          <a:xfrm rot="0">
            <a:off x="12503171" y="5548292"/>
            <a:ext cx="3624895" cy="3380295"/>
          </a:xfrm>
          <a:prstGeom prst="rect">
            <a:avLst/>
          </a:prstGeom>
        </p:spPr>
        <p:txBody>
          <a:bodyPr anchor="t" rtlCol="false" tIns="0" lIns="0" bIns="0" rIns="0">
            <a:spAutoFit/>
          </a:bodyPr>
          <a:lstStyle/>
          <a:p>
            <a:pPr algn="ctr">
              <a:lnSpc>
                <a:spcPts val="5322"/>
              </a:lnSpc>
            </a:pPr>
            <a:r>
              <a:rPr lang="en-US" b="true" sz="5117" spc="204">
                <a:solidFill>
                  <a:srgbClr val="000000"/>
                </a:solidFill>
                <a:latin typeface="Sauna Pro 3 Bold"/>
                <a:ea typeface="Sauna Pro 3 Bold"/>
                <a:cs typeface="Sauna Pro 3 Bold"/>
                <a:sym typeface="Sauna Pro 3 Bold"/>
              </a:rPr>
              <a:t>What does Noah mean by “it took everyone to fix this”?</a:t>
            </a:r>
          </a:p>
        </p:txBody>
      </p:sp>
      <p:sp>
        <p:nvSpPr>
          <p:cNvPr name="TextBox 7" id="7"/>
          <p:cNvSpPr txBox="true"/>
          <p:nvPr/>
        </p:nvSpPr>
        <p:spPr>
          <a:xfrm rot="0">
            <a:off x="867041" y="3223441"/>
            <a:ext cx="9000383" cy="4862514"/>
          </a:xfrm>
          <a:prstGeom prst="rect">
            <a:avLst/>
          </a:prstGeom>
        </p:spPr>
        <p:txBody>
          <a:bodyPr anchor="t" rtlCol="false" tIns="0" lIns="0" bIns="0" rIns="0">
            <a:spAutoFit/>
          </a:bodyPr>
          <a:lstStyle/>
          <a:p>
            <a:pPr algn="l">
              <a:lnSpc>
                <a:spcPts val="5503"/>
              </a:lnSpc>
            </a:pPr>
            <a:r>
              <a:rPr lang="en-US" sz="3931" spc="157" b="true">
                <a:solidFill>
                  <a:srgbClr val="FFFFFF"/>
                </a:solidFill>
                <a:latin typeface="Sauna Pro 3 Bold"/>
                <a:ea typeface="Sauna Pro 3 Bold"/>
                <a:cs typeface="Sauna Pro 3 Bold"/>
                <a:sym typeface="Sauna Pro 3 Bold"/>
              </a:rPr>
              <a:t>Noah:</a:t>
            </a:r>
            <a:r>
              <a:rPr lang="en-US" sz="3931" spc="157">
                <a:solidFill>
                  <a:srgbClr val="000000"/>
                </a:solidFill>
                <a:latin typeface="Sauna Pro 3"/>
                <a:ea typeface="Sauna Pro 3"/>
                <a:cs typeface="Sauna Pro 3"/>
                <a:sym typeface="Sauna Pro 3"/>
              </a:rPr>
              <a:t> “Home and bed...it wasn’t forever?</a:t>
            </a:r>
          </a:p>
          <a:p>
            <a:pPr algn="l">
              <a:lnSpc>
                <a:spcPts val="5503"/>
              </a:lnSpc>
              <a:spcBef>
                <a:spcPct val="0"/>
              </a:spcBef>
            </a:pPr>
            <a:r>
              <a:rPr lang="en-US" sz="3931" spc="157">
                <a:solidFill>
                  <a:srgbClr val="000000"/>
                </a:solidFill>
                <a:latin typeface="Sauna Pro 3"/>
                <a:ea typeface="Sauna Pro 3"/>
                <a:cs typeface="Sauna Pro 3"/>
                <a:sym typeface="Sauna Pro 3"/>
              </a:rPr>
              <a:t>I thought it was, but things got better...I was angry...at Grace obviously but also at Ava and Mum and Dad for trying to get involved but </a:t>
            </a:r>
            <a:r>
              <a:rPr lang="en-US" b="true" sz="3931" spc="157">
                <a:solidFill>
                  <a:srgbClr val="000000"/>
                </a:solidFill>
                <a:latin typeface="Sauna Pro 3 Bold"/>
                <a:ea typeface="Sauna Pro 3 Bold"/>
                <a:cs typeface="Sauna Pro 3 Bold"/>
                <a:sym typeface="Sauna Pro 3 Bold"/>
              </a:rPr>
              <a:t>it</a:t>
            </a:r>
            <a:r>
              <a:rPr lang="en-US" sz="3931" spc="157">
                <a:solidFill>
                  <a:srgbClr val="000000"/>
                </a:solidFill>
                <a:latin typeface="Sauna Pro 3"/>
                <a:ea typeface="Sauna Pro 3"/>
                <a:cs typeface="Sauna Pro 3"/>
                <a:sym typeface="Sauna Pro 3"/>
              </a:rPr>
              <a:t> </a:t>
            </a:r>
            <a:r>
              <a:rPr lang="en-US" b="true" sz="3931" spc="157">
                <a:solidFill>
                  <a:srgbClr val="000000"/>
                </a:solidFill>
                <a:latin typeface="Sauna Pro 3 Bold"/>
                <a:ea typeface="Sauna Pro 3 Bold"/>
                <a:cs typeface="Sauna Pro 3 Bold"/>
                <a:sym typeface="Sauna Pro 3 Bold"/>
              </a:rPr>
              <a:t>took</a:t>
            </a:r>
            <a:r>
              <a:rPr lang="en-US" sz="3931" spc="157">
                <a:solidFill>
                  <a:srgbClr val="000000"/>
                </a:solidFill>
                <a:latin typeface="Sauna Pro 3"/>
                <a:ea typeface="Sauna Pro 3"/>
                <a:cs typeface="Sauna Pro 3"/>
                <a:sym typeface="Sauna Pro 3"/>
              </a:rPr>
              <a:t> </a:t>
            </a:r>
            <a:r>
              <a:rPr lang="en-US" b="true" sz="3931" spc="157">
                <a:solidFill>
                  <a:srgbClr val="000000"/>
                </a:solidFill>
                <a:latin typeface="Sauna Pro 3 Bold"/>
                <a:ea typeface="Sauna Pro 3 Bold"/>
                <a:cs typeface="Sauna Pro 3 Bold"/>
                <a:sym typeface="Sauna Pro 3 Bold"/>
              </a:rPr>
              <a:t>everyone</a:t>
            </a:r>
            <a:r>
              <a:rPr lang="en-US" sz="3931" spc="157">
                <a:solidFill>
                  <a:srgbClr val="000000"/>
                </a:solidFill>
                <a:latin typeface="Sauna Pro 3"/>
                <a:ea typeface="Sauna Pro 3"/>
                <a:cs typeface="Sauna Pro 3"/>
                <a:sym typeface="Sauna Pro 3"/>
              </a:rPr>
              <a:t> </a:t>
            </a:r>
            <a:r>
              <a:rPr lang="en-US" b="true" sz="3931" spc="157">
                <a:solidFill>
                  <a:srgbClr val="000000"/>
                </a:solidFill>
                <a:latin typeface="Sauna Pro 3 Bold"/>
                <a:ea typeface="Sauna Pro 3 Bold"/>
                <a:cs typeface="Sauna Pro 3 Bold"/>
                <a:sym typeface="Sauna Pro 3 Bold"/>
              </a:rPr>
              <a:t>to</a:t>
            </a:r>
            <a:r>
              <a:rPr lang="en-US" sz="3931" spc="157">
                <a:solidFill>
                  <a:srgbClr val="000000"/>
                </a:solidFill>
                <a:latin typeface="Sauna Pro 3"/>
                <a:ea typeface="Sauna Pro 3"/>
                <a:cs typeface="Sauna Pro 3"/>
                <a:sym typeface="Sauna Pro 3"/>
              </a:rPr>
              <a:t> </a:t>
            </a:r>
            <a:r>
              <a:rPr lang="en-US" b="true" sz="3931" spc="157">
                <a:solidFill>
                  <a:srgbClr val="000000"/>
                </a:solidFill>
                <a:latin typeface="Sauna Pro 3 Bold"/>
                <a:ea typeface="Sauna Pro 3 Bold"/>
                <a:cs typeface="Sauna Pro 3 Bold"/>
                <a:sym typeface="Sauna Pro 3 Bold"/>
              </a:rPr>
              <a:t>fix</a:t>
            </a:r>
            <a:r>
              <a:rPr lang="en-US" sz="3931" spc="157">
                <a:solidFill>
                  <a:srgbClr val="000000"/>
                </a:solidFill>
                <a:latin typeface="Sauna Pro 3"/>
                <a:ea typeface="Sauna Pro 3"/>
                <a:cs typeface="Sauna Pro 3"/>
                <a:sym typeface="Sauna Pro 3"/>
              </a:rPr>
              <a:t> </a:t>
            </a:r>
            <a:r>
              <a:rPr lang="en-US" b="true" sz="3931" spc="157">
                <a:solidFill>
                  <a:srgbClr val="000000"/>
                </a:solidFill>
                <a:latin typeface="Sauna Pro 3 Bold"/>
                <a:ea typeface="Sauna Pro 3 Bold"/>
                <a:cs typeface="Sauna Pro 3 Bold"/>
                <a:sym typeface="Sauna Pro 3 Bold"/>
              </a:rPr>
              <a:t>this</a:t>
            </a:r>
            <a:r>
              <a:rPr lang="en-US" sz="3931" spc="157">
                <a:solidFill>
                  <a:srgbClr val="000000"/>
                </a:solidFill>
                <a:latin typeface="Sauna Pro 3"/>
                <a:ea typeface="Sauna Pro 3"/>
                <a:cs typeface="Sauna Pro 3"/>
                <a:sym typeface="Sauna Pro 3"/>
              </a:rPr>
              <a:t>, I’m glad they were there for me. </a:t>
            </a:r>
            <a:r>
              <a:rPr lang="en-US" b="true" sz="3931" spc="157">
                <a:solidFill>
                  <a:srgbClr val="000000"/>
                </a:solidFill>
                <a:latin typeface="Sauna Pro 3 Bold"/>
                <a:ea typeface="Sauna Pro 3 Bold"/>
                <a:cs typeface="Sauna Pro 3 Bold"/>
                <a:sym typeface="Sauna Pro 3 Bold"/>
              </a:rPr>
              <a:t>It’s great to have my life back.</a:t>
            </a:r>
            <a:r>
              <a:rPr lang="en-US" sz="3931" spc="157">
                <a:solidFill>
                  <a:srgbClr val="000000"/>
                </a:solidFill>
                <a:latin typeface="Sauna Pro 3"/>
                <a:ea typeface="Sauna Pro 3"/>
                <a:cs typeface="Sauna Pro 3"/>
                <a:sym typeface="Sauna Pro 3"/>
              </a:rPr>
              <a:t>”</a:t>
            </a:r>
          </a:p>
        </p:txBody>
      </p:sp>
    </p:spTree>
  </p:cSld>
  <p:clrMapOvr>
    <a:masterClrMapping/>
  </p:clrMapOvr>
</p:sld>
</file>

<file path=ppt/slides/slide17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4647461" y="886546"/>
            <a:ext cx="8993078" cy="1038716"/>
          </a:xfrm>
          <a:custGeom>
            <a:avLst/>
            <a:gdLst/>
            <a:ahLst/>
            <a:cxnLst/>
            <a:rect r="r" b="b" t="t" l="l"/>
            <a:pathLst>
              <a:path h="1038716" w="8993078">
                <a:moveTo>
                  <a:pt x="0" y="0"/>
                </a:moveTo>
                <a:lnTo>
                  <a:pt x="8993078" y="0"/>
                </a:lnTo>
                <a:lnTo>
                  <a:pt x="8993078" y="1038716"/>
                </a:lnTo>
                <a:lnTo>
                  <a:pt x="0" y="1038716"/>
                </a:lnTo>
                <a:lnTo>
                  <a:pt x="0" y="0"/>
                </a:lnTo>
                <a:close/>
              </a:path>
            </a:pathLst>
          </a:custGeom>
          <a:blipFill>
            <a:blip r:embed="rId2"/>
            <a:stretch>
              <a:fillRect l="0" t="0" r="-32383" b="-692285"/>
            </a:stretch>
          </a:blipFill>
        </p:spPr>
      </p:sp>
      <p:sp>
        <p:nvSpPr>
          <p:cNvPr name="Freeform 3" id="3"/>
          <p:cNvSpPr/>
          <p:nvPr/>
        </p:nvSpPr>
        <p:spPr>
          <a:xfrm flipH="false" flipV="false" rot="0">
            <a:off x="9363702" y="2258690"/>
            <a:ext cx="8932751" cy="8028310"/>
          </a:xfrm>
          <a:custGeom>
            <a:avLst/>
            <a:gdLst/>
            <a:ahLst/>
            <a:cxnLst/>
            <a:rect r="r" b="b" t="t" l="l"/>
            <a:pathLst>
              <a:path h="8028310" w="8932751">
                <a:moveTo>
                  <a:pt x="0" y="0"/>
                </a:moveTo>
                <a:lnTo>
                  <a:pt x="8932751" y="0"/>
                </a:lnTo>
                <a:lnTo>
                  <a:pt x="8932751" y="8028310"/>
                </a:lnTo>
                <a:lnTo>
                  <a:pt x="0" y="80283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4055754" y="13358"/>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FFFFFF"/>
                </a:solidFill>
                <a:latin typeface="Sauna Pro 3 Bold"/>
                <a:ea typeface="Sauna Pro 3 Bold"/>
                <a:cs typeface="Sauna Pro 3 Bold"/>
                <a:sym typeface="Sauna Pro 3 Bold"/>
              </a:rPr>
              <a:t>Script under the spotlight</a:t>
            </a:r>
          </a:p>
        </p:txBody>
      </p:sp>
      <p:sp>
        <p:nvSpPr>
          <p:cNvPr name="TextBox 5" id="5"/>
          <p:cNvSpPr txBox="true"/>
          <p:nvPr/>
        </p:nvSpPr>
        <p:spPr>
          <a:xfrm rot="0">
            <a:off x="11451404" y="4490502"/>
            <a:ext cx="4757346" cy="5263828"/>
          </a:xfrm>
          <a:prstGeom prst="rect">
            <a:avLst/>
          </a:prstGeom>
        </p:spPr>
        <p:txBody>
          <a:bodyPr anchor="t" rtlCol="false" tIns="0" lIns="0" bIns="0" rIns="0">
            <a:spAutoFit/>
          </a:bodyPr>
          <a:lstStyle/>
          <a:p>
            <a:pPr algn="ctr">
              <a:lnSpc>
                <a:spcPts val="3751"/>
              </a:lnSpc>
            </a:pPr>
            <a:r>
              <a:rPr lang="en-US" b="true" sz="3291" spc="131">
                <a:solidFill>
                  <a:srgbClr val="000000"/>
                </a:solidFill>
                <a:latin typeface="Sauna Pro 3 Bold"/>
                <a:ea typeface="Sauna Pro 3 Bold"/>
                <a:cs typeface="Sauna Pro 3 Bold"/>
                <a:sym typeface="Sauna Pro 3 Bold"/>
              </a:rPr>
              <a:t>Noah means that it took the power of each and every person to take back control and stop the bullying behaviour from Grace. The power of one means that everyone can do something to spark change - never underestimate impact YOU can make! </a:t>
            </a:r>
          </a:p>
        </p:txBody>
      </p:sp>
      <p:sp>
        <p:nvSpPr>
          <p:cNvPr name="TextBox 6" id="6"/>
          <p:cNvSpPr txBox="true"/>
          <p:nvPr/>
        </p:nvSpPr>
        <p:spPr>
          <a:xfrm rot="0">
            <a:off x="819635" y="3488225"/>
            <a:ext cx="9000383" cy="4787023"/>
          </a:xfrm>
          <a:prstGeom prst="rect">
            <a:avLst/>
          </a:prstGeom>
        </p:spPr>
        <p:txBody>
          <a:bodyPr anchor="t" rtlCol="false" tIns="0" lIns="0" bIns="0" rIns="0">
            <a:spAutoFit/>
          </a:bodyPr>
          <a:lstStyle/>
          <a:p>
            <a:pPr algn="ctr">
              <a:lnSpc>
                <a:spcPts val="5459"/>
              </a:lnSpc>
            </a:pPr>
            <a:r>
              <a:rPr lang="en-US" b="true" sz="3900" spc="156">
                <a:solidFill>
                  <a:srgbClr val="FFFFFF"/>
                </a:solidFill>
                <a:latin typeface="Sauna Pro 3 Bold"/>
                <a:ea typeface="Sauna Pro 3 Bold"/>
                <a:cs typeface="Sauna Pro 3 Bold"/>
                <a:sym typeface="Sauna Pro 3 Bold"/>
              </a:rPr>
              <a:t>Noah:</a:t>
            </a:r>
            <a:r>
              <a:rPr lang="en-US" sz="3900" spc="156">
                <a:solidFill>
                  <a:srgbClr val="000000"/>
                </a:solidFill>
                <a:latin typeface="Sauna Pro 3"/>
                <a:ea typeface="Sauna Pro 3"/>
                <a:cs typeface="Sauna Pro 3"/>
                <a:sym typeface="Sauna Pro 3"/>
              </a:rPr>
              <a:t> “Home and bed...it wasn’t forever?</a:t>
            </a:r>
          </a:p>
          <a:p>
            <a:pPr algn="ctr">
              <a:lnSpc>
                <a:spcPts val="5459"/>
              </a:lnSpc>
              <a:spcBef>
                <a:spcPct val="0"/>
              </a:spcBef>
            </a:pPr>
            <a:r>
              <a:rPr lang="en-US" sz="3900" spc="156">
                <a:solidFill>
                  <a:srgbClr val="000000"/>
                </a:solidFill>
                <a:latin typeface="Sauna Pro 3"/>
                <a:ea typeface="Sauna Pro 3"/>
                <a:cs typeface="Sauna Pro 3"/>
                <a:sym typeface="Sauna Pro 3"/>
              </a:rPr>
              <a:t>I thought it was, but things got better...I was angry...at Grace obviously but also at Ava and Mum and Dad for trying to get involved but </a:t>
            </a:r>
            <a:r>
              <a:rPr lang="en-US" b="true" sz="3900" spc="156">
                <a:solidFill>
                  <a:srgbClr val="000000"/>
                </a:solidFill>
                <a:latin typeface="Sauna Pro 3 Bold"/>
                <a:ea typeface="Sauna Pro 3 Bold"/>
                <a:cs typeface="Sauna Pro 3 Bold"/>
                <a:sym typeface="Sauna Pro 3 Bold"/>
              </a:rPr>
              <a:t>it</a:t>
            </a:r>
            <a:r>
              <a:rPr lang="en-US" sz="3900" spc="156">
                <a:solidFill>
                  <a:srgbClr val="000000"/>
                </a:solidFill>
                <a:latin typeface="Sauna Pro 3"/>
                <a:ea typeface="Sauna Pro 3"/>
                <a:cs typeface="Sauna Pro 3"/>
                <a:sym typeface="Sauna Pro 3"/>
              </a:rPr>
              <a:t> </a:t>
            </a:r>
            <a:r>
              <a:rPr lang="en-US" b="true" sz="3900" spc="156">
                <a:solidFill>
                  <a:srgbClr val="000000"/>
                </a:solidFill>
                <a:latin typeface="Sauna Pro 3 Bold"/>
                <a:ea typeface="Sauna Pro 3 Bold"/>
                <a:cs typeface="Sauna Pro 3 Bold"/>
                <a:sym typeface="Sauna Pro 3 Bold"/>
              </a:rPr>
              <a:t>took</a:t>
            </a:r>
            <a:r>
              <a:rPr lang="en-US" sz="3900" spc="156">
                <a:solidFill>
                  <a:srgbClr val="000000"/>
                </a:solidFill>
                <a:latin typeface="Sauna Pro 3"/>
                <a:ea typeface="Sauna Pro 3"/>
                <a:cs typeface="Sauna Pro 3"/>
                <a:sym typeface="Sauna Pro 3"/>
              </a:rPr>
              <a:t> </a:t>
            </a:r>
            <a:r>
              <a:rPr lang="en-US" b="true" sz="3900" spc="156">
                <a:solidFill>
                  <a:srgbClr val="000000"/>
                </a:solidFill>
                <a:latin typeface="Sauna Pro 3 Bold"/>
                <a:ea typeface="Sauna Pro 3 Bold"/>
                <a:cs typeface="Sauna Pro 3 Bold"/>
                <a:sym typeface="Sauna Pro 3 Bold"/>
              </a:rPr>
              <a:t>everyone</a:t>
            </a:r>
            <a:r>
              <a:rPr lang="en-US" sz="3900" spc="156">
                <a:solidFill>
                  <a:srgbClr val="000000"/>
                </a:solidFill>
                <a:latin typeface="Sauna Pro 3"/>
                <a:ea typeface="Sauna Pro 3"/>
                <a:cs typeface="Sauna Pro 3"/>
                <a:sym typeface="Sauna Pro 3"/>
              </a:rPr>
              <a:t> </a:t>
            </a:r>
            <a:r>
              <a:rPr lang="en-US" b="true" sz="3900" spc="156">
                <a:solidFill>
                  <a:srgbClr val="000000"/>
                </a:solidFill>
                <a:latin typeface="Sauna Pro 3 Bold"/>
                <a:ea typeface="Sauna Pro 3 Bold"/>
                <a:cs typeface="Sauna Pro 3 Bold"/>
                <a:sym typeface="Sauna Pro 3 Bold"/>
              </a:rPr>
              <a:t>to</a:t>
            </a:r>
            <a:r>
              <a:rPr lang="en-US" sz="3900" spc="156">
                <a:solidFill>
                  <a:srgbClr val="000000"/>
                </a:solidFill>
                <a:latin typeface="Sauna Pro 3"/>
                <a:ea typeface="Sauna Pro 3"/>
                <a:cs typeface="Sauna Pro 3"/>
                <a:sym typeface="Sauna Pro 3"/>
              </a:rPr>
              <a:t> </a:t>
            </a:r>
            <a:r>
              <a:rPr lang="en-US" b="true" sz="3900" spc="156">
                <a:solidFill>
                  <a:srgbClr val="000000"/>
                </a:solidFill>
                <a:latin typeface="Sauna Pro 3 Bold"/>
                <a:ea typeface="Sauna Pro 3 Bold"/>
                <a:cs typeface="Sauna Pro 3 Bold"/>
                <a:sym typeface="Sauna Pro 3 Bold"/>
              </a:rPr>
              <a:t>fix</a:t>
            </a:r>
            <a:r>
              <a:rPr lang="en-US" sz="3900" spc="156">
                <a:solidFill>
                  <a:srgbClr val="000000"/>
                </a:solidFill>
                <a:latin typeface="Sauna Pro 3"/>
                <a:ea typeface="Sauna Pro 3"/>
                <a:cs typeface="Sauna Pro 3"/>
                <a:sym typeface="Sauna Pro 3"/>
              </a:rPr>
              <a:t> </a:t>
            </a:r>
            <a:r>
              <a:rPr lang="en-US" b="true" sz="3900" spc="156">
                <a:solidFill>
                  <a:srgbClr val="000000"/>
                </a:solidFill>
                <a:latin typeface="Sauna Pro 3 Bold"/>
                <a:ea typeface="Sauna Pro 3 Bold"/>
                <a:cs typeface="Sauna Pro 3 Bold"/>
                <a:sym typeface="Sauna Pro 3 Bold"/>
              </a:rPr>
              <a:t>this</a:t>
            </a:r>
            <a:r>
              <a:rPr lang="en-US" sz="3900" spc="156">
                <a:solidFill>
                  <a:srgbClr val="000000"/>
                </a:solidFill>
                <a:latin typeface="Sauna Pro 3"/>
                <a:ea typeface="Sauna Pro 3"/>
                <a:cs typeface="Sauna Pro 3"/>
                <a:sym typeface="Sauna Pro 3"/>
              </a:rPr>
              <a:t>, I’m glad they were there for me. </a:t>
            </a:r>
            <a:r>
              <a:rPr lang="en-US" b="true" sz="3900" spc="156">
                <a:solidFill>
                  <a:srgbClr val="000000"/>
                </a:solidFill>
                <a:latin typeface="Sauna Pro 3 Bold"/>
                <a:ea typeface="Sauna Pro 3 Bold"/>
                <a:cs typeface="Sauna Pro 3 Bold"/>
                <a:sym typeface="Sauna Pro 3 Bold"/>
              </a:rPr>
              <a:t>It’s great to have my life back.</a:t>
            </a:r>
            <a:r>
              <a:rPr lang="en-US" sz="3900" spc="156">
                <a:solidFill>
                  <a:srgbClr val="000000"/>
                </a:solidFill>
                <a:latin typeface="Sauna Pro 3"/>
                <a:ea typeface="Sauna Pro 3"/>
                <a:cs typeface="Sauna Pro 3"/>
                <a:sym typeface="Sauna Pro 3"/>
              </a:rPr>
              <a:t>”</a:t>
            </a:r>
          </a:p>
        </p:txBody>
      </p:sp>
    </p:spTree>
  </p:cSld>
  <p:clrMapOvr>
    <a:masterClrMapping/>
  </p:clrMapOvr>
</p:sld>
</file>

<file path=ppt/slides/slide17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5506364" y="7676075"/>
            <a:ext cx="2671023" cy="2610925"/>
          </a:xfrm>
          <a:custGeom>
            <a:avLst/>
            <a:gdLst/>
            <a:ahLst/>
            <a:cxnLst/>
            <a:rect r="r" b="b" t="t" l="l"/>
            <a:pathLst>
              <a:path h="2610925" w="2671023">
                <a:moveTo>
                  <a:pt x="0" y="0"/>
                </a:moveTo>
                <a:lnTo>
                  <a:pt x="2671023" y="0"/>
                </a:lnTo>
                <a:lnTo>
                  <a:pt x="2671023" y="2610925"/>
                </a:lnTo>
                <a:lnTo>
                  <a:pt x="0" y="26109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606576" y="2791581"/>
            <a:ext cx="11502103" cy="2025636"/>
          </a:xfrm>
          <a:prstGeom prst="rect">
            <a:avLst/>
          </a:prstGeom>
        </p:spPr>
        <p:txBody>
          <a:bodyPr anchor="t" rtlCol="false" tIns="0" lIns="0" bIns="0" rIns="0">
            <a:spAutoFit/>
          </a:bodyPr>
          <a:lstStyle/>
          <a:p>
            <a:pPr algn="ctr">
              <a:lnSpc>
                <a:spcPts val="8043"/>
              </a:lnSpc>
              <a:spcBef>
                <a:spcPct val="0"/>
              </a:spcBef>
            </a:pPr>
            <a:r>
              <a:rPr lang="en-US" b="true" sz="5745">
                <a:solidFill>
                  <a:srgbClr val="000000"/>
                </a:solidFill>
                <a:latin typeface="Sauna Pro 3 Bold"/>
                <a:ea typeface="Sauna Pro 3 Bold"/>
                <a:cs typeface="Sauna Pro 3 Bold"/>
                <a:sym typeface="Sauna Pro 3 Bold"/>
              </a:rPr>
              <a:t>What do you  predict the future holds?</a:t>
            </a:r>
            <a:r>
              <a:rPr lang="en-US" b="true" sz="5745">
                <a:solidFill>
                  <a:srgbClr val="FFFFFF"/>
                </a:solidFill>
                <a:latin typeface="Sauna Pro 3 Bold"/>
                <a:ea typeface="Sauna Pro 3 Bold"/>
                <a:cs typeface="Sauna Pro 3 Bold"/>
                <a:sym typeface="Sauna Pro 3 Bold"/>
              </a:rPr>
              <a:t> </a:t>
            </a:r>
          </a:p>
          <a:p>
            <a:pPr algn="ctr">
              <a:lnSpc>
                <a:spcPts val="8043"/>
              </a:lnSpc>
              <a:spcBef>
                <a:spcPct val="0"/>
              </a:spcBef>
            </a:pPr>
            <a:r>
              <a:rPr lang="en-US" b="true" sz="5745">
                <a:solidFill>
                  <a:srgbClr val="FFFFFF"/>
                </a:solidFill>
                <a:latin typeface="Sauna Pro 3 Bold"/>
                <a:ea typeface="Sauna Pro 3 Bold"/>
                <a:cs typeface="Sauna Pro 3 Bold"/>
                <a:sym typeface="Sauna Pro 3 Bold"/>
              </a:rPr>
              <a:t>What could happen now?</a:t>
            </a:r>
          </a:p>
        </p:txBody>
      </p:sp>
      <p:sp>
        <p:nvSpPr>
          <p:cNvPr name="Freeform 4" id="4"/>
          <p:cNvSpPr/>
          <p:nvPr/>
        </p:nvSpPr>
        <p:spPr>
          <a:xfrm flipH="false" flipV="false" rot="0">
            <a:off x="212520" y="7901114"/>
            <a:ext cx="2241156" cy="2106687"/>
          </a:xfrm>
          <a:custGeom>
            <a:avLst/>
            <a:gdLst/>
            <a:ahLst/>
            <a:cxnLst/>
            <a:rect r="r" b="b" t="t" l="l"/>
            <a:pathLst>
              <a:path h="2106687" w="2241156">
                <a:moveTo>
                  <a:pt x="0" y="0"/>
                </a:moveTo>
                <a:lnTo>
                  <a:pt x="2241156" y="0"/>
                </a:lnTo>
                <a:lnTo>
                  <a:pt x="2241156" y="2106687"/>
                </a:lnTo>
                <a:lnTo>
                  <a:pt x="0" y="21066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8285627" y="7676075"/>
            <a:ext cx="2144001" cy="2324120"/>
          </a:xfrm>
          <a:custGeom>
            <a:avLst/>
            <a:gdLst/>
            <a:ahLst/>
            <a:cxnLst/>
            <a:rect r="r" b="b" t="t" l="l"/>
            <a:pathLst>
              <a:path h="2324120" w="2144001">
                <a:moveTo>
                  <a:pt x="0" y="0"/>
                </a:moveTo>
                <a:lnTo>
                  <a:pt x="2144000" y="0"/>
                </a:lnTo>
                <a:lnTo>
                  <a:pt x="2144000" y="2324120"/>
                </a:lnTo>
                <a:lnTo>
                  <a:pt x="0" y="2324120"/>
                </a:lnTo>
                <a:lnTo>
                  <a:pt x="0" y="0"/>
                </a:lnTo>
                <a:close/>
              </a:path>
            </a:pathLst>
          </a:custGeom>
          <a:blipFill>
            <a:blip r:embed="rId6"/>
            <a:stretch>
              <a:fillRect l="0" t="0" r="0" b="0"/>
            </a:stretch>
          </a:blipFill>
        </p:spPr>
      </p:sp>
      <p:sp>
        <p:nvSpPr>
          <p:cNvPr name="TextBox 6" id="6"/>
          <p:cNvSpPr txBox="true"/>
          <p:nvPr/>
        </p:nvSpPr>
        <p:spPr>
          <a:xfrm rot="0">
            <a:off x="6485560" y="5650986"/>
            <a:ext cx="6039933" cy="1237865"/>
          </a:xfrm>
          <a:prstGeom prst="rect">
            <a:avLst/>
          </a:prstGeom>
        </p:spPr>
        <p:txBody>
          <a:bodyPr anchor="t" rtlCol="false" tIns="0" lIns="0" bIns="0" rIns="0">
            <a:spAutoFit/>
          </a:bodyPr>
          <a:lstStyle/>
          <a:p>
            <a:pPr algn="ctr">
              <a:lnSpc>
                <a:spcPts val="9360"/>
              </a:lnSpc>
            </a:pPr>
            <a:r>
              <a:rPr lang="en-US" sz="9360">
                <a:solidFill>
                  <a:srgbClr val="F9E51E"/>
                </a:solidFill>
                <a:latin typeface="Sauna Pro 2"/>
                <a:ea typeface="Sauna Pro 2"/>
                <a:cs typeface="Sauna Pro 2"/>
                <a:sym typeface="Sauna Pro 2"/>
              </a:rPr>
              <a:t>Discuss...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pic>
        <p:nvPicPr>
          <p:cNvPr name="Picture 3" id="3">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3118" t="13374" r="4651" b="11414"/>
          <a:stretch>
            <a:fillRect/>
          </a:stretch>
        </p:blipFill>
        <p:spPr>
          <a:xfrm flipH="false" flipV="false" rot="0">
            <a:off x="2887711" y="586878"/>
            <a:ext cx="12512578" cy="5816067"/>
          </a:xfrm>
          <a:prstGeom prst="rect">
            <a:avLst/>
          </a:prstGeom>
        </p:spPr>
      </p:pic>
      <p:sp>
        <p:nvSpPr>
          <p:cNvPr name="Freeform 4" id="4"/>
          <p:cNvSpPr/>
          <p:nvPr/>
        </p:nvSpPr>
        <p:spPr>
          <a:xfrm flipH="false" flipV="false" rot="0">
            <a:off x="168839" y="9059152"/>
            <a:ext cx="1719722" cy="993139"/>
          </a:xfrm>
          <a:custGeom>
            <a:avLst/>
            <a:gdLst/>
            <a:ahLst/>
            <a:cxnLst/>
            <a:rect r="r" b="b" t="t" l="l"/>
            <a:pathLst>
              <a:path h="993139" w="1719722">
                <a:moveTo>
                  <a:pt x="0" y="0"/>
                </a:moveTo>
                <a:lnTo>
                  <a:pt x="1719722" y="0"/>
                </a:lnTo>
                <a:lnTo>
                  <a:pt x="1719722" y="993139"/>
                </a:lnTo>
                <a:lnTo>
                  <a:pt x="0" y="9931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057092" y="9059152"/>
            <a:ext cx="974968" cy="974968"/>
          </a:xfrm>
          <a:custGeom>
            <a:avLst/>
            <a:gdLst/>
            <a:ahLst/>
            <a:cxnLst/>
            <a:rect r="r" b="b" t="t" l="l"/>
            <a:pathLst>
              <a:path h="974968" w="974968">
                <a:moveTo>
                  <a:pt x="0" y="0"/>
                </a:moveTo>
                <a:lnTo>
                  <a:pt x="974968" y="0"/>
                </a:lnTo>
                <a:lnTo>
                  <a:pt x="974968" y="974968"/>
                </a:lnTo>
                <a:lnTo>
                  <a:pt x="0" y="9749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7085996" y="2609659"/>
            <a:ext cx="3317904" cy="2679207"/>
          </a:xfrm>
          <a:custGeom>
            <a:avLst/>
            <a:gdLst/>
            <a:ahLst/>
            <a:cxnLst/>
            <a:rect r="r" b="b" t="t" l="l"/>
            <a:pathLst>
              <a:path h="2679207" w="3317904">
                <a:moveTo>
                  <a:pt x="0" y="0"/>
                </a:moveTo>
                <a:lnTo>
                  <a:pt x="3317904" y="0"/>
                </a:lnTo>
                <a:lnTo>
                  <a:pt x="3317904" y="2679208"/>
                </a:lnTo>
                <a:lnTo>
                  <a:pt x="0" y="267920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4760456" y="1417033"/>
            <a:ext cx="8434224" cy="738041"/>
          </a:xfrm>
          <a:prstGeom prst="rect">
            <a:avLst/>
          </a:prstGeom>
        </p:spPr>
        <p:txBody>
          <a:bodyPr anchor="t" rtlCol="false" tIns="0" lIns="0" bIns="0" rIns="0">
            <a:spAutoFit/>
          </a:bodyPr>
          <a:lstStyle/>
          <a:p>
            <a:pPr algn="ctr">
              <a:lnSpc>
                <a:spcPts val="6045"/>
              </a:lnSpc>
            </a:pPr>
            <a:r>
              <a:rPr lang="en-US" sz="4318">
                <a:solidFill>
                  <a:srgbClr val="232222"/>
                </a:solidFill>
                <a:latin typeface="Sauna Pro 2"/>
                <a:ea typeface="Sauna Pro 2"/>
                <a:cs typeface="Sauna Pro 2"/>
                <a:sym typeface="Sauna Pro 2"/>
              </a:rPr>
              <a:t>TIME TO WATCH FILM 1</a:t>
            </a:r>
          </a:p>
        </p:txBody>
      </p:sp>
    </p:spTree>
  </p:cSld>
  <p:clrMapOvr>
    <a:masterClrMapping/>
  </p:clrMapOvr>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18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99219" y="451792"/>
            <a:ext cx="6732005" cy="5503414"/>
          </a:xfrm>
          <a:custGeom>
            <a:avLst/>
            <a:gdLst/>
            <a:ahLst/>
            <a:cxnLst/>
            <a:rect r="r" b="b" t="t" l="l"/>
            <a:pathLst>
              <a:path h="5503414" w="6732005">
                <a:moveTo>
                  <a:pt x="0" y="0"/>
                </a:moveTo>
                <a:lnTo>
                  <a:pt x="6732005" y="0"/>
                </a:lnTo>
                <a:lnTo>
                  <a:pt x="6732005" y="5503413"/>
                </a:lnTo>
                <a:lnTo>
                  <a:pt x="0" y="55034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389359" y="-169018"/>
            <a:ext cx="7701092" cy="6295643"/>
          </a:xfrm>
          <a:custGeom>
            <a:avLst/>
            <a:gdLst/>
            <a:ahLst/>
            <a:cxnLst/>
            <a:rect r="r" b="b" t="t" l="l"/>
            <a:pathLst>
              <a:path h="6295643" w="7701092">
                <a:moveTo>
                  <a:pt x="0" y="0"/>
                </a:moveTo>
                <a:lnTo>
                  <a:pt x="7701092" y="0"/>
                </a:lnTo>
                <a:lnTo>
                  <a:pt x="7701092" y="6295643"/>
                </a:lnTo>
                <a:lnTo>
                  <a:pt x="0" y="62956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5048893" y="8712529"/>
            <a:ext cx="2497846" cy="1302002"/>
          </a:xfrm>
          <a:custGeom>
            <a:avLst/>
            <a:gdLst/>
            <a:ahLst/>
            <a:cxnLst/>
            <a:rect r="r" b="b" t="t" l="l"/>
            <a:pathLst>
              <a:path h="1302002" w="2497846">
                <a:moveTo>
                  <a:pt x="0" y="0"/>
                </a:moveTo>
                <a:lnTo>
                  <a:pt x="2497846" y="0"/>
                </a:lnTo>
                <a:lnTo>
                  <a:pt x="2497846" y="1302003"/>
                </a:lnTo>
                <a:lnTo>
                  <a:pt x="0" y="13020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7931349" y="3203498"/>
            <a:ext cx="1672084" cy="3272763"/>
          </a:xfrm>
          <a:custGeom>
            <a:avLst/>
            <a:gdLst/>
            <a:ahLst/>
            <a:cxnLst/>
            <a:rect r="r" b="b" t="t" l="l"/>
            <a:pathLst>
              <a:path h="3272763" w="1672084">
                <a:moveTo>
                  <a:pt x="0" y="0"/>
                </a:moveTo>
                <a:lnTo>
                  <a:pt x="1672084" y="0"/>
                </a:lnTo>
                <a:lnTo>
                  <a:pt x="1672084" y="3272764"/>
                </a:lnTo>
                <a:lnTo>
                  <a:pt x="0" y="32727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8487041" y="1197636"/>
            <a:ext cx="906776" cy="1781168"/>
          </a:xfrm>
          <a:custGeom>
            <a:avLst/>
            <a:gdLst/>
            <a:ahLst/>
            <a:cxnLst/>
            <a:rect r="r" b="b" t="t" l="l"/>
            <a:pathLst>
              <a:path h="1781168" w="906776">
                <a:moveTo>
                  <a:pt x="0" y="0"/>
                </a:moveTo>
                <a:lnTo>
                  <a:pt x="906776" y="0"/>
                </a:lnTo>
                <a:lnTo>
                  <a:pt x="906776" y="1781167"/>
                </a:lnTo>
                <a:lnTo>
                  <a:pt x="0" y="178116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028700" y="2935537"/>
            <a:ext cx="4913583" cy="1904343"/>
          </a:xfrm>
          <a:prstGeom prst="rect">
            <a:avLst/>
          </a:prstGeom>
        </p:spPr>
        <p:txBody>
          <a:bodyPr anchor="t" rtlCol="false" tIns="0" lIns="0" bIns="0" rIns="0">
            <a:spAutoFit/>
          </a:bodyPr>
          <a:lstStyle/>
          <a:p>
            <a:pPr algn="ctr">
              <a:lnSpc>
                <a:spcPts val="3725"/>
              </a:lnSpc>
            </a:pPr>
            <a:r>
              <a:rPr lang="en-US" sz="3725">
                <a:solidFill>
                  <a:srgbClr val="000000"/>
                </a:solidFill>
                <a:latin typeface="Sauna Pro 1"/>
                <a:ea typeface="Sauna Pro 1"/>
                <a:cs typeface="Sauna Pro 1"/>
                <a:sym typeface="Sauna Pro 1"/>
              </a:rPr>
              <a:t>When you are bullied - it drains you mentally, physically and emotionally</a:t>
            </a:r>
          </a:p>
        </p:txBody>
      </p:sp>
      <p:sp>
        <p:nvSpPr>
          <p:cNvPr name="TextBox 8" id="8"/>
          <p:cNvSpPr txBox="true"/>
          <p:nvPr/>
        </p:nvSpPr>
        <p:spPr>
          <a:xfrm rot="0">
            <a:off x="11594158" y="1712572"/>
            <a:ext cx="5363049" cy="3869280"/>
          </a:xfrm>
          <a:prstGeom prst="rect">
            <a:avLst/>
          </a:prstGeom>
        </p:spPr>
        <p:txBody>
          <a:bodyPr anchor="t" rtlCol="false" tIns="0" lIns="0" bIns="0" rIns="0">
            <a:spAutoFit/>
          </a:bodyPr>
          <a:lstStyle/>
          <a:p>
            <a:pPr algn="ctr">
              <a:lnSpc>
                <a:spcPts val="5153"/>
              </a:lnSpc>
            </a:pPr>
          </a:p>
          <a:p>
            <a:pPr algn="ctr">
              <a:lnSpc>
                <a:spcPts val="5153"/>
              </a:lnSpc>
            </a:pPr>
            <a:r>
              <a:rPr lang="en-US" sz="3681">
                <a:solidFill>
                  <a:srgbClr val="000000"/>
                </a:solidFill>
                <a:latin typeface="Sauna Pro 1"/>
                <a:ea typeface="Sauna Pro 1"/>
                <a:cs typeface="Sauna Pro 1"/>
                <a:sym typeface="Sauna Pro 1"/>
              </a:rPr>
              <a:t>You can uplift others and support them.</a:t>
            </a:r>
          </a:p>
          <a:p>
            <a:pPr algn="ctr">
              <a:lnSpc>
                <a:spcPts val="5153"/>
              </a:lnSpc>
              <a:spcBef>
                <a:spcPct val="0"/>
              </a:spcBef>
            </a:pPr>
            <a:r>
              <a:rPr lang="en-US" sz="3681">
                <a:solidFill>
                  <a:srgbClr val="000000"/>
                </a:solidFill>
                <a:latin typeface="Sauna Pro 1"/>
                <a:ea typeface="Sauna Pro 1"/>
                <a:cs typeface="Sauna Pro 1"/>
                <a:sym typeface="Sauna Pro 1"/>
              </a:rPr>
              <a:t>You can show you are anti-bullying!</a:t>
            </a:r>
          </a:p>
          <a:p>
            <a:pPr algn="ctr">
              <a:lnSpc>
                <a:spcPts val="5153"/>
              </a:lnSpc>
              <a:spcBef>
                <a:spcPct val="0"/>
              </a:spcBef>
            </a:pPr>
          </a:p>
        </p:txBody>
      </p:sp>
      <p:sp>
        <p:nvSpPr>
          <p:cNvPr name="TextBox 9" id="9"/>
          <p:cNvSpPr txBox="true"/>
          <p:nvPr/>
        </p:nvSpPr>
        <p:spPr>
          <a:xfrm rot="0">
            <a:off x="4018567" y="8598229"/>
            <a:ext cx="10508707" cy="1003260"/>
          </a:xfrm>
          <a:prstGeom prst="rect">
            <a:avLst/>
          </a:prstGeom>
        </p:spPr>
        <p:txBody>
          <a:bodyPr anchor="t" rtlCol="false" tIns="0" lIns="0" bIns="0" rIns="0">
            <a:spAutoFit/>
          </a:bodyPr>
          <a:lstStyle/>
          <a:p>
            <a:pPr algn="l">
              <a:lnSpc>
                <a:spcPts val="8224"/>
              </a:lnSpc>
              <a:spcBef>
                <a:spcPct val="0"/>
              </a:spcBef>
            </a:pPr>
            <a:r>
              <a:rPr lang="en-US" sz="5874">
                <a:solidFill>
                  <a:srgbClr val="000000"/>
                </a:solidFill>
                <a:latin typeface="Sauna Pro 4"/>
                <a:ea typeface="Sauna Pro 4"/>
                <a:cs typeface="Sauna Pro 4"/>
                <a:sym typeface="Sauna Pro 4"/>
              </a:rPr>
              <a:t>Complete the task on the next page</a:t>
            </a:r>
          </a:p>
        </p:txBody>
      </p:sp>
    </p:spTree>
  </p:cSld>
  <p:clrMapOvr>
    <a:masterClrMapping/>
  </p:clrMapOvr>
</p:sld>
</file>

<file path=ppt/slides/slide18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38410" y="309833"/>
            <a:ext cx="1851851" cy="1069444"/>
          </a:xfrm>
          <a:custGeom>
            <a:avLst/>
            <a:gdLst/>
            <a:ahLst/>
            <a:cxnLst/>
            <a:rect r="r" b="b" t="t" l="l"/>
            <a:pathLst>
              <a:path h="1069444" w="1851851">
                <a:moveTo>
                  <a:pt x="0" y="0"/>
                </a:moveTo>
                <a:lnTo>
                  <a:pt x="1851851" y="0"/>
                </a:lnTo>
                <a:lnTo>
                  <a:pt x="1851851" y="1069444"/>
                </a:lnTo>
                <a:lnTo>
                  <a:pt x="0" y="10694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333039" y="350577"/>
            <a:ext cx="1028700" cy="1028700"/>
          </a:xfrm>
          <a:custGeom>
            <a:avLst/>
            <a:gdLst/>
            <a:ahLst/>
            <a:cxnLst/>
            <a:rect r="r" b="b" t="t" l="l"/>
            <a:pathLst>
              <a:path h="1028700" w="1028700">
                <a:moveTo>
                  <a:pt x="0" y="0"/>
                </a:moveTo>
                <a:lnTo>
                  <a:pt x="1028700" y="0"/>
                </a:lnTo>
                <a:lnTo>
                  <a:pt x="1028700" y="1028700"/>
                </a:lnTo>
                <a:lnTo>
                  <a:pt x="0" y="10287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584931" y="8551778"/>
            <a:ext cx="1348738" cy="1502772"/>
          </a:xfrm>
          <a:custGeom>
            <a:avLst/>
            <a:gdLst/>
            <a:ahLst/>
            <a:cxnLst/>
            <a:rect r="r" b="b" t="t" l="l"/>
            <a:pathLst>
              <a:path h="1502772" w="1348738">
                <a:moveTo>
                  <a:pt x="0" y="0"/>
                </a:moveTo>
                <a:lnTo>
                  <a:pt x="1348738" y="0"/>
                </a:lnTo>
                <a:lnTo>
                  <a:pt x="1348738" y="1502771"/>
                </a:lnTo>
                <a:lnTo>
                  <a:pt x="0" y="150277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5688108" y="-376762"/>
            <a:ext cx="9857589" cy="10431311"/>
          </a:xfrm>
          <a:custGeom>
            <a:avLst/>
            <a:gdLst/>
            <a:ahLst/>
            <a:cxnLst/>
            <a:rect r="r" b="b" t="t" l="l"/>
            <a:pathLst>
              <a:path h="10431311" w="9857589">
                <a:moveTo>
                  <a:pt x="0" y="0"/>
                </a:moveTo>
                <a:lnTo>
                  <a:pt x="9857588" y="0"/>
                </a:lnTo>
                <a:lnTo>
                  <a:pt x="9857588" y="10431311"/>
                </a:lnTo>
                <a:lnTo>
                  <a:pt x="0" y="1043131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5905063" y="1748882"/>
            <a:ext cx="9234056" cy="9720499"/>
          </a:xfrm>
          <a:prstGeom prst="rect">
            <a:avLst/>
          </a:prstGeom>
        </p:spPr>
        <p:txBody>
          <a:bodyPr anchor="t" rtlCol="false" tIns="0" lIns="0" bIns="0" rIns="0">
            <a:spAutoFit/>
          </a:bodyPr>
          <a:lstStyle/>
          <a:p>
            <a:pPr algn="ctr">
              <a:lnSpc>
                <a:spcPts val="5481"/>
              </a:lnSpc>
            </a:pPr>
            <a:r>
              <a:rPr lang="en-US" sz="3915" b="true">
                <a:solidFill>
                  <a:srgbClr val="000000"/>
                </a:solidFill>
                <a:latin typeface="Sauna Pro 3 Bold"/>
                <a:ea typeface="Sauna Pro 3 Bold"/>
                <a:cs typeface="Sauna Pro 3 Bold"/>
                <a:sym typeface="Sauna Pro 3 Bold"/>
              </a:rPr>
              <a:t>We can now bring all of our learning together!</a:t>
            </a:r>
          </a:p>
          <a:p>
            <a:pPr algn="ctr">
              <a:lnSpc>
                <a:spcPts val="5481"/>
              </a:lnSpc>
            </a:pPr>
          </a:p>
          <a:p>
            <a:pPr algn="ctr">
              <a:lnSpc>
                <a:spcPts val="5481"/>
              </a:lnSpc>
            </a:pPr>
            <a:r>
              <a:rPr lang="en-US" sz="3915" b="true">
                <a:solidFill>
                  <a:srgbClr val="000000"/>
                </a:solidFill>
                <a:latin typeface="Sauna Pro 3 Bold"/>
                <a:ea typeface="Sauna Pro 3 Bold"/>
                <a:cs typeface="Sauna Pro 3 Bold"/>
                <a:sym typeface="Sauna Pro 3 Bold"/>
              </a:rPr>
              <a:t>How can you be an upstander and promote Anti-Bullying across your school community?</a:t>
            </a:r>
          </a:p>
          <a:p>
            <a:pPr algn="ctr">
              <a:lnSpc>
                <a:spcPts val="5481"/>
              </a:lnSpc>
            </a:pPr>
          </a:p>
          <a:p>
            <a:pPr algn="ctr">
              <a:lnSpc>
                <a:spcPts val="5481"/>
              </a:lnSpc>
            </a:pPr>
            <a:r>
              <a:rPr lang="en-US" sz="3915" b="true">
                <a:solidFill>
                  <a:srgbClr val="000000"/>
                </a:solidFill>
                <a:latin typeface="Sauna Pro 3 Bold"/>
                <a:ea typeface="Sauna Pro 3 Bold"/>
                <a:cs typeface="Sauna Pro 3 Bold"/>
                <a:sym typeface="Sauna Pro 3 Bold"/>
              </a:rPr>
              <a:t>You now have the opportunity to share your learnings and help others so that nobody has to experience bullying like Noah.</a:t>
            </a:r>
          </a:p>
          <a:p>
            <a:pPr algn="ctr">
              <a:lnSpc>
                <a:spcPts val="5481"/>
              </a:lnSpc>
            </a:pPr>
          </a:p>
          <a:p>
            <a:pPr algn="ctr">
              <a:lnSpc>
                <a:spcPts val="5481"/>
              </a:lnSpc>
            </a:pPr>
            <a:r>
              <a:rPr lang="en-US" sz="3915" b="true">
                <a:solidFill>
                  <a:srgbClr val="000000"/>
                </a:solidFill>
                <a:latin typeface="Sauna Pro 3 Bold"/>
                <a:ea typeface="Sauna Pro 3 Bold"/>
                <a:cs typeface="Sauna Pro 3 Bold"/>
                <a:sym typeface="Sauna Pro 3 Bold"/>
              </a:rPr>
              <a:t>You can do this!</a:t>
            </a:r>
          </a:p>
          <a:p>
            <a:pPr algn="ctr">
              <a:lnSpc>
                <a:spcPts val="5481"/>
              </a:lnSpc>
            </a:pPr>
          </a:p>
          <a:p>
            <a:pPr algn="ctr">
              <a:lnSpc>
                <a:spcPts val="5481"/>
              </a:lnSpc>
            </a:pPr>
          </a:p>
          <a:p>
            <a:pPr algn="ctr">
              <a:lnSpc>
                <a:spcPts val="5481"/>
              </a:lnSpc>
              <a:spcBef>
                <a:spcPct val="0"/>
              </a:spcBef>
            </a:pPr>
            <a:r>
              <a:rPr lang="en-US" b="true" sz="3915">
                <a:solidFill>
                  <a:srgbClr val="000000"/>
                </a:solidFill>
                <a:latin typeface="Sauna Pro 3 Bold"/>
                <a:ea typeface="Sauna Pro 3 Bold"/>
                <a:cs typeface="Sauna Pro 3 Bold"/>
                <a:sym typeface="Sauna Pro 3 Bold"/>
              </a:rPr>
              <a:t> </a:t>
            </a:r>
          </a:p>
        </p:txBody>
      </p:sp>
    </p:spTree>
  </p:cSld>
  <p:clrMapOvr>
    <a:masterClrMapping/>
  </p:clrMapOvr>
</p:sld>
</file>

<file path=ppt/slides/slide18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8686897" y="5879239"/>
            <a:ext cx="1297447" cy="1299071"/>
          </a:xfrm>
          <a:custGeom>
            <a:avLst/>
            <a:gdLst/>
            <a:ahLst/>
            <a:cxnLst/>
            <a:rect r="r" b="b" t="t" l="l"/>
            <a:pathLst>
              <a:path h="1299071" w="1297447">
                <a:moveTo>
                  <a:pt x="0" y="0"/>
                </a:moveTo>
                <a:lnTo>
                  <a:pt x="1297447" y="0"/>
                </a:lnTo>
                <a:lnTo>
                  <a:pt x="1297447" y="1299070"/>
                </a:lnTo>
                <a:lnTo>
                  <a:pt x="0" y="12990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903791" y="120147"/>
            <a:ext cx="2296259" cy="1693491"/>
          </a:xfrm>
          <a:custGeom>
            <a:avLst/>
            <a:gdLst/>
            <a:ahLst/>
            <a:cxnLst/>
            <a:rect r="r" b="b" t="t" l="l"/>
            <a:pathLst>
              <a:path h="1693491" w="2296259">
                <a:moveTo>
                  <a:pt x="0" y="0"/>
                </a:moveTo>
                <a:lnTo>
                  <a:pt x="2296258" y="0"/>
                </a:lnTo>
                <a:lnTo>
                  <a:pt x="2296258" y="1693491"/>
                </a:lnTo>
                <a:lnTo>
                  <a:pt x="0" y="16934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829064" y="1843764"/>
            <a:ext cx="4777160" cy="1863092"/>
          </a:xfrm>
          <a:custGeom>
            <a:avLst/>
            <a:gdLst/>
            <a:ahLst/>
            <a:cxnLst/>
            <a:rect r="r" b="b" t="t" l="l"/>
            <a:pathLst>
              <a:path h="1863092" w="4777160">
                <a:moveTo>
                  <a:pt x="0" y="0"/>
                </a:moveTo>
                <a:lnTo>
                  <a:pt x="4777160" y="0"/>
                </a:lnTo>
                <a:lnTo>
                  <a:pt x="4777160" y="1863092"/>
                </a:lnTo>
                <a:lnTo>
                  <a:pt x="0" y="18630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19346" y="8856000"/>
            <a:ext cx="1997724" cy="1153685"/>
          </a:xfrm>
          <a:custGeom>
            <a:avLst/>
            <a:gdLst/>
            <a:ahLst/>
            <a:cxnLst/>
            <a:rect r="r" b="b" t="t" l="l"/>
            <a:pathLst>
              <a:path h="1153685" w="1997724">
                <a:moveTo>
                  <a:pt x="0" y="0"/>
                </a:moveTo>
                <a:lnTo>
                  <a:pt x="1997723" y="0"/>
                </a:lnTo>
                <a:lnTo>
                  <a:pt x="1997723" y="1153686"/>
                </a:lnTo>
                <a:lnTo>
                  <a:pt x="0" y="1153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2422865" y="8856000"/>
            <a:ext cx="1198549" cy="1198549"/>
          </a:xfrm>
          <a:custGeom>
            <a:avLst/>
            <a:gdLst/>
            <a:ahLst/>
            <a:cxnLst/>
            <a:rect r="r" b="b" t="t" l="l"/>
            <a:pathLst>
              <a:path h="1198549" w="1198549">
                <a:moveTo>
                  <a:pt x="0" y="0"/>
                </a:moveTo>
                <a:lnTo>
                  <a:pt x="1198549" y="0"/>
                </a:lnTo>
                <a:lnTo>
                  <a:pt x="1198549" y="1198549"/>
                </a:lnTo>
                <a:lnTo>
                  <a:pt x="0" y="119854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6584931" y="8551778"/>
            <a:ext cx="1348738" cy="1502772"/>
          </a:xfrm>
          <a:custGeom>
            <a:avLst/>
            <a:gdLst/>
            <a:ahLst/>
            <a:cxnLst/>
            <a:rect r="r" b="b" t="t" l="l"/>
            <a:pathLst>
              <a:path h="1502772" w="1348738">
                <a:moveTo>
                  <a:pt x="0" y="0"/>
                </a:moveTo>
                <a:lnTo>
                  <a:pt x="1348738" y="0"/>
                </a:lnTo>
                <a:lnTo>
                  <a:pt x="1348738" y="1502771"/>
                </a:lnTo>
                <a:lnTo>
                  <a:pt x="0" y="150277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6901475" y="4454022"/>
            <a:ext cx="5125178" cy="1139779"/>
          </a:xfrm>
          <a:prstGeom prst="rect">
            <a:avLst/>
          </a:prstGeom>
        </p:spPr>
        <p:txBody>
          <a:bodyPr anchor="t" rtlCol="false" tIns="0" lIns="0" bIns="0" rIns="0">
            <a:spAutoFit/>
          </a:bodyPr>
          <a:lstStyle/>
          <a:p>
            <a:pPr algn="ctr">
              <a:lnSpc>
                <a:spcPts val="9100"/>
              </a:lnSpc>
              <a:spcBef>
                <a:spcPct val="0"/>
              </a:spcBef>
            </a:pPr>
            <a:r>
              <a:rPr lang="en-US" b="true" sz="6500">
                <a:solidFill>
                  <a:srgbClr val="FFFFFF"/>
                </a:solidFill>
                <a:latin typeface="Sauna Pro 3 Bold"/>
                <a:ea typeface="Sauna Pro 3 Bold"/>
                <a:cs typeface="Sauna Pro 3 Bold"/>
                <a:sym typeface="Sauna Pro 3 Bold"/>
              </a:rPr>
              <a:t>Use your words</a:t>
            </a:r>
          </a:p>
        </p:txBody>
      </p:sp>
      <p:sp>
        <p:nvSpPr>
          <p:cNvPr name="TextBox 9" id="9"/>
          <p:cNvSpPr txBox="true"/>
          <p:nvPr/>
        </p:nvSpPr>
        <p:spPr>
          <a:xfrm rot="0">
            <a:off x="479345" y="1986972"/>
            <a:ext cx="5085587" cy="1130255"/>
          </a:xfrm>
          <a:prstGeom prst="rect">
            <a:avLst/>
          </a:prstGeom>
        </p:spPr>
        <p:txBody>
          <a:bodyPr anchor="t" rtlCol="false" tIns="0" lIns="0" bIns="0" rIns="0">
            <a:spAutoFit/>
          </a:bodyPr>
          <a:lstStyle/>
          <a:p>
            <a:pPr algn="ctr">
              <a:lnSpc>
                <a:spcPts val="9099"/>
              </a:lnSpc>
              <a:spcBef>
                <a:spcPct val="0"/>
              </a:spcBef>
            </a:pPr>
            <a:r>
              <a:rPr lang="en-US" b="true" sz="6499">
                <a:solidFill>
                  <a:srgbClr val="FFFFFF"/>
                </a:solidFill>
                <a:latin typeface="Sauna Pro 3 Bold"/>
                <a:ea typeface="Sauna Pro 3 Bold"/>
                <a:cs typeface="Sauna Pro 3 Bold"/>
                <a:sym typeface="Sauna Pro 3 Bold"/>
              </a:rPr>
              <a:t>Find your voice</a:t>
            </a:r>
          </a:p>
        </p:txBody>
      </p:sp>
      <p:sp>
        <p:nvSpPr>
          <p:cNvPr name="TextBox 10" id="10"/>
          <p:cNvSpPr txBox="true"/>
          <p:nvPr/>
        </p:nvSpPr>
        <p:spPr>
          <a:xfrm rot="0">
            <a:off x="12524368" y="382611"/>
            <a:ext cx="5505774" cy="1139779"/>
          </a:xfrm>
          <a:prstGeom prst="rect">
            <a:avLst/>
          </a:prstGeom>
        </p:spPr>
        <p:txBody>
          <a:bodyPr anchor="t" rtlCol="false" tIns="0" lIns="0" bIns="0" rIns="0">
            <a:spAutoFit/>
          </a:bodyPr>
          <a:lstStyle/>
          <a:p>
            <a:pPr algn="ctr">
              <a:lnSpc>
                <a:spcPts val="9100"/>
              </a:lnSpc>
              <a:spcBef>
                <a:spcPct val="0"/>
              </a:spcBef>
            </a:pPr>
            <a:r>
              <a:rPr lang="en-US" b="true" sz="6500">
                <a:solidFill>
                  <a:srgbClr val="FFFFFF"/>
                </a:solidFill>
                <a:latin typeface="Sauna Pro 3 Bold"/>
                <a:ea typeface="Sauna Pro 3 Bold"/>
                <a:cs typeface="Sauna Pro 3 Bold"/>
                <a:sym typeface="Sauna Pro 3 Bold"/>
              </a:rPr>
              <a:t>Own your power</a:t>
            </a:r>
          </a:p>
        </p:txBody>
      </p:sp>
      <p:sp>
        <p:nvSpPr>
          <p:cNvPr name="TextBox 11" id="11"/>
          <p:cNvSpPr txBox="true"/>
          <p:nvPr/>
        </p:nvSpPr>
        <p:spPr>
          <a:xfrm rot="0">
            <a:off x="6309536" y="7672720"/>
            <a:ext cx="6356462" cy="2271312"/>
          </a:xfrm>
          <a:prstGeom prst="rect">
            <a:avLst/>
          </a:prstGeom>
        </p:spPr>
        <p:txBody>
          <a:bodyPr anchor="t" rtlCol="false" tIns="0" lIns="0" bIns="0" rIns="0">
            <a:spAutoFit/>
          </a:bodyPr>
          <a:lstStyle/>
          <a:p>
            <a:pPr algn="l">
              <a:lnSpc>
                <a:spcPts val="6069"/>
              </a:lnSpc>
            </a:pPr>
            <a:r>
              <a:rPr lang="en-US" sz="4335" b="true">
                <a:solidFill>
                  <a:srgbClr val="000000"/>
                </a:solidFill>
                <a:latin typeface="Sauna Pro 3 Bold"/>
                <a:ea typeface="Sauna Pro 3 Bold"/>
                <a:cs typeface="Sauna Pro 3 Bold"/>
                <a:sym typeface="Sauna Pro 3 Bold"/>
              </a:rPr>
              <a:t>What will you say to others?</a:t>
            </a:r>
          </a:p>
          <a:p>
            <a:pPr algn="l">
              <a:lnSpc>
                <a:spcPts val="6069"/>
              </a:lnSpc>
              <a:spcBef>
                <a:spcPct val="0"/>
              </a:spcBef>
            </a:pPr>
            <a:r>
              <a:rPr lang="en-US" b="true" sz="4335">
                <a:solidFill>
                  <a:srgbClr val="000000"/>
                </a:solidFill>
                <a:latin typeface="Sauna Pro 3 Bold"/>
                <a:ea typeface="Sauna Pro 3 Bold"/>
                <a:cs typeface="Sauna Pro 3 Bold"/>
                <a:sym typeface="Sauna Pro 3 Bold"/>
              </a:rPr>
              <a:t>How will you include and support?</a:t>
            </a:r>
          </a:p>
        </p:txBody>
      </p:sp>
      <p:sp>
        <p:nvSpPr>
          <p:cNvPr name="TextBox 12" id="12"/>
          <p:cNvSpPr txBox="true"/>
          <p:nvPr/>
        </p:nvSpPr>
        <p:spPr>
          <a:xfrm rot="0">
            <a:off x="449652" y="3116719"/>
            <a:ext cx="6642347" cy="1865682"/>
          </a:xfrm>
          <a:prstGeom prst="rect">
            <a:avLst/>
          </a:prstGeom>
        </p:spPr>
        <p:txBody>
          <a:bodyPr anchor="t" rtlCol="false" tIns="0" lIns="0" bIns="0" rIns="0">
            <a:spAutoFit/>
          </a:bodyPr>
          <a:lstStyle/>
          <a:p>
            <a:pPr algn="l">
              <a:lnSpc>
                <a:spcPts val="4840"/>
              </a:lnSpc>
            </a:pPr>
            <a:r>
              <a:rPr lang="en-US" sz="4400" b="true">
                <a:solidFill>
                  <a:srgbClr val="000000"/>
                </a:solidFill>
                <a:latin typeface="Sauna Pro 3 Bold"/>
                <a:ea typeface="Sauna Pro 3 Bold"/>
                <a:cs typeface="Sauna Pro 3 Bold"/>
                <a:sym typeface="Sauna Pro 3 Bold"/>
              </a:rPr>
              <a:t>Who will you speak to?</a:t>
            </a:r>
          </a:p>
          <a:p>
            <a:pPr algn="l">
              <a:lnSpc>
                <a:spcPts val="4840"/>
              </a:lnSpc>
            </a:pPr>
            <a:r>
              <a:rPr lang="en-US" b="true" sz="4400">
                <a:solidFill>
                  <a:srgbClr val="000000"/>
                </a:solidFill>
                <a:latin typeface="Sauna Pro 3 Bold"/>
                <a:ea typeface="Sauna Pro 3 Bold"/>
                <a:cs typeface="Sauna Pro 3 Bold"/>
                <a:sym typeface="Sauna Pro 3 Bold"/>
              </a:rPr>
              <a:t>How will you convince others?</a:t>
            </a:r>
          </a:p>
        </p:txBody>
      </p:sp>
      <p:sp>
        <p:nvSpPr>
          <p:cNvPr name="TextBox 13" id="13"/>
          <p:cNvSpPr txBox="true"/>
          <p:nvPr/>
        </p:nvSpPr>
        <p:spPr>
          <a:xfrm rot="0">
            <a:off x="12971281" y="4066210"/>
            <a:ext cx="5058861" cy="3702918"/>
          </a:xfrm>
          <a:prstGeom prst="rect">
            <a:avLst/>
          </a:prstGeom>
        </p:spPr>
        <p:txBody>
          <a:bodyPr anchor="t" rtlCol="false" tIns="0" lIns="0" bIns="0" rIns="0">
            <a:spAutoFit/>
          </a:bodyPr>
          <a:lstStyle/>
          <a:p>
            <a:pPr algn="l">
              <a:lnSpc>
                <a:spcPts val="5911"/>
              </a:lnSpc>
            </a:pPr>
            <a:r>
              <a:rPr lang="en-US" sz="4222" b="true">
                <a:solidFill>
                  <a:srgbClr val="000000"/>
                </a:solidFill>
                <a:latin typeface="Sauna Pro 3 Bold"/>
                <a:ea typeface="Sauna Pro 3 Bold"/>
                <a:cs typeface="Sauna Pro 3 Bold"/>
                <a:sym typeface="Sauna Pro 3 Bold"/>
              </a:rPr>
              <a:t>How will you educate others?</a:t>
            </a:r>
          </a:p>
          <a:p>
            <a:pPr algn="l">
              <a:lnSpc>
                <a:spcPts val="5911"/>
              </a:lnSpc>
            </a:pPr>
            <a:r>
              <a:rPr lang="en-US" sz="4222" b="true">
                <a:solidFill>
                  <a:srgbClr val="000000"/>
                </a:solidFill>
                <a:latin typeface="Sauna Pro 3 Bold"/>
                <a:ea typeface="Sauna Pro 3 Bold"/>
                <a:cs typeface="Sauna Pro 3 Bold"/>
                <a:sym typeface="Sauna Pro 3 Bold"/>
              </a:rPr>
              <a:t>Prevent bullying?</a:t>
            </a:r>
          </a:p>
          <a:p>
            <a:pPr algn="l">
              <a:lnSpc>
                <a:spcPts val="5911"/>
              </a:lnSpc>
              <a:spcBef>
                <a:spcPct val="0"/>
              </a:spcBef>
            </a:pPr>
            <a:r>
              <a:rPr lang="en-US" b="true" sz="4222">
                <a:solidFill>
                  <a:srgbClr val="000000"/>
                </a:solidFill>
                <a:latin typeface="Sauna Pro 3 Bold"/>
                <a:ea typeface="Sauna Pro 3 Bold"/>
                <a:cs typeface="Sauna Pro 3 Bold"/>
                <a:sym typeface="Sauna Pro 3 Bold"/>
              </a:rPr>
              <a:t>Promote anti-bullying?</a:t>
            </a:r>
          </a:p>
        </p:txBody>
      </p:sp>
      <p:sp>
        <p:nvSpPr>
          <p:cNvPr name="Freeform 14" id="14"/>
          <p:cNvSpPr/>
          <p:nvPr/>
        </p:nvSpPr>
        <p:spPr>
          <a:xfrm flipH="false" flipV="false" rot="0">
            <a:off x="8482460" y="1142469"/>
            <a:ext cx="1706320" cy="3265683"/>
          </a:xfrm>
          <a:custGeom>
            <a:avLst/>
            <a:gdLst/>
            <a:ahLst/>
            <a:cxnLst/>
            <a:rect r="r" b="b" t="t" l="l"/>
            <a:pathLst>
              <a:path h="3265683" w="1706320">
                <a:moveTo>
                  <a:pt x="0" y="0"/>
                </a:moveTo>
                <a:lnTo>
                  <a:pt x="1706320" y="0"/>
                </a:lnTo>
                <a:lnTo>
                  <a:pt x="1706320" y="3265683"/>
                </a:lnTo>
                <a:lnTo>
                  <a:pt x="0" y="326568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8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3544" y="8933444"/>
            <a:ext cx="1968010" cy="1136526"/>
          </a:xfrm>
          <a:custGeom>
            <a:avLst/>
            <a:gdLst/>
            <a:ahLst/>
            <a:cxnLst/>
            <a:rect r="r" b="b" t="t" l="l"/>
            <a:pathLst>
              <a:path h="1136526" w="1968010">
                <a:moveTo>
                  <a:pt x="0" y="0"/>
                </a:moveTo>
                <a:lnTo>
                  <a:pt x="1968010" y="0"/>
                </a:lnTo>
                <a:lnTo>
                  <a:pt x="1968010" y="1136526"/>
                </a:lnTo>
                <a:lnTo>
                  <a:pt x="0" y="11365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81884" y="9028895"/>
            <a:ext cx="945624" cy="945624"/>
          </a:xfrm>
          <a:custGeom>
            <a:avLst/>
            <a:gdLst/>
            <a:ahLst/>
            <a:cxnLst/>
            <a:rect r="r" b="b" t="t" l="l"/>
            <a:pathLst>
              <a:path h="945624" w="945624">
                <a:moveTo>
                  <a:pt x="0" y="0"/>
                </a:moveTo>
                <a:lnTo>
                  <a:pt x="945623" y="0"/>
                </a:lnTo>
                <a:lnTo>
                  <a:pt x="945623" y="945624"/>
                </a:lnTo>
                <a:lnTo>
                  <a:pt x="0" y="9456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584931" y="8567198"/>
            <a:ext cx="1348738" cy="1502772"/>
          </a:xfrm>
          <a:custGeom>
            <a:avLst/>
            <a:gdLst/>
            <a:ahLst/>
            <a:cxnLst/>
            <a:rect r="r" b="b" t="t" l="l"/>
            <a:pathLst>
              <a:path h="1502772" w="1348738">
                <a:moveTo>
                  <a:pt x="0" y="0"/>
                </a:moveTo>
                <a:lnTo>
                  <a:pt x="1348738" y="0"/>
                </a:lnTo>
                <a:lnTo>
                  <a:pt x="1348738" y="1502772"/>
                </a:lnTo>
                <a:lnTo>
                  <a:pt x="0" y="150277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3817308" y="2069033"/>
            <a:ext cx="10653384" cy="6148933"/>
          </a:xfrm>
          <a:custGeom>
            <a:avLst/>
            <a:gdLst/>
            <a:ahLst/>
            <a:cxnLst/>
            <a:rect r="r" b="b" t="t" l="l"/>
            <a:pathLst>
              <a:path h="6148933" w="10653384">
                <a:moveTo>
                  <a:pt x="0" y="0"/>
                </a:moveTo>
                <a:lnTo>
                  <a:pt x="10653384" y="0"/>
                </a:lnTo>
                <a:lnTo>
                  <a:pt x="10653384" y="6148934"/>
                </a:lnTo>
                <a:lnTo>
                  <a:pt x="0" y="6148934"/>
                </a:lnTo>
                <a:lnTo>
                  <a:pt x="0" y="0"/>
                </a:lnTo>
                <a:close/>
              </a:path>
            </a:pathLst>
          </a:custGeom>
          <a:blipFill>
            <a:blip r:embed="rId8"/>
            <a:stretch>
              <a:fillRect l="0" t="0" r="0" b="0"/>
            </a:stretch>
          </a:blipFill>
          <a:ln w="38100" cap="sq">
            <a:solidFill>
              <a:srgbClr val="000000"/>
            </a:solidFill>
            <a:prstDash val="solid"/>
            <a:miter/>
          </a:ln>
        </p:spPr>
      </p:sp>
      <p:sp>
        <p:nvSpPr>
          <p:cNvPr name="TextBox 6" id="6"/>
          <p:cNvSpPr txBox="true"/>
          <p:nvPr/>
        </p:nvSpPr>
        <p:spPr>
          <a:xfrm rot="0">
            <a:off x="6558153" y="988010"/>
            <a:ext cx="4939223" cy="1774169"/>
          </a:xfrm>
          <a:prstGeom prst="rect">
            <a:avLst/>
          </a:prstGeom>
        </p:spPr>
        <p:txBody>
          <a:bodyPr anchor="t" rtlCol="false" tIns="0" lIns="0" bIns="0" rIns="0">
            <a:spAutoFit/>
          </a:bodyPr>
          <a:lstStyle/>
          <a:p>
            <a:pPr algn="ctr">
              <a:lnSpc>
                <a:spcPts val="4601"/>
              </a:lnSpc>
            </a:pPr>
            <a:r>
              <a:rPr lang="en-US" sz="4601">
                <a:solidFill>
                  <a:srgbClr val="000000"/>
                </a:solidFill>
                <a:latin typeface="Sauna Pro 1"/>
                <a:ea typeface="Sauna Pro 1"/>
                <a:cs typeface="Sauna Pro 1"/>
                <a:sym typeface="Sauna Pro 1"/>
              </a:rPr>
              <a:t>Worksheet </a:t>
            </a:r>
            <a:r>
              <a:rPr lang="en-US" sz="4601">
                <a:solidFill>
                  <a:srgbClr val="000000"/>
                </a:solidFill>
                <a:latin typeface="Sauna Pro 1"/>
                <a:ea typeface="Sauna Pro 1"/>
                <a:cs typeface="Sauna Pro 1"/>
                <a:sym typeface="Sauna Pro 1"/>
              </a:rPr>
              <a:t>available</a:t>
            </a:r>
          </a:p>
          <a:p>
            <a:pPr algn="ctr">
              <a:lnSpc>
                <a:spcPts val="4601"/>
              </a:lnSpc>
            </a:pPr>
          </a:p>
          <a:p>
            <a:pPr algn="ctr">
              <a:lnSpc>
                <a:spcPts val="4601"/>
              </a:lnSpc>
            </a:pPr>
          </a:p>
        </p:txBody>
      </p:sp>
    </p:spTree>
  </p:cSld>
  <p:clrMapOvr>
    <a:masterClrMapping/>
  </p:clrMapOvr>
</p:sld>
</file>

<file path=ppt/slides/slide18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8123851" y="5445545"/>
            <a:ext cx="1734932" cy="1737103"/>
          </a:xfrm>
          <a:custGeom>
            <a:avLst/>
            <a:gdLst/>
            <a:ahLst/>
            <a:cxnLst/>
            <a:rect r="r" b="b" t="t" l="l"/>
            <a:pathLst>
              <a:path h="1737103" w="1734932">
                <a:moveTo>
                  <a:pt x="0" y="0"/>
                </a:moveTo>
                <a:lnTo>
                  <a:pt x="1734932" y="0"/>
                </a:lnTo>
                <a:lnTo>
                  <a:pt x="1734932" y="1737103"/>
                </a:lnTo>
                <a:lnTo>
                  <a:pt x="0" y="17371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804584" y="1810860"/>
            <a:ext cx="2296259" cy="1693491"/>
          </a:xfrm>
          <a:custGeom>
            <a:avLst/>
            <a:gdLst/>
            <a:ahLst/>
            <a:cxnLst/>
            <a:rect r="r" b="b" t="t" l="l"/>
            <a:pathLst>
              <a:path h="1693491" w="2296259">
                <a:moveTo>
                  <a:pt x="0" y="0"/>
                </a:moveTo>
                <a:lnTo>
                  <a:pt x="2296258" y="0"/>
                </a:lnTo>
                <a:lnTo>
                  <a:pt x="2296258" y="1693490"/>
                </a:lnTo>
                <a:lnTo>
                  <a:pt x="0" y="16934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040111" y="2025148"/>
            <a:ext cx="4777160" cy="1863092"/>
          </a:xfrm>
          <a:custGeom>
            <a:avLst/>
            <a:gdLst/>
            <a:ahLst/>
            <a:cxnLst/>
            <a:rect r="r" b="b" t="t" l="l"/>
            <a:pathLst>
              <a:path h="1863092" w="4777160">
                <a:moveTo>
                  <a:pt x="0" y="0"/>
                </a:moveTo>
                <a:lnTo>
                  <a:pt x="4777160" y="0"/>
                </a:lnTo>
                <a:lnTo>
                  <a:pt x="4777160" y="1863092"/>
                </a:lnTo>
                <a:lnTo>
                  <a:pt x="0" y="18630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916325" y="185117"/>
            <a:ext cx="2149983" cy="4114800"/>
          </a:xfrm>
          <a:custGeom>
            <a:avLst/>
            <a:gdLst/>
            <a:ahLst/>
            <a:cxnLst/>
            <a:rect r="r" b="b" t="t" l="l"/>
            <a:pathLst>
              <a:path h="4114800" w="2149983">
                <a:moveTo>
                  <a:pt x="0" y="0"/>
                </a:moveTo>
                <a:lnTo>
                  <a:pt x="2149983" y="0"/>
                </a:lnTo>
                <a:lnTo>
                  <a:pt x="2149983"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688537" y="3743378"/>
            <a:ext cx="5314172" cy="3086100"/>
            <a:chOff x="0" y="0"/>
            <a:chExt cx="1399617" cy="812800"/>
          </a:xfrm>
        </p:grpSpPr>
        <p:sp>
          <p:nvSpPr>
            <p:cNvPr name="Freeform 7" id="7"/>
            <p:cNvSpPr/>
            <p:nvPr/>
          </p:nvSpPr>
          <p:spPr>
            <a:xfrm flipH="false" flipV="false" rot="0">
              <a:off x="0" y="0"/>
              <a:ext cx="1399617" cy="812800"/>
            </a:xfrm>
            <a:custGeom>
              <a:avLst/>
              <a:gdLst/>
              <a:ahLst/>
              <a:cxnLst/>
              <a:rect r="r" b="b" t="t" l="l"/>
              <a:pathLst>
                <a:path h="812800" w="1399617">
                  <a:moveTo>
                    <a:pt x="74299" y="0"/>
                  </a:moveTo>
                  <a:lnTo>
                    <a:pt x="1325318" y="0"/>
                  </a:lnTo>
                  <a:cubicBezTo>
                    <a:pt x="1345024" y="0"/>
                    <a:pt x="1363922" y="7828"/>
                    <a:pt x="1377856" y="21762"/>
                  </a:cubicBezTo>
                  <a:cubicBezTo>
                    <a:pt x="1391789" y="35695"/>
                    <a:pt x="1399617" y="54594"/>
                    <a:pt x="1399617" y="74299"/>
                  </a:cubicBezTo>
                  <a:lnTo>
                    <a:pt x="1399617" y="738501"/>
                  </a:lnTo>
                  <a:cubicBezTo>
                    <a:pt x="1399617" y="779535"/>
                    <a:pt x="1366352" y="812800"/>
                    <a:pt x="1325318" y="812800"/>
                  </a:cubicBezTo>
                  <a:lnTo>
                    <a:pt x="74299" y="812800"/>
                  </a:lnTo>
                  <a:cubicBezTo>
                    <a:pt x="33265" y="812800"/>
                    <a:pt x="0" y="779535"/>
                    <a:pt x="0" y="738501"/>
                  </a:cubicBezTo>
                  <a:lnTo>
                    <a:pt x="0" y="74299"/>
                  </a:lnTo>
                  <a:cubicBezTo>
                    <a:pt x="0" y="33265"/>
                    <a:pt x="33265" y="0"/>
                    <a:pt x="74299" y="0"/>
                  </a:cubicBezTo>
                  <a:close/>
                </a:path>
              </a:pathLst>
            </a:custGeom>
            <a:solidFill>
              <a:srgbClr val="FFFFFF"/>
            </a:solidFill>
          </p:spPr>
        </p:sp>
        <p:sp>
          <p:nvSpPr>
            <p:cNvPr name="TextBox 8" id="8"/>
            <p:cNvSpPr txBox="true"/>
            <p:nvPr/>
          </p:nvSpPr>
          <p:spPr>
            <a:xfrm>
              <a:off x="0" y="-38100"/>
              <a:ext cx="1399617" cy="850900"/>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7055566" y="4323144"/>
            <a:ext cx="4176869" cy="906110"/>
          </a:xfrm>
          <a:prstGeom prst="rect">
            <a:avLst/>
          </a:prstGeom>
        </p:spPr>
        <p:txBody>
          <a:bodyPr anchor="t" rtlCol="false" tIns="0" lIns="0" bIns="0" rIns="0">
            <a:spAutoFit/>
          </a:bodyPr>
          <a:lstStyle/>
          <a:p>
            <a:pPr algn="ctr">
              <a:lnSpc>
                <a:spcPts val="7279"/>
              </a:lnSpc>
              <a:spcBef>
                <a:spcPct val="0"/>
              </a:spcBef>
            </a:pPr>
            <a:r>
              <a:rPr lang="en-US" b="true" sz="5199">
                <a:solidFill>
                  <a:srgbClr val="FFFFFF"/>
                </a:solidFill>
                <a:latin typeface="Sauna Pro 3 Bold"/>
                <a:ea typeface="Sauna Pro 3 Bold"/>
                <a:cs typeface="Sauna Pro 3 Bold"/>
                <a:sym typeface="Sauna Pro 3 Bold"/>
              </a:rPr>
              <a:t>Use your Words</a:t>
            </a:r>
          </a:p>
        </p:txBody>
      </p:sp>
      <p:sp>
        <p:nvSpPr>
          <p:cNvPr name="TextBox 10" id="10"/>
          <p:cNvSpPr txBox="true"/>
          <p:nvPr/>
        </p:nvSpPr>
        <p:spPr>
          <a:xfrm rot="0">
            <a:off x="1004904" y="739046"/>
            <a:ext cx="4116182" cy="906110"/>
          </a:xfrm>
          <a:prstGeom prst="rect">
            <a:avLst/>
          </a:prstGeom>
        </p:spPr>
        <p:txBody>
          <a:bodyPr anchor="t" rtlCol="false" tIns="0" lIns="0" bIns="0" rIns="0">
            <a:spAutoFit/>
          </a:bodyPr>
          <a:lstStyle/>
          <a:p>
            <a:pPr algn="ctr">
              <a:lnSpc>
                <a:spcPts val="7279"/>
              </a:lnSpc>
              <a:spcBef>
                <a:spcPct val="0"/>
              </a:spcBef>
            </a:pPr>
            <a:r>
              <a:rPr lang="en-US" b="true" sz="5199">
                <a:solidFill>
                  <a:srgbClr val="FFFFFF"/>
                </a:solidFill>
                <a:latin typeface="Sauna Pro 3 Bold"/>
                <a:ea typeface="Sauna Pro 3 Bold"/>
                <a:cs typeface="Sauna Pro 3 Bold"/>
                <a:sym typeface="Sauna Pro 3 Bold"/>
              </a:rPr>
              <a:t>Find your Voice</a:t>
            </a:r>
          </a:p>
        </p:txBody>
      </p:sp>
      <p:sp>
        <p:nvSpPr>
          <p:cNvPr name="TextBox 11" id="11"/>
          <p:cNvSpPr txBox="true"/>
          <p:nvPr/>
        </p:nvSpPr>
        <p:spPr>
          <a:xfrm rot="0">
            <a:off x="13283208" y="964703"/>
            <a:ext cx="3830213" cy="793714"/>
          </a:xfrm>
          <a:prstGeom prst="rect">
            <a:avLst/>
          </a:prstGeom>
        </p:spPr>
        <p:txBody>
          <a:bodyPr anchor="t" rtlCol="false" tIns="0" lIns="0" bIns="0" rIns="0">
            <a:spAutoFit/>
          </a:bodyPr>
          <a:lstStyle/>
          <a:p>
            <a:pPr algn="ctr">
              <a:lnSpc>
                <a:spcPts val="6334"/>
              </a:lnSpc>
              <a:spcBef>
                <a:spcPct val="0"/>
              </a:spcBef>
            </a:pPr>
            <a:r>
              <a:rPr lang="en-US" b="true" sz="4524">
                <a:solidFill>
                  <a:srgbClr val="FFFFFF"/>
                </a:solidFill>
                <a:latin typeface="Sauna Pro 3 Bold"/>
                <a:ea typeface="Sauna Pro 3 Bold"/>
                <a:cs typeface="Sauna Pro 3 Bold"/>
                <a:sym typeface="Sauna Pro 3 Bold"/>
              </a:rPr>
              <a:t>Own your Power</a:t>
            </a:r>
          </a:p>
        </p:txBody>
      </p:sp>
      <p:grpSp>
        <p:nvGrpSpPr>
          <p:cNvPr name="Group 12" id="12"/>
          <p:cNvGrpSpPr/>
          <p:nvPr/>
        </p:nvGrpSpPr>
        <p:grpSpPr>
          <a:xfrm rot="0">
            <a:off x="6552093" y="7401723"/>
            <a:ext cx="5501552" cy="2582590"/>
            <a:chOff x="0" y="0"/>
            <a:chExt cx="1448968" cy="680188"/>
          </a:xfrm>
        </p:grpSpPr>
        <p:sp>
          <p:nvSpPr>
            <p:cNvPr name="Freeform 13" id="13"/>
            <p:cNvSpPr/>
            <p:nvPr/>
          </p:nvSpPr>
          <p:spPr>
            <a:xfrm flipH="false" flipV="false" rot="0">
              <a:off x="0" y="0"/>
              <a:ext cx="1448968" cy="680188"/>
            </a:xfrm>
            <a:custGeom>
              <a:avLst/>
              <a:gdLst/>
              <a:ahLst/>
              <a:cxnLst/>
              <a:rect r="r" b="b" t="t" l="l"/>
              <a:pathLst>
                <a:path h="680188" w="1448968">
                  <a:moveTo>
                    <a:pt x="71768" y="0"/>
                  </a:moveTo>
                  <a:lnTo>
                    <a:pt x="1377200" y="0"/>
                  </a:lnTo>
                  <a:cubicBezTo>
                    <a:pt x="1416837" y="0"/>
                    <a:pt x="1448968" y="32132"/>
                    <a:pt x="1448968" y="71768"/>
                  </a:cubicBezTo>
                  <a:lnTo>
                    <a:pt x="1448968" y="608420"/>
                  </a:lnTo>
                  <a:cubicBezTo>
                    <a:pt x="1448968" y="648057"/>
                    <a:pt x="1416837" y="680188"/>
                    <a:pt x="1377200" y="680188"/>
                  </a:cubicBezTo>
                  <a:lnTo>
                    <a:pt x="71768" y="680188"/>
                  </a:lnTo>
                  <a:cubicBezTo>
                    <a:pt x="32132" y="680188"/>
                    <a:pt x="0" y="648057"/>
                    <a:pt x="0" y="608420"/>
                  </a:cubicBezTo>
                  <a:lnTo>
                    <a:pt x="0" y="71768"/>
                  </a:lnTo>
                  <a:cubicBezTo>
                    <a:pt x="0" y="32132"/>
                    <a:pt x="32132" y="0"/>
                    <a:pt x="71768" y="0"/>
                  </a:cubicBezTo>
                  <a:close/>
                </a:path>
              </a:pathLst>
            </a:custGeom>
            <a:solidFill>
              <a:srgbClr val="FFFFFF"/>
            </a:solidFill>
          </p:spPr>
        </p:sp>
        <p:sp>
          <p:nvSpPr>
            <p:cNvPr name="TextBox 14" id="14"/>
            <p:cNvSpPr txBox="true"/>
            <p:nvPr/>
          </p:nvSpPr>
          <p:spPr>
            <a:xfrm>
              <a:off x="0" y="-38100"/>
              <a:ext cx="1448968" cy="718288"/>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6906475" y="7745939"/>
            <a:ext cx="4959790" cy="1846533"/>
          </a:xfrm>
          <a:prstGeom prst="rect">
            <a:avLst/>
          </a:prstGeom>
        </p:spPr>
        <p:txBody>
          <a:bodyPr anchor="t" rtlCol="false" tIns="0" lIns="0" bIns="0" rIns="0">
            <a:spAutoFit/>
          </a:bodyPr>
          <a:lstStyle/>
          <a:p>
            <a:pPr algn="l">
              <a:lnSpc>
                <a:spcPts val="3745"/>
              </a:lnSpc>
            </a:pPr>
            <a:r>
              <a:rPr lang="en-US" sz="2675">
                <a:solidFill>
                  <a:srgbClr val="000000"/>
                </a:solidFill>
                <a:latin typeface="Sauna Pro 2"/>
                <a:ea typeface="Sauna Pro 2"/>
                <a:cs typeface="Sauna Pro 2"/>
                <a:sym typeface="Sauna Pro 2"/>
              </a:rPr>
              <a:t>Be kind.</a:t>
            </a:r>
          </a:p>
          <a:p>
            <a:pPr algn="l">
              <a:lnSpc>
                <a:spcPts val="3745"/>
              </a:lnSpc>
            </a:pPr>
            <a:r>
              <a:rPr lang="en-US" sz="2675">
                <a:solidFill>
                  <a:srgbClr val="000000"/>
                </a:solidFill>
                <a:latin typeface="Sauna Pro 2"/>
                <a:ea typeface="Sauna Pro 2"/>
                <a:cs typeface="Sauna Pro 2"/>
                <a:sym typeface="Sauna Pro 2"/>
              </a:rPr>
              <a:t>“Well done” </a:t>
            </a:r>
          </a:p>
          <a:p>
            <a:pPr algn="l">
              <a:lnSpc>
                <a:spcPts val="3745"/>
              </a:lnSpc>
            </a:pPr>
            <a:r>
              <a:rPr lang="en-US" sz="2675">
                <a:solidFill>
                  <a:srgbClr val="000000"/>
                </a:solidFill>
                <a:latin typeface="Sauna Pro 2"/>
                <a:ea typeface="Sauna Pro 2"/>
                <a:cs typeface="Sauna Pro 2"/>
                <a:sym typeface="Sauna Pro 2"/>
              </a:rPr>
              <a:t>“That’s great”</a:t>
            </a:r>
          </a:p>
          <a:p>
            <a:pPr algn="l">
              <a:lnSpc>
                <a:spcPts val="3745"/>
              </a:lnSpc>
            </a:pPr>
            <a:r>
              <a:rPr lang="en-US" sz="2675">
                <a:solidFill>
                  <a:srgbClr val="000000"/>
                </a:solidFill>
                <a:latin typeface="Sauna Pro 2"/>
                <a:ea typeface="Sauna Pro 2"/>
                <a:cs typeface="Sauna Pro 2"/>
                <a:sym typeface="Sauna Pro 2"/>
              </a:rPr>
              <a:t>You are not alone. Come join us.</a:t>
            </a:r>
          </a:p>
        </p:txBody>
      </p:sp>
      <p:sp>
        <p:nvSpPr>
          <p:cNvPr name="TextBox 16" id="16"/>
          <p:cNvSpPr txBox="true"/>
          <p:nvPr/>
        </p:nvSpPr>
        <p:spPr>
          <a:xfrm rot="0">
            <a:off x="1162595" y="4196421"/>
            <a:ext cx="4959790" cy="1846533"/>
          </a:xfrm>
          <a:prstGeom prst="rect">
            <a:avLst/>
          </a:prstGeom>
        </p:spPr>
        <p:txBody>
          <a:bodyPr anchor="t" rtlCol="false" tIns="0" lIns="0" bIns="0" rIns="0">
            <a:spAutoFit/>
          </a:bodyPr>
          <a:lstStyle/>
          <a:p>
            <a:pPr algn="l">
              <a:lnSpc>
                <a:spcPts val="3745"/>
              </a:lnSpc>
            </a:pPr>
            <a:r>
              <a:rPr lang="en-US" sz="2675">
                <a:solidFill>
                  <a:srgbClr val="000000"/>
                </a:solidFill>
                <a:latin typeface="Sauna Pro 2"/>
                <a:ea typeface="Sauna Pro 2"/>
                <a:cs typeface="Sauna Pro 2"/>
                <a:sym typeface="Sauna Pro 2"/>
              </a:rPr>
              <a:t>Don’t do this! STOP!</a:t>
            </a:r>
          </a:p>
          <a:p>
            <a:pPr algn="l">
              <a:lnSpc>
                <a:spcPts val="3745"/>
              </a:lnSpc>
            </a:pPr>
            <a:r>
              <a:rPr lang="en-US" sz="2675">
                <a:solidFill>
                  <a:srgbClr val="000000"/>
                </a:solidFill>
                <a:latin typeface="Sauna Pro 2"/>
                <a:ea typeface="Sauna Pro 2"/>
                <a:cs typeface="Sauna Pro 2"/>
                <a:sym typeface="Sauna Pro 2"/>
              </a:rPr>
              <a:t>Miss/Sir - Can I talk with you?</a:t>
            </a:r>
          </a:p>
          <a:p>
            <a:pPr algn="l">
              <a:lnSpc>
                <a:spcPts val="3745"/>
              </a:lnSpc>
            </a:pPr>
            <a:r>
              <a:rPr lang="en-US" sz="2675">
                <a:solidFill>
                  <a:srgbClr val="000000"/>
                </a:solidFill>
                <a:latin typeface="Sauna Pro 2"/>
                <a:ea typeface="Sauna Pro 2"/>
                <a:cs typeface="Sauna Pro 2"/>
                <a:sym typeface="Sauna Pro 2"/>
              </a:rPr>
              <a:t>Create posters and guides.</a:t>
            </a:r>
          </a:p>
          <a:p>
            <a:pPr algn="l">
              <a:lnSpc>
                <a:spcPts val="3745"/>
              </a:lnSpc>
            </a:pPr>
            <a:r>
              <a:rPr lang="en-US" sz="2675">
                <a:solidFill>
                  <a:srgbClr val="000000"/>
                </a:solidFill>
                <a:latin typeface="Sauna Pro 2"/>
                <a:ea typeface="Sauna Pro 2"/>
                <a:cs typeface="Sauna Pro 2"/>
                <a:sym typeface="Sauna Pro 2"/>
              </a:rPr>
              <a:t>We can do this together.</a:t>
            </a:r>
          </a:p>
        </p:txBody>
      </p:sp>
      <p:grpSp>
        <p:nvGrpSpPr>
          <p:cNvPr name="Group 17" id="17"/>
          <p:cNvGrpSpPr/>
          <p:nvPr/>
        </p:nvGrpSpPr>
        <p:grpSpPr>
          <a:xfrm rot="0">
            <a:off x="12586600" y="4154249"/>
            <a:ext cx="5501552" cy="2582590"/>
            <a:chOff x="0" y="0"/>
            <a:chExt cx="1448968" cy="680188"/>
          </a:xfrm>
        </p:grpSpPr>
        <p:sp>
          <p:nvSpPr>
            <p:cNvPr name="Freeform 18" id="18"/>
            <p:cNvSpPr/>
            <p:nvPr/>
          </p:nvSpPr>
          <p:spPr>
            <a:xfrm flipH="false" flipV="false" rot="0">
              <a:off x="0" y="0"/>
              <a:ext cx="1448968" cy="680188"/>
            </a:xfrm>
            <a:custGeom>
              <a:avLst/>
              <a:gdLst/>
              <a:ahLst/>
              <a:cxnLst/>
              <a:rect r="r" b="b" t="t" l="l"/>
              <a:pathLst>
                <a:path h="680188" w="1448968">
                  <a:moveTo>
                    <a:pt x="71768" y="0"/>
                  </a:moveTo>
                  <a:lnTo>
                    <a:pt x="1377200" y="0"/>
                  </a:lnTo>
                  <a:cubicBezTo>
                    <a:pt x="1416837" y="0"/>
                    <a:pt x="1448968" y="32132"/>
                    <a:pt x="1448968" y="71768"/>
                  </a:cubicBezTo>
                  <a:lnTo>
                    <a:pt x="1448968" y="608420"/>
                  </a:lnTo>
                  <a:cubicBezTo>
                    <a:pt x="1448968" y="648057"/>
                    <a:pt x="1416837" y="680188"/>
                    <a:pt x="1377200" y="680188"/>
                  </a:cubicBezTo>
                  <a:lnTo>
                    <a:pt x="71768" y="680188"/>
                  </a:lnTo>
                  <a:cubicBezTo>
                    <a:pt x="32132" y="680188"/>
                    <a:pt x="0" y="648057"/>
                    <a:pt x="0" y="608420"/>
                  </a:cubicBezTo>
                  <a:lnTo>
                    <a:pt x="0" y="71768"/>
                  </a:lnTo>
                  <a:cubicBezTo>
                    <a:pt x="0" y="32132"/>
                    <a:pt x="32132" y="0"/>
                    <a:pt x="71768" y="0"/>
                  </a:cubicBezTo>
                  <a:close/>
                </a:path>
              </a:pathLst>
            </a:custGeom>
            <a:solidFill>
              <a:srgbClr val="FFFFFF"/>
            </a:solidFill>
          </p:spPr>
        </p:sp>
        <p:sp>
          <p:nvSpPr>
            <p:cNvPr name="TextBox 19" id="19"/>
            <p:cNvSpPr txBox="true"/>
            <p:nvPr/>
          </p:nvSpPr>
          <p:spPr>
            <a:xfrm>
              <a:off x="0" y="-38100"/>
              <a:ext cx="1448968" cy="718288"/>
            </a:xfrm>
            <a:prstGeom prst="rect">
              <a:avLst/>
            </a:prstGeom>
          </p:spPr>
          <p:txBody>
            <a:bodyPr anchor="ctr" rtlCol="false" tIns="50800" lIns="50800" bIns="50800" rIns="50800"/>
            <a:lstStyle/>
            <a:p>
              <a:pPr algn="ctr">
                <a:lnSpc>
                  <a:spcPts val="2659"/>
                </a:lnSpc>
              </a:pPr>
            </a:p>
          </p:txBody>
        </p:sp>
      </p:grpSp>
      <p:sp>
        <p:nvSpPr>
          <p:cNvPr name="TextBox 20" id="20"/>
          <p:cNvSpPr txBox="true"/>
          <p:nvPr/>
        </p:nvSpPr>
        <p:spPr>
          <a:xfrm rot="0">
            <a:off x="12948796" y="4492578"/>
            <a:ext cx="4959790" cy="1846533"/>
          </a:xfrm>
          <a:prstGeom prst="rect">
            <a:avLst/>
          </a:prstGeom>
        </p:spPr>
        <p:txBody>
          <a:bodyPr anchor="t" rtlCol="false" tIns="0" lIns="0" bIns="0" rIns="0">
            <a:spAutoFit/>
          </a:bodyPr>
          <a:lstStyle/>
          <a:p>
            <a:pPr algn="l">
              <a:lnSpc>
                <a:spcPts val="3745"/>
              </a:lnSpc>
            </a:pPr>
            <a:r>
              <a:rPr lang="en-US" sz="2675">
                <a:solidFill>
                  <a:srgbClr val="000000"/>
                </a:solidFill>
                <a:latin typeface="Sauna Pro 2"/>
                <a:ea typeface="Sauna Pro 2"/>
                <a:cs typeface="Sauna Pro 2"/>
                <a:sym typeface="Sauna Pro 2"/>
              </a:rPr>
              <a:t>Start your youth activist group.</a:t>
            </a:r>
          </a:p>
          <a:p>
            <a:pPr algn="l">
              <a:lnSpc>
                <a:spcPts val="3745"/>
              </a:lnSpc>
            </a:pPr>
            <a:r>
              <a:rPr lang="en-US" sz="2675">
                <a:solidFill>
                  <a:srgbClr val="000000"/>
                </a:solidFill>
                <a:latin typeface="Sauna Pro 2"/>
                <a:ea typeface="Sauna Pro 2"/>
                <a:cs typeface="Sauna Pro 2"/>
                <a:sym typeface="Sauna Pro 2"/>
              </a:rPr>
              <a:t>inform others.</a:t>
            </a:r>
          </a:p>
          <a:p>
            <a:pPr algn="l">
              <a:lnSpc>
                <a:spcPts val="3745"/>
              </a:lnSpc>
            </a:pPr>
            <a:r>
              <a:rPr lang="en-US" sz="2675">
                <a:solidFill>
                  <a:srgbClr val="000000"/>
                </a:solidFill>
                <a:latin typeface="Sauna Pro 2"/>
                <a:ea typeface="Sauna Pro 2"/>
                <a:cs typeface="Sauna Pro 2"/>
                <a:sym typeface="Sauna Pro 2"/>
              </a:rPr>
              <a:t>Hold assemblies.</a:t>
            </a:r>
          </a:p>
          <a:p>
            <a:pPr algn="l">
              <a:lnSpc>
                <a:spcPts val="3745"/>
              </a:lnSpc>
            </a:pPr>
            <a:r>
              <a:rPr lang="en-US" sz="2675">
                <a:solidFill>
                  <a:srgbClr val="000000"/>
                </a:solidFill>
                <a:latin typeface="Sauna Pro 2"/>
                <a:ea typeface="Sauna Pro 2"/>
                <a:cs typeface="Sauna Pro 2"/>
                <a:sym typeface="Sauna Pro 2"/>
              </a:rPr>
              <a:t>Promote respect.</a:t>
            </a:r>
          </a:p>
        </p:txBody>
      </p:sp>
    </p:spTree>
  </p:cSld>
  <p:clrMapOvr>
    <a:masterClrMapping/>
  </p:clrMapOvr>
</p:sld>
</file>

<file path=ppt/slides/slide18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8201022" y="-374874"/>
            <a:ext cx="9577247" cy="10134653"/>
          </a:xfrm>
          <a:custGeom>
            <a:avLst/>
            <a:gdLst/>
            <a:ahLst/>
            <a:cxnLst/>
            <a:rect r="r" b="b" t="t" l="l"/>
            <a:pathLst>
              <a:path h="10134653" w="9577247">
                <a:moveTo>
                  <a:pt x="0" y="0"/>
                </a:moveTo>
                <a:lnTo>
                  <a:pt x="9577247" y="0"/>
                </a:lnTo>
                <a:lnTo>
                  <a:pt x="9577247" y="10134653"/>
                </a:lnTo>
                <a:lnTo>
                  <a:pt x="0" y="10134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929628" y="4692452"/>
            <a:ext cx="3208898" cy="3409188"/>
          </a:xfrm>
          <a:custGeom>
            <a:avLst/>
            <a:gdLst/>
            <a:ahLst/>
            <a:cxnLst/>
            <a:rect r="r" b="b" t="t" l="l"/>
            <a:pathLst>
              <a:path h="3409188" w="3208898">
                <a:moveTo>
                  <a:pt x="0" y="0"/>
                </a:moveTo>
                <a:lnTo>
                  <a:pt x="3208899" y="0"/>
                </a:lnTo>
                <a:lnTo>
                  <a:pt x="3208899" y="3409189"/>
                </a:lnTo>
                <a:lnTo>
                  <a:pt x="0" y="34091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8746226" y="1960890"/>
            <a:ext cx="8486839" cy="6056971"/>
          </a:xfrm>
          <a:prstGeom prst="rect">
            <a:avLst/>
          </a:prstGeom>
        </p:spPr>
        <p:txBody>
          <a:bodyPr anchor="t" rtlCol="false" tIns="0" lIns="0" bIns="0" rIns="0">
            <a:spAutoFit/>
          </a:bodyPr>
          <a:lstStyle/>
          <a:p>
            <a:pPr algn="just">
              <a:lnSpc>
                <a:spcPts val="4790"/>
              </a:lnSpc>
            </a:pPr>
            <a:r>
              <a:rPr lang="en-US" sz="4025" b="true">
                <a:solidFill>
                  <a:srgbClr val="000000"/>
                </a:solidFill>
                <a:latin typeface="Sauna Pro 3 Bold"/>
                <a:ea typeface="Sauna Pro 3 Bold"/>
                <a:cs typeface="Sauna Pro 3 Bold"/>
                <a:sym typeface="Sauna Pro 3 Bold"/>
              </a:rPr>
              <a:t>What have you learned from watching the film series and completing the lessons?</a:t>
            </a:r>
          </a:p>
          <a:p>
            <a:pPr algn="just">
              <a:lnSpc>
                <a:spcPts val="5636"/>
              </a:lnSpc>
            </a:pPr>
          </a:p>
          <a:p>
            <a:pPr algn="just" marL="869166" indent="-434583" lvl="1">
              <a:lnSpc>
                <a:spcPts val="5636"/>
              </a:lnSpc>
              <a:buFont typeface="Arial"/>
              <a:buChar char="•"/>
            </a:pPr>
            <a:r>
              <a:rPr lang="en-US" b="true" sz="4025">
                <a:solidFill>
                  <a:srgbClr val="000000"/>
                </a:solidFill>
                <a:latin typeface="Sauna Pro 3 Bold"/>
                <a:ea typeface="Sauna Pro 3 Bold"/>
                <a:cs typeface="Sauna Pro 3 Bold"/>
                <a:sym typeface="Sauna Pro 3 Bold"/>
              </a:rPr>
              <a:t>About power?</a:t>
            </a:r>
          </a:p>
          <a:p>
            <a:pPr algn="just" marL="869166" indent="-434583" lvl="1">
              <a:lnSpc>
                <a:spcPts val="5636"/>
              </a:lnSpc>
              <a:buFont typeface="Arial"/>
              <a:buChar char="•"/>
            </a:pPr>
            <a:r>
              <a:rPr lang="en-US" b="true" sz="4025">
                <a:solidFill>
                  <a:srgbClr val="000000"/>
                </a:solidFill>
                <a:latin typeface="Sauna Pro 3 Bold"/>
                <a:ea typeface="Sauna Pro 3 Bold"/>
                <a:cs typeface="Sauna Pro 3 Bold"/>
                <a:sym typeface="Sauna Pro 3 Bold"/>
              </a:rPr>
              <a:t>The power of others? </a:t>
            </a:r>
          </a:p>
          <a:p>
            <a:pPr algn="just" marL="869166" indent="-434583" lvl="1">
              <a:lnSpc>
                <a:spcPts val="5636"/>
              </a:lnSpc>
              <a:buFont typeface="Arial"/>
              <a:buChar char="•"/>
            </a:pPr>
            <a:r>
              <a:rPr lang="en-US" b="true" sz="4025">
                <a:solidFill>
                  <a:srgbClr val="000000"/>
                </a:solidFill>
                <a:latin typeface="Sauna Pro 3 Bold"/>
                <a:ea typeface="Sauna Pro 3 Bold"/>
                <a:cs typeface="Sauna Pro 3 Bold"/>
                <a:sym typeface="Sauna Pro 3 Bold"/>
              </a:rPr>
              <a:t>The power of everyone?</a:t>
            </a:r>
          </a:p>
          <a:p>
            <a:pPr algn="just" marL="869166" indent="-434583" lvl="1">
              <a:lnSpc>
                <a:spcPts val="5636"/>
              </a:lnSpc>
              <a:spcBef>
                <a:spcPct val="0"/>
              </a:spcBef>
              <a:buFont typeface="Arial"/>
              <a:buChar char="•"/>
            </a:pPr>
            <a:r>
              <a:rPr lang="en-US" b="true" sz="4025">
                <a:solidFill>
                  <a:srgbClr val="000000"/>
                </a:solidFill>
                <a:latin typeface="Sauna Pro 3 Bold"/>
                <a:ea typeface="Sauna Pro 3 Bold"/>
                <a:cs typeface="Sauna Pro 3 Bold"/>
                <a:sym typeface="Sauna Pro 3 Bold"/>
              </a:rPr>
              <a:t>How we treat others?</a:t>
            </a:r>
          </a:p>
          <a:p>
            <a:pPr algn="just" marL="869166" indent="-434583" lvl="1">
              <a:lnSpc>
                <a:spcPts val="5636"/>
              </a:lnSpc>
              <a:spcBef>
                <a:spcPct val="0"/>
              </a:spcBef>
              <a:buFont typeface="Arial"/>
              <a:buChar char="•"/>
            </a:pPr>
            <a:r>
              <a:rPr lang="en-US" b="true" sz="4025">
                <a:solidFill>
                  <a:srgbClr val="000000"/>
                </a:solidFill>
                <a:latin typeface="Sauna Pro 3 Bold"/>
                <a:ea typeface="Sauna Pro 3 Bold"/>
                <a:cs typeface="Sauna Pro 3 Bold"/>
                <a:sym typeface="Sauna Pro 3 Bold"/>
              </a:rPr>
              <a:t>Words we use?</a:t>
            </a:r>
          </a:p>
        </p:txBody>
      </p:sp>
      <p:sp>
        <p:nvSpPr>
          <p:cNvPr name="Freeform 5" id="5"/>
          <p:cNvSpPr/>
          <p:nvPr/>
        </p:nvSpPr>
        <p:spPr>
          <a:xfrm flipH="false" flipV="false" rot="0">
            <a:off x="223777" y="9328779"/>
            <a:ext cx="1445281" cy="834650"/>
          </a:xfrm>
          <a:custGeom>
            <a:avLst/>
            <a:gdLst/>
            <a:ahLst/>
            <a:cxnLst/>
            <a:rect r="r" b="b" t="t" l="l"/>
            <a:pathLst>
              <a:path h="834650" w="1445281">
                <a:moveTo>
                  <a:pt x="0" y="0"/>
                </a:moveTo>
                <a:lnTo>
                  <a:pt x="1445281" y="0"/>
                </a:lnTo>
                <a:lnTo>
                  <a:pt x="1445281" y="834649"/>
                </a:lnTo>
                <a:lnTo>
                  <a:pt x="0" y="8346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779671" y="9392727"/>
            <a:ext cx="706753" cy="706753"/>
          </a:xfrm>
          <a:custGeom>
            <a:avLst/>
            <a:gdLst/>
            <a:ahLst/>
            <a:cxnLst/>
            <a:rect r="r" b="b" t="t" l="l"/>
            <a:pathLst>
              <a:path h="706753" w="706753">
                <a:moveTo>
                  <a:pt x="0" y="0"/>
                </a:moveTo>
                <a:lnTo>
                  <a:pt x="706753" y="0"/>
                </a:lnTo>
                <a:lnTo>
                  <a:pt x="706753" y="706753"/>
                </a:lnTo>
                <a:lnTo>
                  <a:pt x="0" y="70675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75204" y="3516612"/>
            <a:ext cx="7145473" cy="730227"/>
          </a:xfrm>
          <a:prstGeom prst="rect">
            <a:avLst/>
          </a:prstGeom>
        </p:spPr>
        <p:txBody>
          <a:bodyPr anchor="t" rtlCol="false" tIns="0" lIns="0" bIns="0" rIns="0">
            <a:spAutoFit/>
          </a:bodyPr>
          <a:lstStyle/>
          <a:p>
            <a:pPr algn="ctr">
              <a:lnSpc>
                <a:spcPts val="5499"/>
              </a:lnSpc>
            </a:pPr>
            <a:r>
              <a:rPr lang="en-US" sz="5499">
                <a:solidFill>
                  <a:srgbClr val="000000"/>
                </a:solidFill>
                <a:latin typeface="Sauna Pro 1"/>
                <a:ea typeface="Sauna Pro 1"/>
                <a:cs typeface="Sauna Pro 1"/>
                <a:sym typeface="Sauna Pro 1"/>
              </a:rPr>
              <a:t>REFLECTION TIME</a:t>
            </a:r>
          </a:p>
        </p:txBody>
      </p:sp>
    </p:spTree>
  </p:cSld>
  <p:clrMapOvr>
    <a:masterClrMapping/>
  </p:clrMapOvr>
</p:sld>
</file>

<file path=ppt/slides/slide18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964738" y="2382937"/>
            <a:ext cx="10358523" cy="7290931"/>
          </a:xfrm>
          <a:custGeom>
            <a:avLst/>
            <a:gdLst/>
            <a:ahLst/>
            <a:cxnLst/>
            <a:rect r="r" b="b" t="t" l="l"/>
            <a:pathLst>
              <a:path h="7290931" w="10358523">
                <a:moveTo>
                  <a:pt x="0" y="0"/>
                </a:moveTo>
                <a:lnTo>
                  <a:pt x="10358524" y="0"/>
                </a:lnTo>
                <a:lnTo>
                  <a:pt x="10358524" y="7290931"/>
                </a:lnTo>
                <a:lnTo>
                  <a:pt x="0" y="7290931"/>
                </a:lnTo>
                <a:lnTo>
                  <a:pt x="0" y="0"/>
                </a:lnTo>
                <a:close/>
              </a:path>
            </a:pathLst>
          </a:custGeom>
          <a:blipFill>
            <a:blip r:embed="rId2"/>
            <a:stretch>
              <a:fillRect l="0" t="0" r="0" b="0"/>
            </a:stretch>
          </a:blipFill>
          <a:ln w="38100" cap="sq">
            <a:solidFill>
              <a:srgbClr val="000000"/>
            </a:solidFill>
            <a:prstDash val="solid"/>
            <a:miter/>
          </a:ln>
        </p:spPr>
      </p:sp>
      <p:sp>
        <p:nvSpPr>
          <p:cNvPr name="Freeform 3" id="3"/>
          <p:cNvSpPr/>
          <p:nvPr/>
        </p:nvSpPr>
        <p:spPr>
          <a:xfrm flipH="false" flipV="false" rot="0">
            <a:off x="1028700" y="1498034"/>
            <a:ext cx="1785428" cy="1769805"/>
          </a:xfrm>
          <a:custGeom>
            <a:avLst/>
            <a:gdLst/>
            <a:ahLst/>
            <a:cxnLst/>
            <a:rect r="r" b="b" t="t" l="l"/>
            <a:pathLst>
              <a:path h="1769805" w="1785428">
                <a:moveTo>
                  <a:pt x="0" y="0"/>
                </a:moveTo>
                <a:lnTo>
                  <a:pt x="1785428" y="0"/>
                </a:lnTo>
                <a:lnTo>
                  <a:pt x="1785428" y="1769806"/>
                </a:lnTo>
                <a:lnTo>
                  <a:pt x="0" y="17698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6558153" y="988010"/>
            <a:ext cx="4939223" cy="1774169"/>
          </a:xfrm>
          <a:prstGeom prst="rect">
            <a:avLst/>
          </a:prstGeom>
        </p:spPr>
        <p:txBody>
          <a:bodyPr anchor="t" rtlCol="false" tIns="0" lIns="0" bIns="0" rIns="0">
            <a:spAutoFit/>
          </a:bodyPr>
          <a:lstStyle/>
          <a:p>
            <a:pPr algn="ctr">
              <a:lnSpc>
                <a:spcPts val="4601"/>
              </a:lnSpc>
            </a:pPr>
            <a:r>
              <a:rPr lang="en-US" sz="4601">
                <a:solidFill>
                  <a:srgbClr val="000000"/>
                </a:solidFill>
                <a:latin typeface="Sauna Pro 1"/>
                <a:ea typeface="Sauna Pro 1"/>
                <a:cs typeface="Sauna Pro 1"/>
                <a:sym typeface="Sauna Pro 1"/>
              </a:rPr>
              <a:t>Worksheet </a:t>
            </a:r>
            <a:r>
              <a:rPr lang="en-US" sz="4601">
                <a:solidFill>
                  <a:srgbClr val="000000"/>
                </a:solidFill>
                <a:latin typeface="Sauna Pro 1"/>
                <a:ea typeface="Sauna Pro 1"/>
                <a:cs typeface="Sauna Pro 1"/>
                <a:sym typeface="Sauna Pro 1"/>
              </a:rPr>
              <a:t>available</a:t>
            </a:r>
          </a:p>
          <a:p>
            <a:pPr algn="ctr">
              <a:lnSpc>
                <a:spcPts val="4601"/>
              </a:lnSpc>
            </a:pPr>
          </a:p>
          <a:p>
            <a:pPr algn="ctr">
              <a:lnSpc>
                <a:spcPts val="4601"/>
              </a:lnSpc>
            </a:pPr>
          </a:p>
        </p:txBody>
      </p:sp>
    </p:spTree>
  </p:cSld>
  <p:clrMapOvr>
    <a:masterClrMapping/>
  </p:clrMapOvr>
</p:sld>
</file>

<file path=ppt/slides/slide18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391032" y="1304136"/>
            <a:ext cx="4803639" cy="2262372"/>
          </a:xfrm>
          <a:custGeom>
            <a:avLst/>
            <a:gdLst/>
            <a:ahLst/>
            <a:cxnLst/>
            <a:rect r="r" b="b" t="t" l="l"/>
            <a:pathLst>
              <a:path h="2262372" w="4803639">
                <a:moveTo>
                  <a:pt x="0" y="0"/>
                </a:moveTo>
                <a:lnTo>
                  <a:pt x="4803639" y="0"/>
                </a:lnTo>
                <a:lnTo>
                  <a:pt x="4803639" y="2262372"/>
                </a:lnTo>
                <a:lnTo>
                  <a:pt x="0" y="2262372"/>
                </a:lnTo>
                <a:lnTo>
                  <a:pt x="0" y="0"/>
                </a:lnTo>
                <a:close/>
              </a:path>
            </a:pathLst>
          </a:custGeom>
          <a:blipFill>
            <a:blip r:embed="rId2"/>
            <a:stretch>
              <a:fillRect l="0" t="-295" r="0" b="-295"/>
            </a:stretch>
          </a:blipFill>
        </p:spPr>
      </p:sp>
      <p:sp>
        <p:nvSpPr>
          <p:cNvPr name="Freeform 3" id="3"/>
          <p:cNvSpPr/>
          <p:nvPr/>
        </p:nvSpPr>
        <p:spPr>
          <a:xfrm flipH="false" flipV="false" rot="0">
            <a:off x="2820636" y="3770671"/>
            <a:ext cx="12646728" cy="4268271"/>
          </a:xfrm>
          <a:custGeom>
            <a:avLst/>
            <a:gdLst/>
            <a:ahLst/>
            <a:cxnLst/>
            <a:rect r="r" b="b" t="t" l="l"/>
            <a:pathLst>
              <a:path h="4268271" w="12646728">
                <a:moveTo>
                  <a:pt x="0" y="0"/>
                </a:moveTo>
                <a:lnTo>
                  <a:pt x="12646728" y="0"/>
                </a:lnTo>
                <a:lnTo>
                  <a:pt x="12646728" y="4268271"/>
                </a:lnTo>
                <a:lnTo>
                  <a:pt x="0" y="4268271"/>
                </a:lnTo>
                <a:lnTo>
                  <a:pt x="0" y="0"/>
                </a:lnTo>
                <a:close/>
              </a:path>
            </a:pathLst>
          </a:custGeom>
          <a:blipFill>
            <a:blip r:embed="rId3"/>
            <a:stretch>
              <a:fillRect l="0" t="0" r="0" b="0"/>
            </a:stretch>
          </a:blipFill>
        </p:spPr>
      </p:sp>
      <p:sp>
        <p:nvSpPr>
          <p:cNvPr name="Freeform 4" id="4"/>
          <p:cNvSpPr/>
          <p:nvPr/>
        </p:nvSpPr>
        <p:spPr>
          <a:xfrm flipH="false" flipV="false" rot="0">
            <a:off x="11077151" y="4838853"/>
            <a:ext cx="3903692" cy="2131906"/>
          </a:xfrm>
          <a:custGeom>
            <a:avLst/>
            <a:gdLst/>
            <a:ahLst/>
            <a:cxnLst/>
            <a:rect r="r" b="b" t="t" l="l"/>
            <a:pathLst>
              <a:path h="2131906" w="3903692">
                <a:moveTo>
                  <a:pt x="0" y="0"/>
                </a:moveTo>
                <a:lnTo>
                  <a:pt x="3903693" y="0"/>
                </a:lnTo>
                <a:lnTo>
                  <a:pt x="3903693" y="2131906"/>
                </a:lnTo>
                <a:lnTo>
                  <a:pt x="0" y="2131906"/>
                </a:lnTo>
                <a:lnTo>
                  <a:pt x="0" y="0"/>
                </a:lnTo>
                <a:close/>
              </a:path>
            </a:pathLst>
          </a:custGeom>
          <a:blipFill>
            <a:blip r:embed="rId4"/>
            <a:stretch>
              <a:fillRect l="0" t="0" r="0" b="0"/>
            </a:stretch>
          </a:blipFill>
        </p:spPr>
      </p:sp>
      <p:sp>
        <p:nvSpPr>
          <p:cNvPr name="TextBox 5" id="5"/>
          <p:cNvSpPr txBox="true"/>
          <p:nvPr/>
        </p:nvSpPr>
        <p:spPr>
          <a:xfrm rot="0">
            <a:off x="2646815" y="5038725"/>
            <a:ext cx="12646728" cy="1554433"/>
          </a:xfrm>
          <a:prstGeom prst="rect">
            <a:avLst/>
          </a:prstGeom>
        </p:spPr>
        <p:txBody>
          <a:bodyPr anchor="t" rtlCol="false" tIns="0" lIns="0" bIns="0" rIns="0">
            <a:spAutoFit/>
          </a:bodyPr>
          <a:lstStyle/>
          <a:p>
            <a:pPr algn="just" marL="954677" indent="-477339" lvl="1">
              <a:lnSpc>
                <a:spcPts val="6190"/>
              </a:lnSpc>
              <a:buFont typeface="Arial"/>
              <a:buChar char="•"/>
            </a:pPr>
            <a:r>
              <a:rPr lang="en-US" b="true" sz="4421" spc="176">
                <a:solidFill>
                  <a:srgbClr val="000000"/>
                </a:solidFill>
                <a:latin typeface="Sauna Pro 5 Bold"/>
                <a:ea typeface="Sauna Pro 5 Bold"/>
                <a:cs typeface="Sauna Pro 5 Bold"/>
                <a:sym typeface="Sauna Pro 5 Bold"/>
              </a:rPr>
              <a:t>Power Tracker Worksheet</a:t>
            </a:r>
          </a:p>
          <a:p>
            <a:pPr algn="just" marL="954677" indent="-477339" lvl="1">
              <a:lnSpc>
                <a:spcPts val="6190"/>
              </a:lnSpc>
              <a:buFont typeface="Arial"/>
              <a:buChar char="•"/>
            </a:pPr>
            <a:r>
              <a:rPr lang="en-US" b="true" sz="4421" spc="176">
                <a:solidFill>
                  <a:srgbClr val="000000"/>
                </a:solidFill>
                <a:latin typeface="Sauna Pro 5 Bold"/>
                <a:ea typeface="Sauna Pro 5 Bold"/>
                <a:cs typeface="Sauna Pro 5 Bold"/>
                <a:sym typeface="Sauna Pro 5 Bold"/>
              </a:rPr>
              <a:t>Character Profile Worksheets</a:t>
            </a:r>
          </a:p>
        </p:txBody>
      </p:sp>
    </p:spTree>
  </p:cSld>
  <p:clrMapOvr>
    <a:masterClrMapping/>
  </p:clrMapOvr>
</p:sld>
</file>

<file path=ppt/slides/slide18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906325" y="2838440"/>
            <a:ext cx="10475350" cy="3315363"/>
          </a:xfrm>
          <a:custGeom>
            <a:avLst/>
            <a:gdLst/>
            <a:ahLst/>
            <a:cxnLst/>
            <a:rect r="r" b="b" t="t" l="l"/>
            <a:pathLst>
              <a:path h="3315363" w="10475350">
                <a:moveTo>
                  <a:pt x="0" y="0"/>
                </a:moveTo>
                <a:lnTo>
                  <a:pt x="10475350" y="0"/>
                </a:lnTo>
                <a:lnTo>
                  <a:pt x="10475350" y="3315363"/>
                </a:lnTo>
                <a:lnTo>
                  <a:pt x="0" y="3315363"/>
                </a:lnTo>
                <a:lnTo>
                  <a:pt x="0" y="0"/>
                </a:lnTo>
                <a:close/>
              </a:path>
            </a:pathLst>
          </a:custGeom>
          <a:blipFill>
            <a:blip r:embed="rId2"/>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sp>
        <p:nvSpPr>
          <p:cNvPr name="Freeform 3" id="3">
            <a:hlinkClick r:id="rId5" tooltip="https://vimeo.com/1125906773?share=copy"/>
          </p:cNvPr>
          <p:cNvSpPr/>
          <p:nvPr/>
        </p:nvSpPr>
        <p:spPr>
          <a:xfrm flipH="false" flipV="false" rot="0">
            <a:off x="6903733" y="1973894"/>
            <a:ext cx="3787683" cy="3688257"/>
          </a:xfrm>
          <a:custGeom>
            <a:avLst/>
            <a:gdLst/>
            <a:ahLst/>
            <a:cxnLst/>
            <a:rect r="r" b="b" t="t" l="l"/>
            <a:pathLst>
              <a:path h="3688257" w="3787683">
                <a:moveTo>
                  <a:pt x="0" y="0"/>
                </a:moveTo>
                <a:lnTo>
                  <a:pt x="3787683" y="0"/>
                </a:lnTo>
                <a:lnTo>
                  <a:pt x="3787683" y="3688257"/>
                </a:lnTo>
                <a:lnTo>
                  <a:pt x="0" y="36882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4760456" y="769154"/>
            <a:ext cx="8434224" cy="738002"/>
          </a:xfrm>
          <a:prstGeom prst="rect">
            <a:avLst/>
          </a:prstGeom>
        </p:spPr>
        <p:txBody>
          <a:bodyPr anchor="t" rtlCol="false" tIns="0" lIns="0" bIns="0" rIns="0">
            <a:spAutoFit/>
          </a:bodyPr>
          <a:lstStyle/>
          <a:p>
            <a:pPr algn="ctr">
              <a:lnSpc>
                <a:spcPts val="6045"/>
              </a:lnSpc>
            </a:pPr>
            <a:r>
              <a:rPr lang="en-US" sz="4318">
                <a:solidFill>
                  <a:srgbClr val="FFFFFF"/>
                </a:solidFill>
                <a:latin typeface="Sauna Pro 2"/>
                <a:ea typeface="Sauna Pro 2"/>
                <a:cs typeface="Sauna Pro 2"/>
                <a:sym typeface="Sauna Pro 2"/>
              </a:rPr>
              <a:t>TIME TO WATCH FILM 1</a:t>
            </a:r>
          </a:p>
        </p:txBody>
      </p:sp>
      <p:sp>
        <p:nvSpPr>
          <p:cNvPr name="TextBox 5" id="5"/>
          <p:cNvSpPr txBox="true"/>
          <p:nvPr/>
        </p:nvSpPr>
        <p:spPr>
          <a:xfrm rot="0">
            <a:off x="1405296" y="6500330"/>
            <a:ext cx="14784558" cy="539063"/>
          </a:xfrm>
          <a:prstGeom prst="rect">
            <a:avLst/>
          </a:prstGeom>
        </p:spPr>
        <p:txBody>
          <a:bodyPr anchor="t" rtlCol="false" tIns="0" lIns="0" bIns="0" rIns="0">
            <a:spAutoFit/>
          </a:bodyPr>
          <a:lstStyle/>
          <a:p>
            <a:pPr algn="ctr">
              <a:lnSpc>
                <a:spcPts val="4409"/>
              </a:lnSpc>
            </a:pPr>
            <a:r>
              <a:rPr lang="en-US" sz="3150">
                <a:solidFill>
                  <a:srgbClr val="FFFFFF"/>
                </a:solidFill>
                <a:latin typeface="Open Sans"/>
                <a:ea typeface="Open Sans"/>
                <a:cs typeface="Open Sans"/>
                <a:sym typeface="Open Sans"/>
              </a:rPr>
              <a:t>Alternatively, watch Film 1: Noah at </a:t>
            </a:r>
            <a:r>
              <a:rPr lang="en-US" sz="3150" u="sng">
                <a:solidFill>
                  <a:srgbClr val="FFFFFF"/>
                </a:solidFill>
                <a:latin typeface="Open Sans"/>
                <a:ea typeface="Open Sans"/>
                <a:cs typeface="Open Sans"/>
                <a:sym typeface="Open Sans"/>
                <a:hlinkClick r:id="rId6" tooltip="https://www.respectme.org.uk/resources-abw-25/"/>
              </a:rPr>
              <a:t>www.respectme.org.uk/resources-abw-25/ </a:t>
            </a:r>
            <a:r>
              <a:rPr lang="en-US" sz="3150">
                <a:solidFill>
                  <a:srgbClr val="FFFFFF"/>
                </a:solidFill>
                <a:latin typeface="Open Sans"/>
                <a:ea typeface="Open Sans"/>
                <a:cs typeface="Open Sans"/>
                <a:sym typeface="Open Sans"/>
              </a:rPr>
              <a: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06479" y="5010150"/>
            <a:ext cx="14685418" cy="2096266"/>
          </a:xfrm>
          <a:prstGeom prst="rect">
            <a:avLst/>
          </a:prstGeom>
        </p:spPr>
        <p:txBody>
          <a:bodyPr anchor="t" rtlCol="false" tIns="0" lIns="0" bIns="0" rIns="0">
            <a:spAutoFit/>
          </a:bodyPr>
          <a:lstStyle/>
          <a:p>
            <a:pPr algn="ctr">
              <a:lnSpc>
                <a:spcPts val="8355"/>
              </a:lnSpc>
            </a:pPr>
          </a:p>
          <a:p>
            <a:pPr algn="ctr">
              <a:lnSpc>
                <a:spcPts val="8355"/>
              </a:lnSpc>
            </a:pPr>
            <a:r>
              <a:rPr lang="en-US" b="true" sz="5968" spc="238">
                <a:solidFill>
                  <a:srgbClr val="000000"/>
                </a:solidFill>
                <a:latin typeface="Sauna Pro 3 Bold"/>
                <a:ea typeface="Sauna Pro 3 Bold"/>
                <a:cs typeface="Sauna Pro 3 Bold"/>
                <a:sym typeface="Sauna Pro 3 Bold"/>
              </a:rPr>
              <a:t>What do you think the film will be about?</a:t>
            </a:r>
          </a:p>
        </p:txBody>
      </p:sp>
      <p:sp>
        <p:nvSpPr>
          <p:cNvPr name="Freeform 3" id="3"/>
          <p:cNvSpPr/>
          <p:nvPr/>
        </p:nvSpPr>
        <p:spPr>
          <a:xfrm flipH="false" flipV="false" rot="0">
            <a:off x="16812475" y="8777436"/>
            <a:ext cx="1190942" cy="1326955"/>
          </a:xfrm>
          <a:custGeom>
            <a:avLst/>
            <a:gdLst/>
            <a:ahLst/>
            <a:cxnLst/>
            <a:rect r="r" b="b" t="t" l="l"/>
            <a:pathLst>
              <a:path h="1326955" w="1190942">
                <a:moveTo>
                  <a:pt x="0" y="0"/>
                </a:moveTo>
                <a:lnTo>
                  <a:pt x="1190942" y="0"/>
                </a:lnTo>
                <a:lnTo>
                  <a:pt x="1190942" y="1326955"/>
                </a:lnTo>
                <a:lnTo>
                  <a:pt x="0" y="13269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32304" y="317687"/>
            <a:ext cx="1568987" cy="906090"/>
          </a:xfrm>
          <a:custGeom>
            <a:avLst/>
            <a:gdLst/>
            <a:ahLst/>
            <a:cxnLst/>
            <a:rect r="r" b="b" t="t" l="l"/>
            <a:pathLst>
              <a:path h="906090" w="1568987">
                <a:moveTo>
                  <a:pt x="0" y="0"/>
                </a:moveTo>
                <a:lnTo>
                  <a:pt x="1568987" y="0"/>
                </a:lnTo>
                <a:lnTo>
                  <a:pt x="1568987" y="906090"/>
                </a:lnTo>
                <a:lnTo>
                  <a:pt x="0" y="9060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848120" y="434961"/>
            <a:ext cx="671542" cy="671542"/>
          </a:xfrm>
          <a:custGeom>
            <a:avLst/>
            <a:gdLst/>
            <a:ahLst/>
            <a:cxnLst/>
            <a:rect r="r" b="b" t="t" l="l"/>
            <a:pathLst>
              <a:path h="671542" w="671542">
                <a:moveTo>
                  <a:pt x="0" y="0"/>
                </a:moveTo>
                <a:lnTo>
                  <a:pt x="671542" y="0"/>
                </a:lnTo>
                <a:lnTo>
                  <a:pt x="671542" y="671542"/>
                </a:lnTo>
                <a:lnTo>
                  <a:pt x="0" y="6715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4811762" y="3224210"/>
            <a:ext cx="8474852" cy="2682222"/>
          </a:xfrm>
          <a:custGeom>
            <a:avLst/>
            <a:gdLst/>
            <a:ahLst/>
            <a:cxnLst/>
            <a:rect r="r" b="b" t="t" l="l"/>
            <a:pathLst>
              <a:path h="2682222" w="8474852">
                <a:moveTo>
                  <a:pt x="0" y="0"/>
                </a:moveTo>
                <a:lnTo>
                  <a:pt x="8474853" y="0"/>
                </a:lnTo>
                <a:lnTo>
                  <a:pt x="8474853" y="2682222"/>
                </a:lnTo>
                <a:lnTo>
                  <a:pt x="0" y="2682222"/>
                </a:lnTo>
                <a:lnTo>
                  <a:pt x="0" y="0"/>
                </a:lnTo>
                <a:close/>
              </a:path>
            </a:pathLst>
          </a:custGeom>
          <a:blipFill>
            <a:blip r:embed="rId8"/>
            <a:stretch>
              <a:fillRect l="0" t="0" r="0" b="0"/>
            </a:stretch>
          </a:blipFill>
        </p:spPr>
      </p:sp>
      <p:grpSp>
        <p:nvGrpSpPr>
          <p:cNvPr name="Group 7" id="7"/>
          <p:cNvGrpSpPr/>
          <p:nvPr/>
        </p:nvGrpSpPr>
        <p:grpSpPr>
          <a:xfrm rot="0">
            <a:off x="2798559" y="100150"/>
            <a:ext cx="6009457" cy="2633511"/>
            <a:chOff x="0" y="0"/>
            <a:chExt cx="1582738" cy="693600"/>
          </a:xfrm>
        </p:grpSpPr>
        <p:sp>
          <p:nvSpPr>
            <p:cNvPr name="Freeform 8" id="8"/>
            <p:cNvSpPr/>
            <p:nvPr/>
          </p:nvSpPr>
          <p:spPr>
            <a:xfrm flipH="false" flipV="false" rot="0">
              <a:off x="0" y="0"/>
              <a:ext cx="1582738" cy="693600"/>
            </a:xfrm>
            <a:custGeom>
              <a:avLst/>
              <a:gdLst/>
              <a:ahLst/>
              <a:cxnLst/>
              <a:rect r="r" b="b" t="t" l="l"/>
              <a:pathLst>
                <a:path h="693600" w="1582738">
                  <a:moveTo>
                    <a:pt x="65703" y="0"/>
                  </a:moveTo>
                  <a:lnTo>
                    <a:pt x="1517035" y="0"/>
                  </a:lnTo>
                  <a:cubicBezTo>
                    <a:pt x="1534460" y="0"/>
                    <a:pt x="1551172" y="6922"/>
                    <a:pt x="1563494" y="19244"/>
                  </a:cubicBezTo>
                  <a:cubicBezTo>
                    <a:pt x="1575815" y="31566"/>
                    <a:pt x="1582738" y="48277"/>
                    <a:pt x="1582738" y="65703"/>
                  </a:cubicBezTo>
                  <a:lnTo>
                    <a:pt x="1582738" y="627897"/>
                  </a:lnTo>
                  <a:cubicBezTo>
                    <a:pt x="1582738" y="645322"/>
                    <a:pt x="1575815" y="662034"/>
                    <a:pt x="1563494" y="674356"/>
                  </a:cubicBezTo>
                  <a:cubicBezTo>
                    <a:pt x="1551172" y="686677"/>
                    <a:pt x="1534460" y="693600"/>
                    <a:pt x="1517035" y="693600"/>
                  </a:cubicBezTo>
                  <a:lnTo>
                    <a:pt x="65703" y="693600"/>
                  </a:lnTo>
                  <a:cubicBezTo>
                    <a:pt x="29416" y="693600"/>
                    <a:pt x="0" y="664184"/>
                    <a:pt x="0" y="627897"/>
                  </a:cubicBezTo>
                  <a:lnTo>
                    <a:pt x="0" y="65703"/>
                  </a:lnTo>
                  <a:cubicBezTo>
                    <a:pt x="0" y="48277"/>
                    <a:pt x="6922" y="31566"/>
                    <a:pt x="19244" y="19244"/>
                  </a:cubicBezTo>
                  <a:cubicBezTo>
                    <a:pt x="31566" y="6922"/>
                    <a:pt x="48277" y="0"/>
                    <a:pt x="65703" y="0"/>
                  </a:cubicBezTo>
                  <a:close/>
                </a:path>
              </a:pathLst>
            </a:custGeom>
            <a:solidFill>
              <a:srgbClr val="00A1DE"/>
            </a:solidFill>
          </p:spPr>
        </p:sp>
        <p:sp>
          <p:nvSpPr>
            <p:cNvPr name="TextBox 9" id="9"/>
            <p:cNvSpPr txBox="true"/>
            <p:nvPr/>
          </p:nvSpPr>
          <p:spPr>
            <a:xfrm>
              <a:off x="0" y="-38100"/>
              <a:ext cx="1582738" cy="73170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7117413" y="2018239"/>
            <a:ext cx="1273036" cy="443971"/>
          </a:xfrm>
          <a:custGeom>
            <a:avLst/>
            <a:gdLst/>
            <a:ahLst/>
            <a:cxnLst/>
            <a:rect r="r" b="b" t="t" l="l"/>
            <a:pathLst>
              <a:path h="443971" w="1273036">
                <a:moveTo>
                  <a:pt x="0" y="0"/>
                </a:moveTo>
                <a:lnTo>
                  <a:pt x="1273036" y="0"/>
                </a:lnTo>
                <a:lnTo>
                  <a:pt x="1273036" y="443971"/>
                </a:lnTo>
                <a:lnTo>
                  <a:pt x="0" y="44397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7753931" y="7869137"/>
            <a:ext cx="2590515" cy="1816598"/>
          </a:xfrm>
          <a:custGeom>
            <a:avLst/>
            <a:gdLst/>
            <a:ahLst/>
            <a:cxnLst/>
            <a:rect r="r" b="b" t="t" l="l"/>
            <a:pathLst>
              <a:path h="1816598" w="2590515">
                <a:moveTo>
                  <a:pt x="0" y="0"/>
                </a:moveTo>
                <a:lnTo>
                  <a:pt x="2590515" y="0"/>
                </a:lnTo>
                <a:lnTo>
                  <a:pt x="2590515" y="1816598"/>
                </a:lnTo>
                <a:lnTo>
                  <a:pt x="0" y="181659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2" id="12"/>
          <p:cNvSpPr txBox="true"/>
          <p:nvPr/>
        </p:nvSpPr>
        <p:spPr>
          <a:xfrm rot="0">
            <a:off x="3127067" y="441512"/>
            <a:ext cx="5352440" cy="1976562"/>
          </a:xfrm>
          <a:prstGeom prst="rect">
            <a:avLst/>
          </a:prstGeom>
        </p:spPr>
        <p:txBody>
          <a:bodyPr anchor="t" rtlCol="false" tIns="0" lIns="0" bIns="0" rIns="0">
            <a:spAutoFit/>
          </a:bodyPr>
          <a:lstStyle/>
          <a:p>
            <a:pPr algn="l">
              <a:lnSpc>
                <a:spcPts val="3885"/>
              </a:lnSpc>
            </a:pPr>
            <a:r>
              <a:rPr lang="en-US" sz="4269" spc="170">
                <a:solidFill>
                  <a:srgbClr val="000000"/>
                </a:solidFill>
                <a:latin typeface="Sauna Pro 4"/>
                <a:ea typeface="Sauna Pro 4"/>
                <a:cs typeface="Sauna Pro 4"/>
                <a:sym typeface="Sauna Pro 4"/>
              </a:rPr>
              <a:t>Before you start watching the five films. Take some time to explore:</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6533315" y="8449404"/>
            <a:ext cx="1555498" cy="1733145"/>
          </a:xfrm>
          <a:custGeom>
            <a:avLst/>
            <a:gdLst/>
            <a:ahLst/>
            <a:cxnLst/>
            <a:rect r="r" b="b" t="t" l="l"/>
            <a:pathLst>
              <a:path h="1733145" w="1555498">
                <a:moveTo>
                  <a:pt x="0" y="0"/>
                </a:moveTo>
                <a:lnTo>
                  <a:pt x="1555498" y="0"/>
                </a:lnTo>
                <a:lnTo>
                  <a:pt x="1555498" y="1733145"/>
                </a:lnTo>
                <a:lnTo>
                  <a:pt x="0" y="17331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62439" y="221506"/>
            <a:ext cx="1139313" cy="1139313"/>
          </a:xfrm>
          <a:custGeom>
            <a:avLst/>
            <a:gdLst/>
            <a:ahLst/>
            <a:cxnLst/>
            <a:rect r="r" b="b" t="t" l="l"/>
            <a:pathLst>
              <a:path h="1139313" w="1139313">
                <a:moveTo>
                  <a:pt x="0" y="0"/>
                </a:moveTo>
                <a:lnTo>
                  <a:pt x="1139312" y="0"/>
                </a:lnTo>
                <a:lnTo>
                  <a:pt x="1139312" y="1139312"/>
                </a:lnTo>
                <a:lnTo>
                  <a:pt x="0" y="11393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162439" y="2737603"/>
            <a:ext cx="6772891" cy="4512439"/>
          </a:xfrm>
          <a:custGeom>
            <a:avLst/>
            <a:gdLst/>
            <a:ahLst/>
            <a:cxnLst/>
            <a:rect r="r" b="b" t="t" l="l"/>
            <a:pathLst>
              <a:path h="4512439" w="6772891">
                <a:moveTo>
                  <a:pt x="0" y="0"/>
                </a:moveTo>
                <a:lnTo>
                  <a:pt x="6772891" y="0"/>
                </a:lnTo>
                <a:lnTo>
                  <a:pt x="6772891" y="4512439"/>
                </a:lnTo>
                <a:lnTo>
                  <a:pt x="0" y="4512439"/>
                </a:lnTo>
                <a:lnTo>
                  <a:pt x="0" y="0"/>
                </a:lnTo>
                <a:close/>
              </a:path>
            </a:pathLst>
          </a:custGeom>
          <a:blipFill>
            <a:blip r:embed="rId6"/>
            <a:stretch>
              <a:fillRect l="0" t="0" r="0" b="0"/>
            </a:stretch>
          </a:blipFill>
        </p:spPr>
      </p:sp>
      <p:sp>
        <p:nvSpPr>
          <p:cNvPr name="TextBox 5" id="5"/>
          <p:cNvSpPr txBox="true"/>
          <p:nvPr/>
        </p:nvSpPr>
        <p:spPr>
          <a:xfrm rot="0">
            <a:off x="9931198" y="2642353"/>
            <a:ext cx="6340753" cy="5058145"/>
          </a:xfrm>
          <a:prstGeom prst="rect">
            <a:avLst/>
          </a:prstGeom>
        </p:spPr>
        <p:txBody>
          <a:bodyPr anchor="t" rtlCol="false" tIns="0" lIns="0" bIns="0" rIns="0">
            <a:spAutoFit/>
          </a:bodyPr>
          <a:lstStyle/>
          <a:p>
            <a:pPr algn="l">
              <a:lnSpc>
                <a:spcPts val="5759"/>
              </a:lnSpc>
            </a:pPr>
            <a:r>
              <a:rPr lang="en-US" b="true" sz="4113" spc="164">
                <a:solidFill>
                  <a:srgbClr val="000000"/>
                </a:solidFill>
                <a:latin typeface="Sauna Pro 3 Bold"/>
                <a:ea typeface="Sauna Pro 3 Bold"/>
                <a:cs typeface="Sauna Pro 3 Bold"/>
                <a:sym typeface="Sauna Pro 3 Bold"/>
              </a:rPr>
              <a:t>In pairs, take time to answer the questions for Film 1.</a:t>
            </a:r>
          </a:p>
          <a:p>
            <a:pPr algn="l">
              <a:lnSpc>
                <a:spcPts val="5759"/>
              </a:lnSpc>
            </a:pPr>
          </a:p>
          <a:p>
            <a:pPr algn="l">
              <a:lnSpc>
                <a:spcPts val="5759"/>
              </a:lnSpc>
              <a:spcBef>
                <a:spcPct val="0"/>
              </a:spcBef>
            </a:pPr>
            <a:r>
              <a:rPr lang="en-US" b="true" sz="4113" spc="164">
                <a:solidFill>
                  <a:srgbClr val="000000"/>
                </a:solidFill>
                <a:latin typeface="Sauna Pro 3 Bold"/>
                <a:ea typeface="Sauna Pro 3 Bold"/>
                <a:cs typeface="Sauna Pro 3 Bold"/>
                <a:sym typeface="Sauna Pro 3 Bold"/>
              </a:rPr>
              <a:t>Think carefully about the character’s thoughts, feelings and actions.</a:t>
            </a:r>
          </a:p>
        </p:txBody>
      </p:sp>
      <p:sp>
        <p:nvSpPr>
          <p:cNvPr name="Freeform 6" id="6"/>
          <p:cNvSpPr/>
          <p:nvPr/>
        </p:nvSpPr>
        <p:spPr>
          <a:xfrm flipH="false" flipV="false" rot="0">
            <a:off x="232304" y="317687"/>
            <a:ext cx="1806288" cy="1043132"/>
          </a:xfrm>
          <a:custGeom>
            <a:avLst/>
            <a:gdLst/>
            <a:ahLst/>
            <a:cxnLst/>
            <a:rect r="r" b="b" t="t" l="l"/>
            <a:pathLst>
              <a:path h="1043132" w="1806288">
                <a:moveTo>
                  <a:pt x="0" y="0"/>
                </a:moveTo>
                <a:lnTo>
                  <a:pt x="1806289" y="0"/>
                </a:lnTo>
                <a:lnTo>
                  <a:pt x="1806289" y="1043131"/>
                </a:lnTo>
                <a:lnTo>
                  <a:pt x="0" y="10431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401487" y="702575"/>
            <a:ext cx="6702182" cy="2042016"/>
          </a:xfrm>
          <a:prstGeom prst="rect">
            <a:avLst/>
          </a:prstGeom>
        </p:spPr>
        <p:txBody>
          <a:bodyPr anchor="t" rtlCol="false" tIns="0" lIns="0" bIns="0" rIns="0">
            <a:spAutoFit/>
          </a:bodyPr>
          <a:lstStyle/>
          <a:p>
            <a:pPr algn="l">
              <a:lnSpc>
                <a:spcPts val="4008"/>
              </a:lnSpc>
            </a:pPr>
            <a:r>
              <a:rPr lang="en-US" sz="3425" spc="137" b="true">
                <a:solidFill>
                  <a:srgbClr val="000000"/>
                </a:solidFill>
                <a:latin typeface="Sauna Pro 3 Bold"/>
                <a:ea typeface="Sauna Pro 3 Bold"/>
                <a:cs typeface="Sauna Pro 3 Bold"/>
                <a:sym typeface="Sauna Pro 3 Bold"/>
              </a:rPr>
              <a:t>  1. Noah gives an overview of his day. It seems normal until he repeatedly mentions “Grace”. Why is this?</a:t>
            </a:r>
          </a:p>
        </p:txBody>
      </p:sp>
      <p:sp>
        <p:nvSpPr>
          <p:cNvPr name="TextBox 7" id="7"/>
          <p:cNvSpPr txBox="true"/>
          <p:nvPr/>
        </p:nvSpPr>
        <p:spPr>
          <a:xfrm rot="0">
            <a:off x="1419036" y="4210359"/>
            <a:ext cx="6837981" cy="1790083"/>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2. Noah says “This is when everything changed.” What does he mean?</a:t>
            </a:r>
          </a:p>
        </p:txBody>
      </p:sp>
      <p:sp>
        <p:nvSpPr>
          <p:cNvPr name="TextBox 8" id="8"/>
          <p:cNvSpPr txBox="true"/>
          <p:nvPr/>
        </p:nvSpPr>
        <p:spPr>
          <a:xfrm rot="0">
            <a:off x="1265688" y="7597311"/>
            <a:ext cx="7144678" cy="1789938"/>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3. What do you think is going through Noah and Ava’s minds when Grace turns up at the Youth Club?</a:t>
            </a:r>
          </a:p>
        </p:txBody>
      </p:sp>
      <p:sp>
        <p:nvSpPr>
          <p:cNvPr name="Freeform 9" id="9"/>
          <p:cNvSpPr/>
          <p:nvPr/>
        </p:nvSpPr>
        <p:spPr>
          <a:xfrm flipH="false" flipV="false" rot="0">
            <a:off x="9264385" y="0"/>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9264385" y="3586966"/>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9264385" y="6936983"/>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2" id="12"/>
          <p:cNvSpPr txBox="true"/>
          <p:nvPr/>
        </p:nvSpPr>
        <p:spPr>
          <a:xfrm rot="0">
            <a:off x="10193916" y="7755455"/>
            <a:ext cx="7410856" cy="1552714"/>
          </a:xfrm>
          <a:prstGeom prst="rect">
            <a:avLst/>
          </a:prstGeom>
        </p:spPr>
        <p:txBody>
          <a:bodyPr anchor="t" rtlCol="false" tIns="0" lIns="0" bIns="0" rIns="0">
            <a:spAutoFit/>
          </a:bodyPr>
          <a:lstStyle/>
          <a:p>
            <a:pPr algn="l">
              <a:lnSpc>
                <a:spcPts val="4079"/>
              </a:lnSpc>
            </a:pPr>
            <a:r>
              <a:rPr lang="en-US" sz="3399" spc="135" b="true">
                <a:solidFill>
                  <a:srgbClr val="000000"/>
                </a:solidFill>
                <a:latin typeface="Sauna Pro 3 Bold"/>
                <a:ea typeface="Sauna Pro 3 Bold"/>
                <a:cs typeface="Sauna Pro 3 Bold"/>
                <a:sym typeface="Sauna Pro 3 Bold"/>
              </a:rPr>
              <a:t>6. How do you think Noah and Ava feel after dealing with Grace all day and find out about her going the trip?</a:t>
            </a:r>
          </a:p>
        </p:txBody>
      </p:sp>
      <p:sp>
        <p:nvSpPr>
          <p:cNvPr name="TextBox 13" id="13"/>
          <p:cNvSpPr txBox="true"/>
          <p:nvPr/>
        </p:nvSpPr>
        <p:spPr>
          <a:xfrm rot="0">
            <a:off x="10370369" y="742601"/>
            <a:ext cx="7234402" cy="1789938"/>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4. What are the different ways that Grace is showing bullying behaviour towards Noah?</a:t>
            </a:r>
          </a:p>
        </p:txBody>
      </p:sp>
      <p:sp>
        <p:nvSpPr>
          <p:cNvPr name="TextBox 14" id="14"/>
          <p:cNvSpPr txBox="true"/>
          <p:nvPr/>
        </p:nvSpPr>
        <p:spPr>
          <a:xfrm rot="0">
            <a:off x="10370369" y="4328906"/>
            <a:ext cx="7234402" cy="1789938"/>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5. How does Ava want to deal with the situation and why is Noah against this?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110588" y="3468492"/>
            <a:ext cx="9023615" cy="3350017"/>
          </a:xfrm>
          <a:custGeom>
            <a:avLst/>
            <a:gdLst/>
            <a:ahLst/>
            <a:cxnLst/>
            <a:rect r="r" b="b" t="t" l="l"/>
            <a:pathLst>
              <a:path h="3350017" w="9023615">
                <a:moveTo>
                  <a:pt x="0" y="0"/>
                </a:moveTo>
                <a:lnTo>
                  <a:pt x="9023615" y="0"/>
                </a:lnTo>
                <a:lnTo>
                  <a:pt x="9023615"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144000" y="6818508"/>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1096000" y="897140"/>
            <a:ext cx="7313156" cy="1611711"/>
          </a:xfrm>
          <a:prstGeom prst="rect">
            <a:avLst/>
          </a:prstGeom>
        </p:spPr>
        <p:txBody>
          <a:bodyPr anchor="t" rtlCol="false" tIns="0" lIns="0" bIns="0" rIns="0">
            <a:spAutoFit/>
          </a:bodyPr>
          <a:lstStyle/>
          <a:p>
            <a:pPr algn="l">
              <a:lnSpc>
                <a:spcPts val="4215"/>
              </a:lnSpc>
            </a:pPr>
            <a:r>
              <a:rPr lang="en-US" sz="3399" spc="135" b="true">
                <a:solidFill>
                  <a:srgbClr val="000000"/>
                </a:solidFill>
                <a:latin typeface="Sauna Pro 3 Bold"/>
                <a:ea typeface="Sauna Pro 3 Bold"/>
                <a:cs typeface="Sauna Pro 3 Bold"/>
                <a:sym typeface="Sauna Pro 3 Bold"/>
              </a:rPr>
              <a:t>   1. Noah gives an overview of his day. It seems normal until he repeatedly mentions “Grace”. Why is this?</a:t>
            </a:r>
          </a:p>
        </p:txBody>
      </p:sp>
      <p:sp>
        <p:nvSpPr>
          <p:cNvPr name="TextBox 10" id="10"/>
          <p:cNvSpPr txBox="true"/>
          <p:nvPr/>
        </p:nvSpPr>
        <p:spPr>
          <a:xfrm rot="0">
            <a:off x="1435614" y="4189213"/>
            <a:ext cx="7234402" cy="1789938"/>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2.  Noah says “This is when everything changed”. What does he mean?</a:t>
            </a:r>
          </a:p>
        </p:txBody>
      </p:sp>
      <p:sp>
        <p:nvSpPr>
          <p:cNvPr name="TextBox 11" id="11"/>
          <p:cNvSpPr txBox="true"/>
          <p:nvPr/>
        </p:nvSpPr>
        <p:spPr>
          <a:xfrm rot="0">
            <a:off x="10246843" y="710868"/>
            <a:ext cx="7012457" cy="1882592"/>
          </a:xfrm>
          <a:prstGeom prst="rect">
            <a:avLst/>
          </a:prstGeom>
        </p:spPr>
        <p:txBody>
          <a:bodyPr anchor="t" rtlCol="false" tIns="0" lIns="0" bIns="0" rIns="0">
            <a:spAutoFit/>
          </a:bodyPr>
          <a:lstStyle/>
          <a:p>
            <a:pPr algn="l">
              <a:lnSpc>
                <a:spcPts val="3697"/>
              </a:lnSpc>
            </a:pPr>
            <a:r>
              <a:rPr lang="en-US" sz="2934" spc="117" b="true">
                <a:solidFill>
                  <a:srgbClr val="000000"/>
                </a:solidFill>
                <a:latin typeface="Sauna Pro 3 Bold"/>
                <a:ea typeface="Sauna Pro 3 Bold"/>
                <a:cs typeface="Sauna Pro 3 Bold"/>
                <a:sym typeface="Sauna Pro 3 Bold"/>
              </a:rPr>
              <a:t>Noah’s day is filled with Grace mocking him, shouting at him and threatening him. She causes him to feel upset and sad and powerless.  This is not normal!</a:t>
            </a:r>
          </a:p>
        </p:txBody>
      </p:sp>
      <p:sp>
        <p:nvSpPr>
          <p:cNvPr name="TextBox 12" id="12"/>
          <p:cNvSpPr txBox="true"/>
          <p:nvPr/>
        </p:nvSpPr>
        <p:spPr>
          <a:xfrm rot="0">
            <a:off x="10070695" y="4255888"/>
            <a:ext cx="7364753" cy="1765698"/>
          </a:xfrm>
          <a:prstGeom prst="rect">
            <a:avLst/>
          </a:prstGeom>
        </p:spPr>
        <p:txBody>
          <a:bodyPr anchor="t" rtlCol="false" tIns="0" lIns="0" bIns="0" rIns="0">
            <a:spAutoFit/>
          </a:bodyPr>
          <a:lstStyle/>
          <a:p>
            <a:pPr algn="l">
              <a:lnSpc>
                <a:spcPts val="3521"/>
              </a:lnSpc>
            </a:pPr>
            <a:r>
              <a:rPr lang="en-US" sz="2959" spc="118" b="true">
                <a:solidFill>
                  <a:srgbClr val="000000"/>
                </a:solidFill>
                <a:latin typeface="Sauna Pro 3 Bold"/>
                <a:ea typeface="Sauna Pro 3 Bold"/>
                <a:cs typeface="Sauna Pro 3 Bold"/>
                <a:sym typeface="Sauna Pro 3 Bold"/>
              </a:rPr>
              <a:t>Grace has access to him at HOME through his mobile! She is texting him in his own personal space and he can’t escape her now. This is overwhelming.</a:t>
            </a:r>
          </a:p>
        </p:txBody>
      </p:sp>
      <p:sp>
        <p:nvSpPr>
          <p:cNvPr name="TextBox 13" id="13"/>
          <p:cNvSpPr txBox="true"/>
          <p:nvPr/>
        </p:nvSpPr>
        <p:spPr>
          <a:xfrm rot="0">
            <a:off x="10322702" y="7551933"/>
            <a:ext cx="6860739" cy="1945634"/>
          </a:xfrm>
          <a:prstGeom prst="rect">
            <a:avLst/>
          </a:prstGeom>
        </p:spPr>
        <p:txBody>
          <a:bodyPr anchor="t" rtlCol="false" tIns="0" lIns="0" bIns="0" rIns="0">
            <a:spAutoFit/>
          </a:bodyPr>
          <a:lstStyle/>
          <a:p>
            <a:pPr algn="l">
              <a:lnSpc>
                <a:spcPts val="3059"/>
              </a:lnSpc>
            </a:pPr>
            <a:r>
              <a:rPr lang="en-US" sz="2941" spc="117" b="true">
                <a:solidFill>
                  <a:srgbClr val="000000"/>
                </a:solidFill>
                <a:latin typeface="Sauna Pro 3 Bold"/>
                <a:ea typeface="Sauna Pro 3 Bold"/>
                <a:cs typeface="Sauna Pro 3 Bold"/>
                <a:sym typeface="Sauna Pro 3 Bold"/>
              </a:rPr>
              <a:t>They feel shocked! Youth Club is their safe space - their happy place where they can just be themselves. She is now disrupting their enjoyment and daily life. It is unbearable!</a:t>
            </a:r>
          </a:p>
        </p:txBody>
      </p:sp>
      <p:sp>
        <p:nvSpPr>
          <p:cNvPr name="TextBox 14" id="14"/>
          <p:cNvSpPr txBox="true"/>
          <p:nvPr/>
        </p:nvSpPr>
        <p:spPr>
          <a:xfrm rot="0">
            <a:off x="1096000" y="7582156"/>
            <a:ext cx="7313156" cy="1789938"/>
          </a:xfrm>
          <a:prstGeom prst="rect">
            <a:avLst/>
          </a:prstGeom>
        </p:spPr>
        <p:txBody>
          <a:bodyPr anchor="t" rtlCol="false" tIns="0" lIns="0" bIns="0" rIns="0">
            <a:spAutoFit/>
          </a:bodyPr>
          <a:lstStyle/>
          <a:p>
            <a:pPr algn="l">
              <a:lnSpc>
                <a:spcPts val="4759"/>
              </a:lnSpc>
              <a:spcBef>
                <a:spcPct val="0"/>
              </a:spcBef>
            </a:pPr>
            <a:r>
              <a:rPr lang="en-US" b="true" sz="3399" spc="135">
                <a:solidFill>
                  <a:srgbClr val="000000"/>
                </a:solidFill>
                <a:latin typeface="Sauna Pro 3 Bold"/>
                <a:ea typeface="Sauna Pro 3 Bold"/>
                <a:cs typeface="Sauna Pro 3 Bold"/>
                <a:sym typeface="Sauna Pro 3 Bold"/>
              </a:rPr>
              <a:t>3. What do you think is going through Noah and Ava’s minds when Grace turns up at the Youth Club?</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8492"/>
            <a:ext cx="9023615" cy="3350017"/>
          </a:xfrm>
          <a:custGeom>
            <a:avLst/>
            <a:gdLst/>
            <a:ahLst/>
            <a:cxnLst/>
            <a:rect r="r" b="b" t="t" l="l"/>
            <a:pathLst>
              <a:path h="3350017" w="9023615">
                <a:moveTo>
                  <a:pt x="0" y="0"/>
                </a:moveTo>
                <a:lnTo>
                  <a:pt x="9023615" y="0"/>
                </a:lnTo>
                <a:lnTo>
                  <a:pt x="9023615" y="3350016"/>
                </a:lnTo>
                <a:lnTo>
                  <a:pt x="0" y="33500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0398236" y="557375"/>
            <a:ext cx="6870289" cy="2243698"/>
          </a:xfrm>
          <a:prstGeom prst="rect">
            <a:avLst/>
          </a:prstGeom>
        </p:spPr>
        <p:txBody>
          <a:bodyPr anchor="t" rtlCol="false" tIns="0" lIns="0" bIns="0" rIns="0">
            <a:spAutoFit/>
          </a:bodyPr>
          <a:lstStyle/>
          <a:p>
            <a:pPr algn="l">
              <a:lnSpc>
                <a:spcPts val="4433"/>
              </a:lnSpc>
              <a:spcBef>
                <a:spcPct val="0"/>
              </a:spcBef>
            </a:pPr>
            <a:r>
              <a:rPr lang="en-US" b="true" sz="3166" spc="126">
                <a:solidFill>
                  <a:srgbClr val="000000"/>
                </a:solidFill>
                <a:latin typeface="Sauna Pro 3 Bold"/>
                <a:ea typeface="Sauna Pro 3 Bold"/>
                <a:cs typeface="Sauna Pro 3 Bold"/>
                <a:sym typeface="Sauna Pro 3 Bold"/>
              </a:rPr>
              <a:t>She is teasing him, mocking him, physically pushing him, taunting him, being aggressive and intimidating him- all in one day!</a:t>
            </a:r>
          </a:p>
        </p:txBody>
      </p:sp>
      <p:sp>
        <p:nvSpPr>
          <p:cNvPr name="TextBox 10" id="10"/>
          <p:cNvSpPr txBox="true"/>
          <p:nvPr/>
        </p:nvSpPr>
        <p:spPr>
          <a:xfrm rot="0">
            <a:off x="1135377" y="4234685"/>
            <a:ext cx="7234402" cy="1781380"/>
          </a:xfrm>
          <a:prstGeom prst="rect">
            <a:avLst/>
          </a:prstGeom>
        </p:spPr>
        <p:txBody>
          <a:bodyPr anchor="t" rtlCol="false" tIns="0" lIns="0" bIns="0" rIns="0">
            <a:spAutoFit/>
          </a:bodyPr>
          <a:lstStyle/>
          <a:p>
            <a:pPr algn="l">
              <a:lnSpc>
                <a:spcPts val="4712"/>
              </a:lnSpc>
            </a:pPr>
            <a:r>
              <a:rPr lang="en-US" sz="3739" spc="149" b="true">
                <a:solidFill>
                  <a:srgbClr val="000000"/>
                </a:solidFill>
                <a:latin typeface="Sauna Pro 3 Bold"/>
                <a:ea typeface="Sauna Pro 3 Bold"/>
                <a:cs typeface="Sauna Pro 3 Bold"/>
                <a:sym typeface="Sauna Pro 3 Bold"/>
              </a:rPr>
              <a:t>5. How does Ava want to deal with the situation and why is Noah against this?</a:t>
            </a:r>
          </a:p>
        </p:txBody>
      </p:sp>
      <p:sp>
        <p:nvSpPr>
          <p:cNvPr name="TextBox 11" id="11"/>
          <p:cNvSpPr txBox="true"/>
          <p:nvPr/>
        </p:nvSpPr>
        <p:spPr>
          <a:xfrm rot="0">
            <a:off x="1287777" y="7495562"/>
            <a:ext cx="7082002" cy="2295602"/>
          </a:xfrm>
          <a:prstGeom prst="rect">
            <a:avLst/>
          </a:prstGeom>
        </p:spPr>
        <p:txBody>
          <a:bodyPr anchor="t" rtlCol="false" tIns="0" lIns="0" bIns="0" rIns="0">
            <a:spAutoFit/>
          </a:bodyPr>
          <a:lstStyle/>
          <a:p>
            <a:pPr algn="l">
              <a:lnSpc>
                <a:spcPts val="4559"/>
              </a:lnSpc>
            </a:pPr>
            <a:r>
              <a:rPr lang="en-US" sz="3799" spc="151" b="true">
                <a:solidFill>
                  <a:srgbClr val="000000"/>
                </a:solidFill>
                <a:latin typeface="Sauna Pro 3 Bold"/>
                <a:ea typeface="Sauna Pro 3 Bold"/>
                <a:cs typeface="Sauna Pro 3 Bold"/>
                <a:sym typeface="Sauna Pro 3 Bold"/>
              </a:rPr>
              <a:t>6. How do you think Noah and Ava feel after dealing with Grace all day and find out about going the trip?</a:t>
            </a:r>
          </a:p>
        </p:txBody>
      </p:sp>
      <p:sp>
        <p:nvSpPr>
          <p:cNvPr name="TextBox 12" id="12"/>
          <p:cNvSpPr txBox="true"/>
          <p:nvPr/>
        </p:nvSpPr>
        <p:spPr>
          <a:xfrm rot="0">
            <a:off x="1211577" y="693216"/>
            <a:ext cx="7234402" cy="1962490"/>
          </a:xfrm>
          <a:prstGeom prst="rect">
            <a:avLst/>
          </a:prstGeom>
        </p:spPr>
        <p:txBody>
          <a:bodyPr anchor="t" rtlCol="false" tIns="0" lIns="0" bIns="0" rIns="0">
            <a:spAutoFit/>
          </a:bodyPr>
          <a:lstStyle/>
          <a:p>
            <a:pPr algn="l">
              <a:lnSpc>
                <a:spcPts val="5235"/>
              </a:lnSpc>
              <a:spcBef>
                <a:spcPct val="0"/>
              </a:spcBef>
            </a:pPr>
            <a:r>
              <a:rPr lang="en-US" sz="3739" b="true">
                <a:solidFill>
                  <a:srgbClr val="000000"/>
                </a:solidFill>
                <a:latin typeface="Sauna Pro 3 Bold"/>
                <a:ea typeface="Sauna Pro 3 Bold"/>
                <a:cs typeface="Sauna Pro 3 Bold"/>
                <a:sym typeface="Sauna Pro 3 Bold"/>
              </a:rPr>
              <a:t>4. What are the different ways that Grace is showing bullying behaviour towards Noah?</a:t>
            </a:r>
          </a:p>
        </p:txBody>
      </p:sp>
      <p:sp>
        <p:nvSpPr>
          <p:cNvPr name="TextBox 13" id="13"/>
          <p:cNvSpPr txBox="true"/>
          <p:nvPr/>
        </p:nvSpPr>
        <p:spPr>
          <a:xfrm rot="0">
            <a:off x="10398236" y="4011451"/>
            <a:ext cx="6755914" cy="2197408"/>
          </a:xfrm>
          <a:prstGeom prst="rect">
            <a:avLst/>
          </a:prstGeom>
        </p:spPr>
        <p:txBody>
          <a:bodyPr anchor="t" rtlCol="false" tIns="0" lIns="0" bIns="0" rIns="0">
            <a:spAutoFit/>
          </a:bodyPr>
          <a:lstStyle/>
          <a:p>
            <a:pPr algn="l">
              <a:lnSpc>
                <a:spcPts val="4357"/>
              </a:lnSpc>
              <a:spcBef>
                <a:spcPct val="0"/>
              </a:spcBef>
            </a:pPr>
            <a:r>
              <a:rPr lang="en-US" b="true" sz="3112" spc="124">
                <a:solidFill>
                  <a:srgbClr val="000000"/>
                </a:solidFill>
                <a:latin typeface="Sauna Pro 3 Bold"/>
                <a:ea typeface="Sauna Pro 3 Bold"/>
                <a:cs typeface="Sauna Pro 3 Bold"/>
                <a:sym typeface="Sauna Pro 3 Bold"/>
              </a:rPr>
              <a:t>Ava really wants to tell someone and get help...but Noah is terrified. He thinks that Grace will “kill him” and that everything will get worse!</a:t>
            </a:r>
          </a:p>
        </p:txBody>
      </p:sp>
      <p:sp>
        <p:nvSpPr>
          <p:cNvPr name="TextBox 14" id="14"/>
          <p:cNvSpPr txBox="true"/>
          <p:nvPr/>
        </p:nvSpPr>
        <p:spPr>
          <a:xfrm rot="0">
            <a:off x="10326609" y="7554013"/>
            <a:ext cx="6591572" cy="2054039"/>
          </a:xfrm>
          <a:prstGeom prst="rect">
            <a:avLst/>
          </a:prstGeom>
        </p:spPr>
        <p:txBody>
          <a:bodyPr anchor="t" rtlCol="false" tIns="0" lIns="0" bIns="0" rIns="0">
            <a:spAutoFit/>
          </a:bodyPr>
          <a:lstStyle/>
          <a:p>
            <a:pPr algn="l">
              <a:lnSpc>
                <a:spcPts val="4122"/>
              </a:lnSpc>
            </a:pPr>
            <a:r>
              <a:rPr lang="en-US" sz="3099" spc="123" b="true">
                <a:solidFill>
                  <a:srgbClr val="000000"/>
                </a:solidFill>
                <a:latin typeface="Sauna Pro 3 Bold"/>
                <a:ea typeface="Sauna Pro 3 Bold"/>
                <a:cs typeface="Sauna Pro 3 Bold"/>
                <a:sym typeface="Sauna Pro 3 Bold"/>
              </a:rPr>
              <a:t>They will feel completely drained, scared, alone and helpless. They cannot get away from Grace, she is relentless!</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78686" y="2196040"/>
            <a:ext cx="7450641" cy="7884276"/>
          </a:xfrm>
          <a:custGeom>
            <a:avLst/>
            <a:gdLst/>
            <a:ahLst/>
            <a:cxnLst/>
            <a:rect r="r" b="b" t="t" l="l"/>
            <a:pathLst>
              <a:path h="7884276" w="7450641">
                <a:moveTo>
                  <a:pt x="0" y="0"/>
                </a:moveTo>
                <a:lnTo>
                  <a:pt x="7450640" y="0"/>
                </a:lnTo>
                <a:lnTo>
                  <a:pt x="7450640" y="7884276"/>
                </a:lnTo>
                <a:lnTo>
                  <a:pt x="0" y="788427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3225" y="196057"/>
            <a:ext cx="1579529" cy="912178"/>
          </a:xfrm>
          <a:custGeom>
            <a:avLst/>
            <a:gdLst/>
            <a:ahLst/>
            <a:cxnLst/>
            <a:rect r="r" b="b" t="t" l="l"/>
            <a:pathLst>
              <a:path h="912178" w="1579529">
                <a:moveTo>
                  <a:pt x="0" y="0"/>
                </a:moveTo>
                <a:lnTo>
                  <a:pt x="1579529" y="0"/>
                </a:lnTo>
                <a:lnTo>
                  <a:pt x="1579529" y="912177"/>
                </a:lnTo>
                <a:lnTo>
                  <a:pt x="0" y="9121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44529" y="196057"/>
            <a:ext cx="912178" cy="912178"/>
          </a:xfrm>
          <a:custGeom>
            <a:avLst/>
            <a:gdLst/>
            <a:ahLst/>
            <a:cxnLst/>
            <a:rect r="r" b="b" t="t" l="l"/>
            <a:pathLst>
              <a:path h="912178" w="912178">
                <a:moveTo>
                  <a:pt x="0" y="0"/>
                </a:moveTo>
                <a:lnTo>
                  <a:pt x="912178" y="0"/>
                </a:lnTo>
                <a:lnTo>
                  <a:pt x="912178" y="912177"/>
                </a:lnTo>
                <a:lnTo>
                  <a:pt x="0" y="9121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028700" y="3821346"/>
            <a:ext cx="6402039" cy="5092224"/>
          </a:xfrm>
          <a:prstGeom prst="rect">
            <a:avLst/>
          </a:prstGeom>
        </p:spPr>
        <p:txBody>
          <a:bodyPr anchor="t" rtlCol="false" tIns="0" lIns="0" bIns="0" rIns="0">
            <a:spAutoFit/>
          </a:bodyPr>
          <a:lstStyle/>
          <a:p>
            <a:pPr algn="l">
              <a:lnSpc>
                <a:spcPts val="5068"/>
              </a:lnSpc>
            </a:pPr>
            <a:r>
              <a:rPr lang="en-US" sz="3699" spc="55" b="true">
                <a:solidFill>
                  <a:srgbClr val="000000"/>
                </a:solidFill>
                <a:latin typeface="Sauna Pro 3 Bold"/>
                <a:ea typeface="Sauna Pro 3 Bold"/>
                <a:cs typeface="Sauna Pro 3 Bold"/>
                <a:sym typeface="Sauna Pro 3 Bold"/>
              </a:rPr>
              <a:t>“It just got worse and worse. I tried to avoid her, she found me.</a:t>
            </a:r>
          </a:p>
          <a:p>
            <a:pPr algn="l">
              <a:lnSpc>
                <a:spcPts val="5068"/>
              </a:lnSpc>
            </a:pPr>
          </a:p>
          <a:p>
            <a:pPr algn="l">
              <a:lnSpc>
                <a:spcPts val="5068"/>
              </a:lnSpc>
            </a:pPr>
            <a:r>
              <a:rPr lang="en-US" sz="3699" spc="55" b="true">
                <a:solidFill>
                  <a:srgbClr val="000000"/>
                </a:solidFill>
                <a:latin typeface="Sauna Pro 3 Bold"/>
                <a:ea typeface="Sauna Pro 3 Bold"/>
                <a:cs typeface="Sauna Pro 3 Bold"/>
                <a:sym typeface="Sauna Pro 3 Bold"/>
              </a:rPr>
              <a:t>I tried to be nice to her, that just made her angry.</a:t>
            </a:r>
          </a:p>
          <a:p>
            <a:pPr algn="l">
              <a:lnSpc>
                <a:spcPts val="5068"/>
              </a:lnSpc>
            </a:pPr>
          </a:p>
          <a:p>
            <a:pPr algn="l">
              <a:lnSpc>
                <a:spcPts val="5068"/>
              </a:lnSpc>
            </a:pPr>
            <a:r>
              <a:rPr lang="en-US" sz="3699" spc="55" b="true">
                <a:solidFill>
                  <a:srgbClr val="000000"/>
                </a:solidFill>
                <a:latin typeface="Sauna Pro 3 Bold"/>
                <a:ea typeface="Sauna Pro 3 Bold"/>
                <a:cs typeface="Sauna Pro 3 Bold"/>
                <a:sym typeface="Sauna Pro 3 Bold"/>
              </a:rPr>
              <a:t>I tried to block her...that REALLY made her angry.”</a:t>
            </a:r>
          </a:p>
        </p:txBody>
      </p:sp>
      <p:sp>
        <p:nvSpPr>
          <p:cNvPr name="TextBox 6" id="6"/>
          <p:cNvSpPr txBox="true"/>
          <p:nvPr/>
        </p:nvSpPr>
        <p:spPr>
          <a:xfrm rot="0">
            <a:off x="8740858" y="3522710"/>
            <a:ext cx="8254772" cy="5288087"/>
          </a:xfrm>
          <a:prstGeom prst="rect">
            <a:avLst/>
          </a:prstGeom>
        </p:spPr>
        <p:txBody>
          <a:bodyPr anchor="t" rtlCol="false" tIns="0" lIns="0" bIns="0" rIns="0">
            <a:spAutoFit/>
          </a:bodyPr>
          <a:lstStyle/>
          <a:p>
            <a:pPr algn="l" marL="1059103" indent="-529551" lvl="1">
              <a:lnSpc>
                <a:spcPts val="5199"/>
              </a:lnSpc>
              <a:buFont typeface="Arial"/>
              <a:buChar char="•"/>
            </a:pPr>
            <a:r>
              <a:rPr lang="en-US" b="true" sz="4905" spc="196">
                <a:solidFill>
                  <a:srgbClr val="F0FAFB"/>
                </a:solidFill>
                <a:latin typeface="Sauna Pro 3 Bold"/>
                <a:ea typeface="Sauna Pro 3 Bold"/>
                <a:cs typeface="Sauna Pro 3 Bold"/>
                <a:sym typeface="Sauna Pro 3 Bold"/>
              </a:rPr>
              <a:t>What words or phrases show that Noah did not want this attention?</a:t>
            </a:r>
          </a:p>
          <a:p>
            <a:pPr algn="l">
              <a:lnSpc>
                <a:spcPts val="5199"/>
              </a:lnSpc>
            </a:pPr>
          </a:p>
          <a:p>
            <a:pPr algn="l" marL="1059103" indent="-529551" lvl="1">
              <a:lnSpc>
                <a:spcPts val="5199"/>
              </a:lnSpc>
              <a:buFont typeface="Arial"/>
              <a:buChar char="•"/>
            </a:pPr>
            <a:r>
              <a:rPr lang="en-US" b="true" sz="4905" spc="196">
                <a:solidFill>
                  <a:srgbClr val="F0FAFB"/>
                </a:solidFill>
                <a:latin typeface="Sauna Pro 3 Bold"/>
                <a:ea typeface="Sauna Pro 3 Bold"/>
                <a:cs typeface="Sauna Pro 3 Bold"/>
                <a:sym typeface="Sauna Pro 3 Bold"/>
              </a:rPr>
              <a:t>What emotion is Grace filled with?</a:t>
            </a:r>
          </a:p>
          <a:p>
            <a:pPr algn="l">
              <a:lnSpc>
                <a:spcPts val="5199"/>
              </a:lnSpc>
            </a:pPr>
          </a:p>
          <a:p>
            <a:pPr algn="l" marL="1059103" indent="-529551" lvl="1">
              <a:lnSpc>
                <a:spcPts val="5199"/>
              </a:lnSpc>
              <a:buFont typeface="Arial"/>
              <a:buChar char="•"/>
            </a:pPr>
            <a:r>
              <a:rPr lang="en-US" b="true" sz="4905" spc="196">
                <a:solidFill>
                  <a:srgbClr val="F0FAFB"/>
                </a:solidFill>
                <a:latin typeface="Sauna Pro 3 Bold"/>
                <a:ea typeface="Sauna Pro 3 Bold"/>
                <a:cs typeface="Sauna Pro 3 Bold"/>
                <a:sym typeface="Sauna Pro 3 Bold"/>
              </a:rPr>
              <a:t>Why do you think this is?</a:t>
            </a:r>
          </a:p>
        </p:txBody>
      </p:sp>
      <p:sp>
        <p:nvSpPr>
          <p:cNvPr name="Freeform 7" id="7"/>
          <p:cNvSpPr/>
          <p:nvPr/>
        </p:nvSpPr>
        <p:spPr>
          <a:xfrm flipH="false" flipV="false" rot="0">
            <a:off x="16995630" y="8741907"/>
            <a:ext cx="1201222" cy="1338409"/>
          </a:xfrm>
          <a:custGeom>
            <a:avLst/>
            <a:gdLst/>
            <a:ahLst/>
            <a:cxnLst/>
            <a:rect r="r" b="b" t="t" l="l"/>
            <a:pathLst>
              <a:path h="1338409" w="1201222">
                <a:moveTo>
                  <a:pt x="0" y="0"/>
                </a:moveTo>
                <a:lnTo>
                  <a:pt x="1201222" y="0"/>
                </a:lnTo>
                <a:lnTo>
                  <a:pt x="1201222" y="1338409"/>
                </a:lnTo>
                <a:lnTo>
                  <a:pt x="0" y="13384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7401658" y="860068"/>
            <a:ext cx="2568995" cy="1442713"/>
          </a:xfrm>
          <a:prstGeom prst="rect">
            <a:avLst/>
          </a:prstGeom>
        </p:spPr>
        <p:txBody>
          <a:bodyPr anchor="t" rtlCol="false" tIns="0" lIns="0" bIns="0" rIns="0">
            <a:spAutoFit/>
          </a:bodyPr>
          <a:lstStyle/>
          <a:p>
            <a:pPr algn="ctr">
              <a:lnSpc>
                <a:spcPts val="11829"/>
              </a:lnSpc>
            </a:pPr>
            <a:r>
              <a:rPr lang="en-US" sz="8449">
                <a:solidFill>
                  <a:srgbClr val="000000"/>
                </a:solidFill>
                <a:latin typeface="Sauna Pro 1"/>
                <a:ea typeface="Sauna Pro 1"/>
                <a:cs typeface="Sauna Pro 1"/>
                <a:sym typeface="Sauna Pro 1"/>
              </a:rPr>
              <a:t>Film 1</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543601" y="1028700"/>
            <a:ext cx="11905389" cy="1636060"/>
          </a:xfrm>
          <a:custGeom>
            <a:avLst/>
            <a:gdLst/>
            <a:ahLst/>
            <a:cxnLst/>
            <a:rect r="r" b="b" t="t" l="l"/>
            <a:pathLst>
              <a:path h="1636060" w="11905389">
                <a:moveTo>
                  <a:pt x="0" y="0"/>
                </a:moveTo>
                <a:lnTo>
                  <a:pt x="11905389" y="0"/>
                </a:lnTo>
                <a:lnTo>
                  <a:pt x="11905389" y="1636060"/>
                </a:lnTo>
                <a:lnTo>
                  <a:pt x="0" y="1636060"/>
                </a:lnTo>
                <a:lnTo>
                  <a:pt x="0" y="0"/>
                </a:lnTo>
                <a:close/>
              </a:path>
            </a:pathLst>
          </a:custGeom>
          <a:blipFill>
            <a:blip r:embed="rId2"/>
            <a:stretch>
              <a:fillRect l="0" t="0" r="0" b="-403013"/>
            </a:stretch>
          </a:blipFill>
        </p:spPr>
      </p:sp>
      <p:sp>
        <p:nvSpPr>
          <p:cNvPr name="TextBox 3" id="3"/>
          <p:cNvSpPr txBox="true"/>
          <p:nvPr/>
        </p:nvSpPr>
        <p:spPr>
          <a:xfrm rot="0">
            <a:off x="2068439" y="2940303"/>
            <a:ext cx="14855713" cy="2862641"/>
          </a:xfrm>
          <a:prstGeom prst="rect">
            <a:avLst/>
          </a:prstGeom>
        </p:spPr>
        <p:txBody>
          <a:bodyPr anchor="t" rtlCol="false" tIns="0" lIns="0" bIns="0" rIns="0">
            <a:spAutoFit/>
          </a:bodyPr>
          <a:lstStyle/>
          <a:p>
            <a:pPr algn="ctr">
              <a:lnSpc>
                <a:spcPts val="7591"/>
              </a:lnSpc>
            </a:pPr>
            <a:r>
              <a:rPr lang="en-US" b="true" sz="5422" spc="216">
                <a:solidFill>
                  <a:srgbClr val="FFFFFF"/>
                </a:solidFill>
                <a:latin typeface="Sauna Pro 3 Bold"/>
                <a:ea typeface="Sauna Pro 3 Bold"/>
                <a:cs typeface="Sauna Pro 3 Bold"/>
                <a:sym typeface="Sauna Pro 3 Bold"/>
              </a:rPr>
              <a:t>Explore Noah’s dialogue in more detail</a:t>
            </a:r>
          </a:p>
          <a:p>
            <a:pPr algn="ctr">
              <a:lnSpc>
                <a:spcPts val="7591"/>
              </a:lnSpc>
            </a:pPr>
          </a:p>
          <a:p>
            <a:pPr algn="ctr">
              <a:lnSpc>
                <a:spcPts val="7591"/>
              </a:lnSpc>
              <a:spcBef>
                <a:spcPct val="0"/>
              </a:spcBef>
            </a:pPr>
          </a:p>
        </p:txBody>
      </p:sp>
      <p:sp>
        <p:nvSpPr>
          <p:cNvPr name="Freeform 4" id="4"/>
          <p:cNvSpPr/>
          <p:nvPr/>
        </p:nvSpPr>
        <p:spPr>
          <a:xfrm flipH="false" flipV="false" rot="0">
            <a:off x="10287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9441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5104343" y="6848920"/>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3601700" y="7760355"/>
            <a:ext cx="4291732" cy="2237065"/>
          </a:xfrm>
          <a:custGeom>
            <a:avLst/>
            <a:gdLst/>
            <a:ahLst/>
            <a:cxnLst/>
            <a:rect r="r" b="b" t="t" l="l"/>
            <a:pathLst>
              <a:path h="2237065" w="4291732">
                <a:moveTo>
                  <a:pt x="0" y="0"/>
                </a:moveTo>
                <a:lnTo>
                  <a:pt x="4291732" y="0"/>
                </a:lnTo>
                <a:lnTo>
                  <a:pt x="4291732" y="2237065"/>
                </a:lnTo>
                <a:lnTo>
                  <a:pt x="0" y="223706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90002" y="0"/>
            <a:ext cx="4151122" cy="4114800"/>
          </a:xfrm>
          <a:custGeom>
            <a:avLst/>
            <a:gdLst/>
            <a:ahLst/>
            <a:cxnLst/>
            <a:rect r="r" b="b" t="t" l="l"/>
            <a:pathLst>
              <a:path h="4114800" w="4151122">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238936" y="9258300"/>
            <a:ext cx="1579529" cy="912178"/>
          </a:xfrm>
          <a:custGeom>
            <a:avLst/>
            <a:gdLst/>
            <a:ahLst/>
            <a:cxnLst/>
            <a:rect r="r" b="b" t="t" l="l"/>
            <a:pathLst>
              <a:path h="912178" w="1579529">
                <a:moveTo>
                  <a:pt x="0" y="0"/>
                </a:moveTo>
                <a:lnTo>
                  <a:pt x="1579528" y="0"/>
                </a:lnTo>
                <a:lnTo>
                  <a:pt x="1579528" y="912178"/>
                </a:lnTo>
                <a:lnTo>
                  <a:pt x="0" y="91217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932335" y="9361013"/>
            <a:ext cx="706753" cy="706753"/>
          </a:xfrm>
          <a:custGeom>
            <a:avLst/>
            <a:gdLst/>
            <a:ahLst/>
            <a:cxnLst/>
            <a:rect r="r" b="b" t="t" l="l"/>
            <a:pathLst>
              <a:path h="706753" w="706753">
                <a:moveTo>
                  <a:pt x="0" y="0"/>
                </a:moveTo>
                <a:lnTo>
                  <a:pt x="706753" y="0"/>
                </a:lnTo>
                <a:lnTo>
                  <a:pt x="706753" y="706752"/>
                </a:lnTo>
                <a:lnTo>
                  <a:pt x="0" y="70675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4256838" y="13358"/>
            <a:ext cx="9774323" cy="873140"/>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12" id="12"/>
          <p:cNvSpPr txBox="true"/>
          <p:nvPr/>
        </p:nvSpPr>
        <p:spPr>
          <a:xfrm rot="0">
            <a:off x="2285711" y="5112482"/>
            <a:ext cx="5637263" cy="559689"/>
          </a:xfrm>
          <a:prstGeom prst="rect">
            <a:avLst/>
          </a:prstGeom>
        </p:spPr>
        <p:txBody>
          <a:bodyPr anchor="t" rtlCol="false" tIns="0" lIns="0" bIns="0" rIns="0">
            <a:spAutoFit/>
          </a:bodyPr>
          <a:lstStyle/>
          <a:p>
            <a:pPr algn="l">
              <a:lnSpc>
                <a:spcPts val="4157"/>
              </a:lnSpc>
            </a:pPr>
            <a:r>
              <a:rPr lang="en-US" b="true" sz="4199" spc="167">
                <a:solidFill>
                  <a:srgbClr val="000000"/>
                </a:solidFill>
                <a:latin typeface="Sauna Pro 3 Bold"/>
                <a:ea typeface="Sauna Pro 3 Bold"/>
                <a:cs typeface="Sauna Pro 3 Bold"/>
                <a:sym typeface="Sauna Pro 3 Bold"/>
              </a:rPr>
              <a:t>How is he truly feeling?</a:t>
            </a:r>
          </a:p>
        </p:txBody>
      </p:sp>
      <p:sp>
        <p:nvSpPr>
          <p:cNvPr name="TextBox 13" id="13"/>
          <p:cNvSpPr txBox="true"/>
          <p:nvPr/>
        </p:nvSpPr>
        <p:spPr>
          <a:xfrm rot="0">
            <a:off x="11586658" y="4912266"/>
            <a:ext cx="5337495" cy="998221"/>
          </a:xfrm>
          <a:prstGeom prst="rect">
            <a:avLst/>
          </a:prstGeom>
        </p:spPr>
        <p:txBody>
          <a:bodyPr anchor="t" rtlCol="false" tIns="0" lIns="0" bIns="0" rIns="0">
            <a:spAutoFit/>
          </a:bodyPr>
          <a:lstStyle/>
          <a:p>
            <a:pPr algn="l">
              <a:lnSpc>
                <a:spcPts val="3780"/>
              </a:lnSpc>
            </a:pPr>
            <a:r>
              <a:rPr lang="en-US" b="true" sz="4200" spc="168">
                <a:solidFill>
                  <a:srgbClr val="000000"/>
                </a:solidFill>
                <a:latin typeface="Sauna Pro 3 Bold"/>
                <a:ea typeface="Sauna Pro 3 Bold"/>
                <a:cs typeface="Sauna Pro 3 Bold"/>
                <a:sym typeface="Sauna Pro 3 Bold"/>
              </a:rPr>
              <a:t>What are his inner emotions?</a:t>
            </a:r>
          </a:p>
        </p:txBody>
      </p:sp>
      <p:sp>
        <p:nvSpPr>
          <p:cNvPr name="TextBox 14" id="14"/>
          <p:cNvSpPr txBox="true"/>
          <p:nvPr/>
        </p:nvSpPr>
        <p:spPr>
          <a:xfrm rot="0">
            <a:off x="6442481" y="7418791"/>
            <a:ext cx="5977061" cy="975950"/>
          </a:xfrm>
          <a:prstGeom prst="rect">
            <a:avLst/>
          </a:prstGeom>
        </p:spPr>
        <p:txBody>
          <a:bodyPr anchor="t" rtlCol="false" tIns="0" lIns="0" bIns="0" rIns="0">
            <a:spAutoFit/>
          </a:bodyPr>
          <a:lstStyle/>
          <a:p>
            <a:pPr algn="l">
              <a:lnSpc>
                <a:spcPts val="3640"/>
              </a:lnSpc>
            </a:pPr>
            <a:r>
              <a:rPr lang="en-US" sz="4000" spc="160" b="true">
                <a:solidFill>
                  <a:srgbClr val="000000"/>
                </a:solidFill>
                <a:latin typeface="Sauna Pro 3 Bold"/>
                <a:ea typeface="Sauna Pro 3 Bold"/>
                <a:cs typeface="Sauna Pro 3 Bold"/>
                <a:sym typeface="Sauna Pro 3 Bold"/>
              </a:rPr>
              <a:t>H</a:t>
            </a:r>
            <a:r>
              <a:rPr lang="en-US" b="true" sz="4000" spc="160">
                <a:solidFill>
                  <a:srgbClr val="000000"/>
                </a:solidFill>
                <a:latin typeface="Sauna Pro 3 Bold"/>
                <a:ea typeface="Sauna Pro 3 Bold"/>
                <a:cs typeface="Sauna Pro 3 Bold"/>
                <a:sym typeface="Sauna Pro 3 Bold"/>
              </a:rPr>
              <a:t>ow is the bullying  impacting on his life?</a:t>
            </a:r>
          </a:p>
        </p:txBody>
      </p:sp>
      <p:sp>
        <p:nvSpPr>
          <p:cNvPr name="TextBox 15" id="15"/>
          <p:cNvSpPr txBox="true"/>
          <p:nvPr/>
        </p:nvSpPr>
        <p:spPr>
          <a:xfrm rot="-2700000">
            <a:off x="-315212" y="1064558"/>
            <a:ext cx="3481536" cy="721994"/>
          </a:xfrm>
          <a:prstGeom prst="rect">
            <a:avLst/>
          </a:prstGeom>
        </p:spPr>
        <p:txBody>
          <a:bodyPr anchor="t" rtlCol="false" tIns="0" lIns="0" bIns="0" rIns="0">
            <a:spAutoFit/>
          </a:bodyPr>
          <a:lstStyle/>
          <a:p>
            <a:pPr algn="ctr">
              <a:lnSpc>
                <a:spcPts val="5880"/>
              </a:lnSpc>
              <a:spcBef>
                <a:spcPct val="0"/>
              </a:spcBef>
            </a:pPr>
            <a:r>
              <a:rPr lang="en-US" b="true" sz="4200" spc="168">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533970" y="3028637"/>
            <a:ext cx="8167334" cy="2269838"/>
          </a:xfrm>
          <a:custGeom>
            <a:avLst/>
            <a:gdLst/>
            <a:ahLst/>
            <a:cxnLst/>
            <a:rect r="r" b="b" t="t" l="l"/>
            <a:pathLst>
              <a:path h="2269838" w="8167334">
                <a:moveTo>
                  <a:pt x="0" y="0"/>
                </a:moveTo>
                <a:lnTo>
                  <a:pt x="8167335" y="0"/>
                </a:lnTo>
                <a:lnTo>
                  <a:pt x="8167335" y="2269838"/>
                </a:lnTo>
                <a:lnTo>
                  <a:pt x="0" y="22698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871217" y="5666053"/>
            <a:ext cx="14545565" cy="2298793"/>
          </a:xfrm>
          <a:prstGeom prst="rect">
            <a:avLst/>
          </a:prstGeom>
        </p:spPr>
        <p:txBody>
          <a:bodyPr anchor="t" rtlCol="false" tIns="0" lIns="0" bIns="0" rIns="0">
            <a:spAutoFit/>
          </a:bodyPr>
          <a:lstStyle/>
          <a:p>
            <a:pPr algn="ctr">
              <a:lnSpc>
                <a:spcPts val="7000"/>
              </a:lnSpc>
            </a:pPr>
            <a:r>
              <a:rPr lang="en-US" sz="5000" spc="200">
                <a:solidFill>
                  <a:srgbClr val="F9E51E"/>
                </a:solidFill>
                <a:latin typeface="Sauna Pro 1"/>
                <a:ea typeface="Sauna Pro 1"/>
                <a:cs typeface="Sauna Pro 1"/>
                <a:sym typeface="Sauna Pro 1"/>
              </a:rPr>
              <a:t>Noah:</a:t>
            </a:r>
          </a:p>
          <a:p>
            <a:pPr algn="ctr">
              <a:lnSpc>
                <a:spcPts val="5250"/>
              </a:lnSpc>
            </a:pPr>
            <a:r>
              <a:rPr lang="en-US" sz="5000" spc="200">
                <a:solidFill>
                  <a:srgbClr val="000000"/>
                </a:solidFill>
                <a:latin typeface="Sauna Pro 1"/>
                <a:ea typeface="Sauna Pro 1"/>
                <a:cs typeface="Sauna Pro 1"/>
                <a:sym typeface="Sauna Pro 1"/>
              </a:rPr>
              <a:t>"S</a:t>
            </a:r>
            <a:r>
              <a:rPr lang="en-US" sz="5000" spc="200">
                <a:solidFill>
                  <a:srgbClr val="000000"/>
                </a:solidFill>
                <a:latin typeface="Sauna Pro 1"/>
                <a:ea typeface="Sauna Pro 1"/>
                <a:cs typeface="Sauna Pro 1"/>
                <a:sym typeface="Sauna Pro 1"/>
              </a:rPr>
              <a:t>he was everywhere, all the time, </a:t>
            </a:r>
          </a:p>
          <a:p>
            <a:pPr algn="ctr">
              <a:lnSpc>
                <a:spcPts val="5250"/>
              </a:lnSpc>
            </a:pPr>
            <a:r>
              <a:rPr lang="en-US" sz="5000" spc="200">
                <a:solidFill>
                  <a:srgbClr val="000000"/>
                </a:solidFill>
                <a:latin typeface="Sauna Pro 1"/>
                <a:ea typeface="Sauna Pro 1"/>
                <a:cs typeface="Sauna Pro 1"/>
                <a:sym typeface="Sauna Pro 1"/>
              </a:rPr>
              <a:t>I didn't know where to turn to."</a:t>
            </a:r>
          </a:p>
        </p:txBody>
      </p:sp>
      <p:sp>
        <p:nvSpPr>
          <p:cNvPr name="TextBox 5" id="5"/>
          <p:cNvSpPr txBox="true"/>
          <p:nvPr/>
        </p:nvSpPr>
        <p:spPr>
          <a:xfrm rot="0">
            <a:off x="3909196" y="155575"/>
            <a:ext cx="9774323" cy="873140"/>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6047598" y="3589551"/>
            <a:ext cx="6192805" cy="1022928"/>
          </a:xfrm>
          <a:prstGeom prst="rect">
            <a:avLst/>
          </a:prstGeom>
        </p:spPr>
        <p:txBody>
          <a:bodyPr anchor="t" rtlCol="false" tIns="0" lIns="0" bIns="0" rIns="0">
            <a:spAutoFit/>
          </a:bodyPr>
          <a:lstStyle/>
          <a:p>
            <a:pPr algn="ctr">
              <a:lnSpc>
                <a:spcPts val="3857"/>
              </a:lnSpc>
            </a:pPr>
            <a:r>
              <a:rPr lang="en-US" b="true" sz="4239" spc="169">
                <a:solidFill>
                  <a:srgbClr val="000000"/>
                </a:solidFill>
                <a:latin typeface="Sauna Pro 3 Bold"/>
                <a:ea typeface="Sauna Pro 3 Bold"/>
                <a:cs typeface="Sauna Pro 3 Bold"/>
                <a:sym typeface="Sauna Pro 3 Bold"/>
              </a:rPr>
              <a:t>Noah tells the audience about Grace:</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5993677" y="4856421"/>
            <a:ext cx="1081429" cy="3392717"/>
          </a:xfrm>
          <a:custGeom>
            <a:avLst/>
            <a:gdLst/>
            <a:ahLst/>
            <a:cxnLst/>
            <a:rect r="r" b="b" t="t" l="l"/>
            <a:pathLst>
              <a:path h="3392717" w="1081429">
                <a:moveTo>
                  <a:pt x="0" y="0"/>
                </a:moveTo>
                <a:lnTo>
                  <a:pt x="1081429" y="0"/>
                </a:lnTo>
                <a:lnTo>
                  <a:pt x="1081429" y="3392717"/>
                </a:lnTo>
                <a:lnTo>
                  <a:pt x="0" y="339271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9649" y="5143500"/>
            <a:ext cx="5722949" cy="5143500"/>
          </a:xfrm>
          <a:custGeom>
            <a:avLst/>
            <a:gdLst/>
            <a:ahLst/>
            <a:cxnLst/>
            <a:rect r="r" b="b" t="t" l="l"/>
            <a:pathLst>
              <a:path h="5143500" w="5722949">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650759" y="2463016"/>
            <a:ext cx="13785460" cy="2752928"/>
          </a:xfrm>
          <a:prstGeom prst="rect">
            <a:avLst/>
          </a:prstGeom>
        </p:spPr>
        <p:txBody>
          <a:bodyPr anchor="t" rtlCol="false" tIns="0" lIns="0" bIns="0" rIns="0">
            <a:spAutoFit/>
          </a:bodyPr>
          <a:lstStyle/>
          <a:p>
            <a:pPr algn="ctr">
              <a:lnSpc>
                <a:spcPts val="7138"/>
              </a:lnSpc>
            </a:pPr>
            <a:r>
              <a:rPr lang="en-US" b="true" sz="6261" spc="250">
                <a:solidFill>
                  <a:srgbClr val="F9E51E"/>
                </a:solidFill>
                <a:latin typeface="Sauna Pro 3 Bold"/>
                <a:ea typeface="Sauna Pro 3 Bold"/>
                <a:cs typeface="Sauna Pro 3 Bold"/>
                <a:sym typeface="Sauna Pro 3 Bold"/>
              </a:rPr>
              <a:t>Noah:</a:t>
            </a:r>
          </a:p>
          <a:p>
            <a:pPr algn="ctr">
              <a:lnSpc>
                <a:spcPts val="7138"/>
              </a:lnSpc>
            </a:pPr>
            <a:r>
              <a:rPr lang="en-US" sz="6261" spc="250">
                <a:solidFill>
                  <a:srgbClr val="000000"/>
                </a:solidFill>
                <a:latin typeface="Sauna Pro 3"/>
                <a:ea typeface="Sauna Pro 3"/>
                <a:cs typeface="Sauna Pro 3"/>
                <a:sym typeface="Sauna Pro 3"/>
              </a:rPr>
              <a:t>" S</a:t>
            </a:r>
            <a:r>
              <a:rPr lang="en-US" sz="6261" spc="250">
                <a:solidFill>
                  <a:srgbClr val="000000"/>
                </a:solidFill>
                <a:latin typeface="Sauna Pro 3"/>
                <a:ea typeface="Sauna Pro 3"/>
                <a:cs typeface="Sauna Pro 3"/>
                <a:sym typeface="Sauna Pro 3"/>
              </a:rPr>
              <a:t>he was </a:t>
            </a:r>
            <a:r>
              <a:rPr lang="en-US" b="true" sz="6261" spc="250">
                <a:solidFill>
                  <a:srgbClr val="000000"/>
                </a:solidFill>
                <a:latin typeface="Sauna Pro 3 Bold"/>
                <a:ea typeface="Sauna Pro 3 Bold"/>
                <a:cs typeface="Sauna Pro 3 Bold"/>
                <a:sym typeface="Sauna Pro 3 Bold"/>
              </a:rPr>
              <a:t>everywhere</a:t>
            </a:r>
            <a:r>
              <a:rPr lang="en-US" sz="6261" spc="250">
                <a:solidFill>
                  <a:srgbClr val="000000"/>
                </a:solidFill>
                <a:latin typeface="Sauna Pro 3"/>
                <a:ea typeface="Sauna Pro 3"/>
                <a:cs typeface="Sauna Pro 3"/>
                <a:sym typeface="Sauna Pro 3"/>
              </a:rPr>
              <a:t>, all the time, </a:t>
            </a:r>
          </a:p>
          <a:p>
            <a:pPr algn="ctr">
              <a:lnSpc>
                <a:spcPts val="7138"/>
              </a:lnSpc>
            </a:pPr>
            <a:r>
              <a:rPr lang="en-US" sz="6261" spc="250">
                <a:solidFill>
                  <a:srgbClr val="000000"/>
                </a:solidFill>
                <a:latin typeface="Sauna Pro 3"/>
                <a:ea typeface="Sauna Pro 3"/>
                <a:cs typeface="Sauna Pro 3"/>
                <a:sym typeface="Sauna Pro 3"/>
              </a:rPr>
              <a:t>I didn't </a:t>
            </a:r>
            <a:r>
              <a:rPr lang="en-US" b="true" sz="6261" spc="250">
                <a:solidFill>
                  <a:srgbClr val="000000"/>
                </a:solidFill>
                <a:latin typeface="Sauna Pro 3 Bold"/>
                <a:ea typeface="Sauna Pro 3 Bold"/>
                <a:cs typeface="Sauna Pro 3 Bold"/>
                <a:sym typeface="Sauna Pro 3 Bold"/>
              </a:rPr>
              <a:t>know</a:t>
            </a:r>
            <a:r>
              <a:rPr lang="en-US" sz="6261" spc="250">
                <a:solidFill>
                  <a:srgbClr val="000000"/>
                </a:solidFill>
                <a:latin typeface="Sauna Pro 3"/>
                <a:ea typeface="Sauna Pro 3"/>
                <a:cs typeface="Sauna Pro 3"/>
                <a:sym typeface="Sauna Pro 3"/>
              </a:rPr>
              <a:t> </a:t>
            </a:r>
            <a:r>
              <a:rPr lang="en-US" b="true" sz="6261" spc="250">
                <a:solidFill>
                  <a:srgbClr val="000000"/>
                </a:solidFill>
                <a:latin typeface="Sauna Pro 3 Bold"/>
                <a:ea typeface="Sauna Pro 3 Bold"/>
                <a:cs typeface="Sauna Pro 3 Bold"/>
                <a:sym typeface="Sauna Pro 3 Bold"/>
              </a:rPr>
              <a:t>where</a:t>
            </a:r>
            <a:r>
              <a:rPr lang="en-US" sz="6261" spc="250">
                <a:solidFill>
                  <a:srgbClr val="000000"/>
                </a:solidFill>
                <a:latin typeface="Sauna Pro 3"/>
                <a:ea typeface="Sauna Pro 3"/>
                <a:cs typeface="Sauna Pro 3"/>
                <a:sym typeface="Sauna Pro 3"/>
              </a:rPr>
              <a:t> </a:t>
            </a:r>
            <a:r>
              <a:rPr lang="en-US" b="true" sz="6261" spc="250">
                <a:solidFill>
                  <a:srgbClr val="000000"/>
                </a:solidFill>
                <a:latin typeface="Sauna Pro 3 Bold"/>
                <a:ea typeface="Sauna Pro 3 Bold"/>
                <a:cs typeface="Sauna Pro 3 Bold"/>
                <a:sym typeface="Sauna Pro 3 Bold"/>
              </a:rPr>
              <a:t>to</a:t>
            </a:r>
            <a:r>
              <a:rPr lang="en-US" sz="6261" spc="250">
                <a:solidFill>
                  <a:srgbClr val="000000"/>
                </a:solidFill>
                <a:latin typeface="Sauna Pro 3"/>
                <a:ea typeface="Sauna Pro 3"/>
                <a:cs typeface="Sauna Pro 3"/>
                <a:sym typeface="Sauna Pro 3"/>
              </a:rPr>
              <a:t> </a:t>
            </a:r>
            <a:r>
              <a:rPr lang="en-US" b="true" sz="6261" spc="250">
                <a:solidFill>
                  <a:srgbClr val="000000"/>
                </a:solidFill>
                <a:latin typeface="Sauna Pro 3 Bold"/>
                <a:ea typeface="Sauna Pro 3 Bold"/>
                <a:cs typeface="Sauna Pro 3 Bold"/>
                <a:sym typeface="Sauna Pro 3 Bold"/>
              </a:rPr>
              <a:t>turn</a:t>
            </a:r>
            <a:r>
              <a:rPr lang="en-US" sz="6261" spc="250">
                <a:solidFill>
                  <a:srgbClr val="000000"/>
                </a:solidFill>
                <a:latin typeface="Sauna Pro 3"/>
                <a:ea typeface="Sauna Pro 3"/>
                <a:cs typeface="Sauna Pro 3"/>
                <a:sym typeface="Sauna Pro 3"/>
              </a:rPr>
              <a:t> to."</a:t>
            </a:r>
          </a:p>
        </p:txBody>
      </p:sp>
      <p:sp>
        <p:nvSpPr>
          <p:cNvPr name="TextBox 6" id="6"/>
          <p:cNvSpPr txBox="true"/>
          <p:nvPr/>
        </p:nvSpPr>
        <p:spPr>
          <a:xfrm rot="0">
            <a:off x="4256838" y="155575"/>
            <a:ext cx="9774323" cy="873125"/>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7" id="7"/>
          <p:cNvSpPr/>
          <p:nvPr/>
        </p:nvSpPr>
        <p:spPr>
          <a:xfrm flipH="true" flipV="false" rot="-585591">
            <a:off x="12785321" y="5317689"/>
            <a:ext cx="989803" cy="3105264"/>
          </a:xfrm>
          <a:custGeom>
            <a:avLst/>
            <a:gdLst/>
            <a:ahLst/>
            <a:cxnLst/>
            <a:rect r="r" b="b" t="t" l="l"/>
            <a:pathLst>
              <a:path h="3105264" w="989803">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739778" y="7834265"/>
            <a:ext cx="3186651" cy="2015710"/>
          </a:xfrm>
          <a:prstGeom prst="rect">
            <a:avLst/>
          </a:prstGeom>
        </p:spPr>
        <p:txBody>
          <a:bodyPr anchor="t" rtlCol="false" tIns="0" lIns="0" bIns="0" rIns="0">
            <a:spAutoFit/>
          </a:bodyPr>
          <a:lstStyle/>
          <a:p>
            <a:pPr algn="ctr">
              <a:lnSpc>
                <a:spcPts val="3914"/>
              </a:lnSpc>
            </a:pPr>
            <a:r>
              <a:rPr lang="en-US" b="true" sz="3800" spc="152">
                <a:solidFill>
                  <a:srgbClr val="000000"/>
                </a:solidFill>
                <a:latin typeface="Sauna Pro 3 Bold"/>
                <a:ea typeface="Sauna Pro 3 Bold"/>
                <a:cs typeface="Sauna Pro 3 Bold"/>
                <a:sym typeface="Sauna Pro 3 Bold"/>
              </a:rPr>
              <a:t>What does the word “everywhere”</a:t>
            </a:r>
          </a:p>
          <a:p>
            <a:pPr algn="ctr">
              <a:lnSpc>
                <a:spcPts val="3914"/>
              </a:lnSpc>
            </a:pPr>
            <a:r>
              <a:rPr lang="en-US" b="true" sz="3800" spc="152">
                <a:solidFill>
                  <a:srgbClr val="000000"/>
                </a:solidFill>
                <a:latin typeface="Sauna Pro 3 Bold"/>
                <a:ea typeface="Sauna Pro 3 Bold"/>
                <a:cs typeface="Sauna Pro 3 Bold"/>
                <a:sym typeface="Sauna Pro 3 Bold"/>
              </a:rPr>
              <a:t>suggest?</a:t>
            </a:r>
          </a:p>
        </p:txBody>
      </p:sp>
      <p:sp>
        <p:nvSpPr>
          <p:cNvPr name="Freeform 9" id="9"/>
          <p:cNvSpPr/>
          <p:nvPr/>
        </p:nvSpPr>
        <p:spPr>
          <a:xfrm flipH="false" flipV="false" rot="0">
            <a:off x="12723917" y="5286280"/>
            <a:ext cx="5564083" cy="5000720"/>
          </a:xfrm>
          <a:custGeom>
            <a:avLst/>
            <a:gdLst/>
            <a:ahLst/>
            <a:cxnLst/>
            <a:rect r="r" b="b" t="t" l="l"/>
            <a:pathLst>
              <a:path h="5000720" w="5564083">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14653671" y="7967373"/>
            <a:ext cx="2121723" cy="1797119"/>
          </a:xfrm>
          <a:prstGeom prst="rect">
            <a:avLst/>
          </a:prstGeom>
        </p:spPr>
        <p:txBody>
          <a:bodyPr anchor="t" rtlCol="false" tIns="0" lIns="0" bIns="0" rIns="0">
            <a:spAutoFit/>
          </a:bodyPr>
          <a:lstStyle/>
          <a:p>
            <a:pPr algn="l">
              <a:lnSpc>
                <a:spcPts val="3458"/>
              </a:lnSpc>
            </a:pPr>
            <a:r>
              <a:rPr lang="en-US" sz="3800" spc="152" b="true">
                <a:solidFill>
                  <a:srgbClr val="000000"/>
                </a:solidFill>
                <a:latin typeface="Sauna Pro 3 Bold"/>
                <a:ea typeface="Sauna Pro 3 Bold"/>
                <a:cs typeface="Sauna Pro 3 Bold"/>
                <a:sym typeface="Sauna Pro 3 Bold"/>
              </a:rPr>
              <a:t>How does Noah feel at this point?</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6335146" y="5109768"/>
            <a:ext cx="1086409" cy="3408341"/>
          </a:xfrm>
          <a:custGeom>
            <a:avLst/>
            <a:gdLst/>
            <a:ahLst/>
            <a:cxnLst/>
            <a:rect r="r" b="b" t="t" l="l"/>
            <a:pathLst>
              <a:path h="3408341" w="1086409">
                <a:moveTo>
                  <a:pt x="0" y="0"/>
                </a:moveTo>
                <a:lnTo>
                  <a:pt x="1086409" y="0"/>
                </a:lnTo>
                <a:lnTo>
                  <a:pt x="1086409" y="3408341"/>
                </a:lnTo>
                <a:lnTo>
                  <a:pt x="0" y="340834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9649" y="5143500"/>
            <a:ext cx="5722949" cy="5143500"/>
          </a:xfrm>
          <a:custGeom>
            <a:avLst/>
            <a:gdLst/>
            <a:ahLst/>
            <a:cxnLst/>
            <a:rect r="r" b="b" t="t" l="l"/>
            <a:pathLst>
              <a:path h="5143500" w="5722949">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650759" y="2509305"/>
            <a:ext cx="13785460" cy="2641722"/>
          </a:xfrm>
          <a:prstGeom prst="rect">
            <a:avLst/>
          </a:prstGeom>
        </p:spPr>
        <p:txBody>
          <a:bodyPr anchor="t" rtlCol="false" tIns="0" lIns="0" bIns="0" rIns="0">
            <a:spAutoFit/>
          </a:bodyPr>
          <a:lstStyle/>
          <a:p>
            <a:pPr algn="ctr">
              <a:lnSpc>
                <a:spcPts val="6887"/>
              </a:lnSpc>
            </a:pPr>
            <a:r>
              <a:rPr lang="en-US" b="true" sz="6261" spc="250">
                <a:solidFill>
                  <a:srgbClr val="F9E51E"/>
                </a:solidFill>
                <a:latin typeface="Sauna Pro 3 Bold"/>
                <a:ea typeface="Sauna Pro 3 Bold"/>
                <a:cs typeface="Sauna Pro 3 Bold"/>
                <a:sym typeface="Sauna Pro 3 Bold"/>
              </a:rPr>
              <a:t>Noah:</a:t>
            </a:r>
          </a:p>
          <a:p>
            <a:pPr algn="ctr">
              <a:lnSpc>
                <a:spcPts val="6887"/>
              </a:lnSpc>
            </a:pPr>
            <a:r>
              <a:rPr lang="en-US" sz="6261" spc="250">
                <a:solidFill>
                  <a:srgbClr val="000000"/>
                </a:solidFill>
                <a:latin typeface="Sauna Pro 3"/>
                <a:ea typeface="Sauna Pro 3"/>
                <a:cs typeface="Sauna Pro 3"/>
                <a:sym typeface="Sauna Pro 3"/>
              </a:rPr>
              <a:t>"S</a:t>
            </a:r>
            <a:r>
              <a:rPr lang="en-US" sz="6261" spc="250">
                <a:solidFill>
                  <a:srgbClr val="000000"/>
                </a:solidFill>
                <a:latin typeface="Sauna Pro 3"/>
                <a:ea typeface="Sauna Pro 3"/>
                <a:cs typeface="Sauna Pro 3"/>
                <a:sym typeface="Sauna Pro 3"/>
              </a:rPr>
              <a:t>he was </a:t>
            </a:r>
            <a:r>
              <a:rPr lang="en-US" b="true" sz="6261" spc="250">
                <a:solidFill>
                  <a:srgbClr val="000000"/>
                </a:solidFill>
                <a:latin typeface="Sauna Pro 3 Bold"/>
                <a:ea typeface="Sauna Pro 3 Bold"/>
                <a:cs typeface="Sauna Pro 3 Bold"/>
                <a:sym typeface="Sauna Pro 3 Bold"/>
              </a:rPr>
              <a:t>everywhere</a:t>
            </a:r>
            <a:r>
              <a:rPr lang="en-US" sz="6261" spc="250">
                <a:solidFill>
                  <a:srgbClr val="000000"/>
                </a:solidFill>
                <a:latin typeface="Sauna Pro 3"/>
                <a:ea typeface="Sauna Pro 3"/>
                <a:cs typeface="Sauna Pro 3"/>
                <a:sym typeface="Sauna Pro 3"/>
              </a:rPr>
              <a:t>, all the time, </a:t>
            </a:r>
          </a:p>
          <a:p>
            <a:pPr algn="ctr">
              <a:lnSpc>
                <a:spcPts val="6887"/>
              </a:lnSpc>
            </a:pPr>
            <a:r>
              <a:rPr lang="en-US" sz="6261" spc="250">
                <a:solidFill>
                  <a:srgbClr val="000000"/>
                </a:solidFill>
                <a:latin typeface="Sauna Pro 3"/>
                <a:ea typeface="Sauna Pro 3"/>
                <a:cs typeface="Sauna Pro 3"/>
                <a:sym typeface="Sauna Pro 3"/>
              </a:rPr>
              <a:t>I didn't </a:t>
            </a:r>
            <a:r>
              <a:rPr lang="en-US" b="true" sz="6261" spc="250">
                <a:solidFill>
                  <a:srgbClr val="000000"/>
                </a:solidFill>
                <a:latin typeface="Sauna Pro 3 Bold"/>
                <a:ea typeface="Sauna Pro 3 Bold"/>
                <a:cs typeface="Sauna Pro 3 Bold"/>
                <a:sym typeface="Sauna Pro 3 Bold"/>
              </a:rPr>
              <a:t>know</a:t>
            </a:r>
            <a:r>
              <a:rPr lang="en-US" sz="6261" spc="250">
                <a:solidFill>
                  <a:srgbClr val="000000"/>
                </a:solidFill>
                <a:latin typeface="Sauna Pro 3"/>
                <a:ea typeface="Sauna Pro 3"/>
                <a:cs typeface="Sauna Pro 3"/>
                <a:sym typeface="Sauna Pro 3"/>
              </a:rPr>
              <a:t> </a:t>
            </a:r>
            <a:r>
              <a:rPr lang="en-US" b="true" sz="6261" spc="250">
                <a:solidFill>
                  <a:srgbClr val="000000"/>
                </a:solidFill>
                <a:latin typeface="Sauna Pro 3 Bold"/>
                <a:ea typeface="Sauna Pro 3 Bold"/>
                <a:cs typeface="Sauna Pro 3 Bold"/>
                <a:sym typeface="Sauna Pro 3 Bold"/>
              </a:rPr>
              <a:t>where</a:t>
            </a:r>
            <a:r>
              <a:rPr lang="en-US" sz="6261" spc="250">
                <a:solidFill>
                  <a:srgbClr val="000000"/>
                </a:solidFill>
                <a:latin typeface="Sauna Pro 3"/>
                <a:ea typeface="Sauna Pro 3"/>
                <a:cs typeface="Sauna Pro 3"/>
                <a:sym typeface="Sauna Pro 3"/>
              </a:rPr>
              <a:t> to </a:t>
            </a:r>
            <a:r>
              <a:rPr lang="en-US" b="true" sz="6261" spc="250">
                <a:solidFill>
                  <a:srgbClr val="000000"/>
                </a:solidFill>
                <a:latin typeface="Sauna Pro 3 Bold"/>
                <a:ea typeface="Sauna Pro 3 Bold"/>
                <a:cs typeface="Sauna Pro 3 Bold"/>
                <a:sym typeface="Sauna Pro 3 Bold"/>
              </a:rPr>
              <a:t>turn</a:t>
            </a:r>
            <a:r>
              <a:rPr lang="en-US" sz="6261" spc="250">
                <a:solidFill>
                  <a:srgbClr val="000000"/>
                </a:solidFill>
                <a:latin typeface="Sauna Pro 3"/>
                <a:ea typeface="Sauna Pro 3"/>
                <a:cs typeface="Sauna Pro 3"/>
                <a:sym typeface="Sauna Pro 3"/>
              </a:rPr>
              <a:t> to."</a:t>
            </a:r>
          </a:p>
        </p:txBody>
      </p:sp>
      <p:sp>
        <p:nvSpPr>
          <p:cNvPr name="TextBox 6" id="6"/>
          <p:cNvSpPr txBox="true"/>
          <p:nvPr/>
        </p:nvSpPr>
        <p:spPr>
          <a:xfrm rot="0">
            <a:off x="4256838" y="155575"/>
            <a:ext cx="9774323" cy="873125"/>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7" id="7"/>
          <p:cNvSpPr/>
          <p:nvPr/>
        </p:nvSpPr>
        <p:spPr>
          <a:xfrm flipH="true" flipV="false" rot="-745922">
            <a:off x="11960383" y="5554038"/>
            <a:ext cx="989803" cy="3105264"/>
          </a:xfrm>
          <a:custGeom>
            <a:avLst/>
            <a:gdLst/>
            <a:ahLst/>
            <a:cxnLst/>
            <a:rect r="r" b="b" t="t" l="l"/>
            <a:pathLst>
              <a:path h="3105264" w="989803">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839082" y="7279604"/>
            <a:ext cx="3304083" cy="2457171"/>
          </a:xfrm>
          <a:prstGeom prst="rect">
            <a:avLst/>
          </a:prstGeom>
        </p:spPr>
        <p:txBody>
          <a:bodyPr anchor="t" rtlCol="false" tIns="0" lIns="0" bIns="0" rIns="0">
            <a:spAutoFit/>
          </a:bodyPr>
          <a:lstStyle/>
          <a:p>
            <a:pPr algn="ctr">
              <a:lnSpc>
                <a:spcPts val="3882"/>
              </a:lnSpc>
            </a:pPr>
            <a:r>
              <a:rPr lang="en-US" b="true" sz="3733" spc="149">
                <a:solidFill>
                  <a:srgbClr val="000000"/>
                </a:solidFill>
                <a:latin typeface="Sauna Pro 3 Bold"/>
                <a:ea typeface="Sauna Pro 3 Bold"/>
                <a:cs typeface="Sauna Pro 3 Bold"/>
                <a:sym typeface="Sauna Pro 3 Bold"/>
              </a:rPr>
              <a:t>The word “everywhere” suggests that Noah cannot escape Grace</a:t>
            </a:r>
          </a:p>
        </p:txBody>
      </p:sp>
      <p:sp>
        <p:nvSpPr>
          <p:cNvPr name="Freeform 9" id="9"/>
          <p:cNvSpPr/>
          <p:nvPr/>
        </p:nvSpPr>
        <p:spPr>
          <a:xfrm flipH="false" flipV="false" rot="0">
            <a:off x="12723917" y="5286280"/>
            <a:ext cx="5564083" cy="5000720"/>
          </a:xfrm>
          <a:custGeom>
            <a:avLst/>
            <a:gdLst/>
            <a:ahLst/>
            <a:cxnLst/>
            <a:rect r="r" b="b" t="t" l="l"/>
            <a:pathLst>
              <a:path h="5000720" w="5564083">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14227026" y="7298654"/>
            <a:ext cx="2873903" cy="2366041"/>
          </a:xfrm>
          <a:prstGeom prst="rect">
            <a:avLst/>
          </a:prstGeom>
        </p:spPr>
        <p:txBody>
          <a:bodyPr anchor="t" rtlCol="false" tIns="0" lIns="0" bIns="0" rIns="0">
            <a:spAutoFit/>
          </a:bodyPr>
          <a:lstStyle/>
          <a:p>
            <a:pPr algn="ctr">
              <a:lnSpc>
                <a:spcPts val="3680"/>
              </a:lnSpc>
            </a:pPr>
            <a:r>
              <a:rPr lang="en-US" b="true" sz="3717" spc="148">
                <a:solidFill>
                  <a:srgbClr val="000000"/>
                </a:solidFill>
                <a:latin typeface="Sauna Pro 3 Bold"/>
                <a:ea typeface="Sauna Pro 3 Bold"/>
                <a:cs typeface="Sauna Pro 3 Bold"/>
                <a:sym typeface="Sauna Pro 3 Bold"/>
              </a:rPr>
              <a:t>Noah feels totally helpless, alone and powerless</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791177" y="2807410"/>
            <a:ext cx="8705646" cy="2419444"/>
          </a:xfrm>
          <a:custGeom>
            <a:avLst/>
            <a:gdLst/>
            <a:ahLst/>
            <a:cxnLst/>
            <a:rect r="r" b="b" t="t" l="l"/>
            <a:pathLst>
              <a:path h="2419444" w="8705646">
                <a:moveTo>
                  <a:pt x="0" y="0"/>
                </a:moveTo>
                <a:lnTo>
                  <a:pt x="8705646" y="0"/>
                </a:lnTo>
                <a:lnTo>
                  <a:pt x="8705646" y="2419444"/>
                </a:lnTo>
                <a:lnTo>
                  <a:pt x="0" y="24194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529767" y="5768820"/>
            <a:ext cx="15228465" cy="4102939"/>
          </a:xfrm>
          <a:prstGeom prst="rect">
            <a:avLst/>
          </a:prstGeom>
        </p:spPr>
        <p:txBody>
          <a:bodyPr anchor="t" rtlCol="false" tIns="0" lIns="0" bIns="0" rIns="0">
            <a:spAutoFit/>
          </a:bodyPr>
          <a:lstStyle/>
          <a:p>
            <a:pPr algn="ctr">
              <a:lnSpc>
                <a:spcPts val="7626"/>
              </a:lnSpc>
            </a:pPr>
            <a:r>
              <a:rPr lang="en-US" b="true" sz="6200" spc="248">
                <a:solidFill>
                  <a:srgbClr val="F9E51E"/>
                </a:solidFill>
                <a:latin typeface="Sauna Pro 3 Bold"/>
                <a:ea typeface="Sauna Pro 3 Bold"/>
                <a:cs typeface="Sauna Pro 3 Bold"/>
                <a:sym typeface="Sauna Pro 3 Bold"/>
              </a:rPr>
              <a:t>Noah: </a:t>
            </a:r>
          </a:p>
          <a:p>
            <a:pPr algn="ctr">
              <a:lnSpc>
                <a:spcPts val="6150"/>
              </a:lnSpc>
            </a:pPr>
            <a:r>
              <a:rPr lang="en-US" b="true" sz="5000" spc="200">
                <a:solidFill>
                  <a:srgbClr val="000000"/>
                </a:solidFill>
                <a:latin typeface="Sauna Pro 3 Bold"/>
                <a:ea typeface="Sauna Pro 3 Bold"/>
                <a:cs typeface="Sauna Pro 3 Bold"/>
                <a:sym typeface="Sauna Pro 3 Bold"/>
              </a:rPr>
              <a:t>“NO WAY! Grace would kill me if I tell a teacher, she’ll get me outside school or at youth club. If I tell Mum or Dad they’ll tell a teacher and everything will get worse.”</a:t>
            </a:r>
          </a:p>
        </p:txBody>
      </p:sp>
      <p:sp>
        <p:nvSpPr>
          <p:cNvPr name="TextBox 5" id="5"/>
          <p:cNvSpPr txBox="true"/>
          <p:nvPr/>
        </p:nvSpPr>
        <p:spPr>
          <a:xfrm rot="0">
            <a:off x="4256838" y="155575"/>
            <a:ext cx="9774323" cy="873140"/>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961611" y="3291359"/>
            <a:ext cx="7343638" cy="1340617"/>
          </a:xfrm>
          <a:prstGeom prst="rect">
            <a:avLst/>
          </a:prstGeom>
        </p:spPr>
        <p:txBody>
          <a:bodyPr anchor="t" rtlCol="false" tIns="0" lIns="0" bIns="0" rIns="0">
            <a:spAutoFit/>
          </a:bodyPr>
          <a:lstStyle/>
          <a:p>
            <a:pPr algn="ctr">
              <a:lnSpc>
                <a:spcPts val="5256"/>
              </a:lnSpc>
            </a:pPr>
            <a:r>
              <a:rPr lang="en-US" b="true" sz="4239" spc="169">
                <a:solidFill>
                  <a:srgbClr val="000000"/>
                </a:solidFill>
                <a:latin typeface="Sauna Pro 3 Bold"/>
                <a:ea typeface="Sauna Pro 3 Bold"/>
                <a:cs typeface="Sauna Pro 3 Bold"/>
                <a:sym typeface="Sauna Pro 3 Bold"/>
              </a:rPr>
              <a:t>Ava tries to convince Noah to tell someone. Noah replies: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7285" y="2320062"/>
            <a:ext cx="5473179" cy="6184383"/>
          </a:xfrm>
          <a:custGeom>
            <a:avLst/>
            <a:gdLst/>
            <a:ahLst/>
            <a:cxnLst/>
            <a:rect r="r" b="b" t="t" l="l"/>
            <a:pathLst>
              <a:path h="6184383" w="5473179">
                <a:moveTo>
                  <a:pt x="0" y="0"/>
                </a:moveTo>
                <a:lnTo>
                  <a:pt x="5473179" y="0"/>
                </a:lnTo>
                <a:lnTo>
                  <a:pt x="5473179" y="6184383"/>
                </a:lnTo>
                <a:lnTo>
                  <a:pt x="0" y="61843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525687" y="4102617"/>
            <a:ext cx="5131374" cy="5798162"/>
          </a:xfrm>
          <a:custGeom>
            <a:avLst/>
            <a:gdLst/>
            <a:ahLst/>
            <a:cxnLst/>
            <a:rect r="r" b="b" t="t" l="l"/>
            <a:pathLst>
              <a:path h="5798162" w="5131374">
                <a:moveTo>
                  <a:pt x="0" y="0"/>
                </a:moveTo>
                <a:lnTo>
                  <a:pt x="5131374" y="0"/>
                </a:lnTo>
                <a:lnTo>
                  <a:pt x="5131374" y="5798162"/>
                </a:lnTo>
                <a:lnTo>
                  <a:pt x="0" y="57981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373986" y="4465610"/>
            <a:ext cx="3639777" cy="2128263"/>
          </a:xfrm>
          <a:prstGeom prst="rect">
            <a:avLst/>
          </a:prstGeom>
        </p:spPr>
        <p:txBody>
          <a:bodyPr anchor="t" rtlCol="false" tIns="0" lIns="0" bIns="0" rIns="0">
            <a:spAutoFit/>
          </a:bodyPr>
          <a:lstStyle/>
          <a:p>
            <a:pPr algn="l">
              <a:lnSpc>
                <a:spcPts val="3359"/>
              </a:lnSpc>
            </a:pPr>
            <a:r>
              <a:rPr lang="en-US" sz="3325" spc="133" b="true">
                <a:solidFill>
                  <a:srgbClr val="000000"/>
                </a:solidFill>
                <a:latin typeface="Sauna Pro 3 Bold"/>
                <a:ea typeface="Sauna Pro 3 Bold"/>
                <a:cs typeface="Sauna Pro 3 Bold"/>
                <a:sym typeface="Sauna Pro 3 Bold"/>
              </a:rPr>
              <a:t>It might mean that one person can help someone else if they are being bullied?</a:t>
            </a:r>
          </a:p>
        </p:txBody>
      </p:sp>
      <p:sp>
        <p:nvSpPr>
          <p:cNvPr name="TextBox 5" id="5"/>
          <p:cNvSpPr txBox="true"/>
          <p:nvPr/>
        </p:nvSpPr>
        <p:spPr>
          <a:xfrm rot="0">
            <a:off x="7550025" y="6111794"/>
            <a:ext cx="3424503" cy="2215776"/>
          </a:xfrm>
          <a:prstGeom prst="rect">
            <a:avLst/>
          </a:prstGeom>
        </p:spPr>
        <p:txBody>
          <a:bodyPr anchor="t" rtlCol="false" tIns="0" lIns="0" bIns="0" rIns="0">
            <a:spAutoFit/>
          </a:bodyPr>
          <a:lstStyle/>
          <a:p>
            <a:pPr algn="l">
              <a:lnSpc>
                <a:spcPts val="3492"/>
              </a:lnSpc>
            </a:pPr>
            <a:r>
              <a:rPr lang="en-US" sz="3325" spc="133" b="true">
                <a:solidFill>
                  <a:srgbClr val="000000"/>
                </a:solidFill>
                <a:latin typeface="Sauna Pro 3 Bold"/>
                <a:ea typeface="Sauna Pro 3 Bold"/>
                <a:cs typeface="Sauna Pro 3 Bold"/>
                <a:sym typeface="Sauna Pro 3 Bold"/>
              </a:rPr>
              <a:t>Could it mean that one person will use their power to hurt others?</a:t>
            </a:r>
          </a:p>
        </p:txBody>
      </p:sp>
      <p:sp>
        <p:nvSpPr>
          <p:cNvPr name="Freeform 6" id="6"/>
          <p:cNvSpPr/>
          <p:nvPr/>
        </p:nvSpPr>
        <p:spPr>
          <a:xfrm flipH="false" flipV="false" rot="0">
            <a:off x="12814821" y="2981502"/>
            <a:ext cx="5473179" cy="6184383"/>
          </a:xfrm>
          <a:custGeom>
            <a:avLst/>
            <a:gdLst/>
            <a:ahLst/>
            <a:cxnLst/>
            <a:rect r="r" b="b" t="t" l="l"/>
            <a:pathLst>
              <a:path h="6184383" w="5473179">
                <a:moveTo>
                  <a:pt x="0" y="0"/>
                </a:moveTo>
                <a:lnTo>
                  <a:pt x="5473179" y="0"/>
                </a:lnTo>
                <a:lnTo>
                  <a:pt x="5473179" y="6184383"/>
                </a:lnTo>
                <a:lnTo>
                  <a:pt x="0" y="61843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3809071" y="5172075"/>
            <a:ext cx="3484679" cy="2707953"/>
          </a:xfrm>
          <a:prstGeom prst="rect">
            <a:avLst/>
          </a:prstGeom>
        </p:spPr>
        <p:txBody>
          <a:bodyPr anchor="t" rtlCol="false" tIns="0" lIns="0" bIns="0" rIns="0">
            <a:spAutoFit/>
          </a:bodyPr>
          <a:lstStyle/>
          <a:p>
            <a:pPr algn="l">
              <a:lnSpc>
                <a:spcPts val="3591"/>
              </a:lnSpc>
            </a:pPr>
            <a:r>
              <a:rPr lang="en-US" sz="3325" spc="133" b="true">
                <a:solidFill>
                  <a:srgbClr val="000000"/>
                </a:solidFill>
                <a:latin typeface="Sauna Pro 3 Bold"/>
                <a:ea typeface="Sauna Pro 3 Bold"/>
                <a:cs typeface="Sauna Pro 3 Bold"/>
                <a:sym typeface="Sauna Pro 3 Bold"/>
              </a:rPr>
              <a:t>The film might show how bullying can happen and show us what we can do to help?</a:t>
            </a:r>
          </a:p>
        </p:txBody>
      </p:sp>
      <p:sp>
        <p:nvSpPr>
          <p:cNvPr name="Freeform 8" id="8"/>
          <p:cNvSpPr/>
          <p:nvPr/>
        </p:nvSpPr>
        <p:spPr>
          <a:xfrm flipH="false" flipV="false" rot="0">
            <a:off x="6867493" y="554433"/>
            <a:ext cx="4789569" cy="2837819"/>
          </a:xfrm>
          <a:custGeom>
            <a:avLst/>
            <a:gdLst/>
            <a:ahLst/>
            <a:cxnLst/>
            <a:rect r="r" b="b" t="t" l="l"/>
            <a:pathLst>
              <a:path h="2837819" w="4789569">
                <a:moveTo>
                  <a:pt x="0" y="0"/>
                </a:moveTo>
                <a:lnTo>
                  <a:pt x="4789568" y="0"/>
                </a:lnTo>
                <a:lnTo>
                  <a:pt x="4789568" y="2837819"/>
                </a:lnTo>
                <a:lnTo>
                  <a:pt x="0" y="28378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933888"/>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1291257">
            <a:off x="5446451" y="6121570"/>
            <a:ext cx="1061482" cy="3330140"/>
          </a:xfrm>
          <a:custGeom>
            <a:avLst/>
            <a:gdLst/>
            <a:ahLst/>
            <a:cxnLst/>
            <a:rect r="r" b="b" t="t" l="l"/>
            <a:pathLst>
              <a:path h="3330140" w="1061482">
                <a:moveTo>
                  <a:pt x="0" y="0"/>
                </a:moveTo>
                <a:lnTo>
                  <a:pt x="1061482" y="0"/>
                </a:lnTo>
                <a:lnTo>
                  <a:pt x="1061482" y="3330140"/>
                </a:lnTo>
                <a:lnTo>
                  <a:pt x="0" y="33301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329831" y="5214890"/>
            <a:ext cx="5722949" cy="5143500"/>
          </a:xfrm>
          <a:custGeom>
            <a:avLst/>
            <a:gdLst/>
            <a:ahLst/>
            <a:cxnLst/>
            <a:rect r="r" b="b" t="t" l="l"/>
            <a:pathLst>
              <a:path h="5143500" w="5722949">
                <a:moveTo>
                  <a:pt x="0" y="0"/>
                </a:moveTo>
                <a:lnTo>
                  <a:pt x="5722949" y="0"/>
                </a:lnTo>
                <a:lnTo>
                  <a:pt x="5722949"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823903">
            <a:off x="11822386" y="6234008"/>
            <a:ext cx="989803" cy="3105264"/>
          </a:xfrm>
          <a:custGeom>
            <a:avLst/>
            <a:gdLst/>
            <a:ahLst/>
            <a:cxnLst/>
            <a:rect r="r" b="b" t="t" l="l"/>
            <a:pathLst>
              <a:path h="3105264" w="989803">
                <a:moveTo>
                  <a:pt x="989802" y="0"/>
                </a:moveTo>
                <a:lnTo>
                  <a:pt x="0" y="0"/>
                </a:lnTo>
                <a:lnTo>
                  <a:pt x="0" y="3105264"/>
                </a:lnTo>
                <a:lnTo>
                  <a:pt x="989802" y="3105264"/>
                </a:lnTo>
                <a:lnTo>
                  <a:pt x="98980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686406" y="6784804"/>
            <a:ext cx="3009798" cy="3175818"/>
          </a:xfrm>
          <a:prstGeom prst="rect">
            <a:avLst/>
          </a:prstGeom>
        </p:spPr>
        <p:txBody>
          <a:bodyPr anchor="t" rtlCol="false" tIns="0" lIns="0" bIns="0" rIns="0">
            <a:spAutoFit/>
          </a:bodyPr>
          <a:lstStyle/>
          <a:p>
            <a:pPr algn="ctr">
              <a:lnSpc>
                <a:spcPts val="3546"/>
              </a:lnSpc>
            </a:pPr>
            <a:r>
              <a:rPr lang="en-US" b="true" sz="3733" spc="149">
                <a:solidFill>
                  <a:srgbClr val="000000"/>
                </a:solidFill>
                <a:latin typeface="Sauna Pro 3 Bold"/>
                <a:ea typeface="Sauna Pro 3 Bold"/>
                <a:cs typeface="Sauna Pro 3 Bold"/>
                <a:sym typeface="Sauna Pro 3 Bold"/>
              </a:rPr>
              <a:t>Why do you think Noah shouts “NO WAY!” instead of just saying no?</a:t>
            </a:r>
          </a:p>
        </p:txBody>
      </p:sp>
      <p:sp>
        <p:nvSpPr>
          <p:cNvPr name="Freeform 8" id="8"/>
          <p:cNvSpPr/>
          <p:nvPr/>
        </p:nvSpPr>
        <p:spPr>
          <a:xfrm flipH="false" flipV="false" rot="0">
            <a:off x="12723917" y="5286280"/>
            <a:ext cx="5564083" cy="5000720"/>
          </a:xfrm>
          <a:custGeom>
            <a:avLst/>
            <a:gdLst/>
            <a:ahLst/>
            <a:cxnLst/>
            <a:rect r="r" b="b" t="t" l="l"/>
            <a:pathLst>
              <a:path h="5000720" w="5564083">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4077254" y="7183128"/>
            <a:ext cx="2857409" cy="2777494"/>
          </a:xfrm>
          <a:prstGeom prst="rect">
            <a:avLst/>
          </a:prstGeom>
        </p:spPr>
        <p:txBody>
          <a:bodyPr anchor="t" rtlCol="false" tIns="0" lIns="0" bIns="0" rIns="0">
            <a:spAutoFit/>
          </a:bodyPr>
          <a:lstStyle/>
          <a:p>
            <a:pPr algn="ctr">
              <a:lnSpc>
                <a:spcPts val="3673"/>
              </a:lnSpc>
            </a:pPr>
            <a:r>
              <a:rPr lang="en-US" b="true" sz="3787" spc="151">
                <a:solidFill>
                  <a:srgbClr val="000000"/>
                </a:solidFill>
                <a:latin typeface="Sauna Pro 3 Bold"/>
                <a:ea typeface="Sauna Pro 3 Bold"/>
                <a:cs typeface="Sauna Pro 3 Bold"/>
                <a:sym typeface="Sauna Pro 3 Bold"/>
              </a:rPr>
              <a:t>What do the words in yellow tell us about Noah’s state of mind?</a:t>
            </a:r>
          </a:p>
        </p:txBody>
      </p:sp>
      <p:sp>
        <p:nvSpPr>
          <p:cNvPr name="TextBox 10" id="10"/>
          <p:cNvSpPr txBox="true"/>
          <p:nvPr/>
        </p:nvSpPr>
        <p:spPr>
          <a:xfrm rot="0">
            <a:off x="2057774" y="2174464"/>
            <a:ext cx="14172452" cy="4172820"/>
          </a:xfrm>
          <a:prstGeom prst="rect">
            <a:avLst/>
          </a:prstGeom>
        </p:spPr>
        <p:txBody>
          <a:bodyPr anchor="t" rtlCol="false" tIns="0" lIns="0" bIns="0" rIns="0">
            <a:spAutoFit/>
          </a:bodyPr>
          <a:lstStyle/>
          <a:p>
            <a:pPr algn="ctr">
              <a:lnSpc>
                <a:spcPts val="7936"/>
              </a:lnSpc>
            </a:pPr>
            <a:r>
              <a:rPr lang="en-US" b="true" sz="6200" spc="248">
                <a:solidFill>
                  <a:srgbClr val="F9E51E"/>
                </a:solidFill>
                <a:latin typeface="Sauna Pro 3 Bold"/>
                <a:ea typeface="Sauna Pro 3 Bold"/>
                <a:cs typeface="Sauna Pro 3 Bold"/>
                <a:sym typeface="Sauna Pro 3 Bold"/>
              </a:rPr>
              <a:t>Noah: </a:t>
            </a:r>
          </a:p>
          <a:p>
            <a:pPr algn="ctr">
              <a:lnSpc>
                <a:spcPts val="6231"/>
              </a:lnSpc>
            </a:pPr>
            <a:r>
              <a:rPr lang="en-US" sz="4868" spc="194">
                <a:solidFill>
                  <a:srgbClr val="000000"/>
                </a:solidFill>
                <a:latin typeface="Sauna Pro 3"/>
                <a:ea typeface="Sauna Pro 3"/>
                <a:cs typeface="Sauna Pro 3"/>
                <a:sym typeface="Sauna Pro 3"/>
              </a:rPr>
              <a:t>“</a:t>
            </a:r>
            <a:r>
              <a:rPr lang="en-US" b="true" sz="4868" spc="194">
                <a:solidFill>
                  <a:srgbClr val="000000"/>
                </a:solidFill>
                <a:latin typeface="Sauna Pro 3 Bold"/>
                <a:ea typeface="Sauna Pro 3 Bold"/>
                <a:cs typeface="Sauna Pro 3 Bold"/>
                <a:sym typeface="Sauna Pro 3 Bold"/>
              </a:rPr>
              <a:t>NO</a:t>
            </a:r>
            <a:r>
              <a:rPr lang="en-US" sz="4868" spc="194">
                <a:solidFill>
                  <a:srgbClr val="000000"/>
                </a:solidFill>
                <a:latin typeface="Sauna Pro 3"/>
                <a:ea typeface="Sauna Pro 3"/>
                <a:cs typeface="Sauna Pro 3"/>
                <a:sym typeface="Sauna Pro 3"/>
              </a:rPr>
              <a:t> </a:t>
            </a:r>
            <a:r>
              <a:rPr lang="en-US" b="true" sz="4868" spc="194">
                <a:solidFill>
                  <a:srgbClr val="000000"/>
                </a:solidFill>
                <a:latin typeface="Sauna Pro 3 Bold"/>
                <a:ea typeface="Sauna Pro 3 Bold"/>
                <a:cs typeface="Sauna Pro 3 Bold"/>
                <a:sym typeface="Sauna Pro 3 Bold"/>
              </a:rPr>
              <a:t>WAY!</a:t>
            </a:r>
            <a:r>
              <a:rPr lang="en-US" sz="4868" spc="194">
                <a:solidFill>
                  <a:srgbClr val="000000"/>
                </a:solidFill>
                <a:latin typeface="Sauna Pro 3"/>
                <a:ea typeface="Sauna Pro 3"/>
                <a:cs typeface="Sauna Pro 3"/>
                <a:sym typeface="Sauna Pro 3"/>
              </a:rPr>
              <a:t> Grace would</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kill</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me</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if I tell a teacher, </a:t>
            </a:r>
            <a:r>
              <a:rPr lang="en-US" b="true" sz="4868" spc="194">
                <a:solidFill>
                  <a:srgbClr val="FFDE59"/>
                </a:solidFill>
                <a:latin typeface="Sauna Pro 3 Bold"/>
                <a:ea typeface="Sauna Pro 3 Bold"/>
                <a:cs typeface="Sauna Pro 3 Bold"/>
                <a:sym typeface="Sauna Pro 3 Bold"/>
              </a:rPr>
              <a:t>she’ll</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get</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me</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outside school or at youth club. If I tell Mum or Dad, they’ll tell a teacher and </a:t>
            </a:r>
            <a:r>
              <a:rPr lang="en-US" b="true" sz="4868" spc="194">
                <a:solidFill>
                  <a:srgbClr val="FFDE59"/>
                </a:solidFill>
                <a:latin typeface="Sauna Pro 3 Bold"/>
                <a:ea typeface="Sauna Pro 3 Bold"/>
                <a:cs typeface="Sauna Pro 3 Bold"/>
                <a:sym typeface="Sauna Pro 3 Bold"/>
              </a:rPr>
              <a:t>everything</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will</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get</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worse!</a:t>
            </a:r>
            <a:r>
              <a:rPr lang="en-US" sz="4868" spc="194">
                <a:solidFill>
                  <a:srgbClr val="000000"/>
                </a:solidFill>
                <a:latin typeface="Sauna Pro 3"/>
                <a:ea typeface="Sauna Pro 3"/>
                <a:cs typeface="Sauna Pro 3"/>
                <a:sym typeface="Sauna Pro 3"/>
              </a:rPr>
              <a: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784241">
            <a:off x="5621152" y="5933302"/>
            <a:ext cx="1061482" cy="3330140"/>
          </a:xfrm>
          <a:custGeom>
            <a:avLst/>
            <a:gdLst/>
            <a:ahLst/>
            <a:cxnLst/>
            <a:rect r="r" b="b" t="t" l="l"/>
            <a:pathLst>
              <a:path h="3330140" w="1061482">
                <a:moveTo>
                  <a:pt x="0" y="0"/>
                </a:moveTo>
                <a:lnTo>
                  <a:pt x="1061482" y="0"/>
                </a:lnTo>
                <a:lnTo>
                  <a:pt x="1061482" y="3330140"/>
                </a:lnTo>
                <a:lnTo>
                  <a:pt x="0" y="33301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4405" y="5143500"/>
            <a:ext cx="5802381" cy="5214890"/>
          </a:xfrm>
          <a:custGeom>
            <a:avLst/>
            <a:gdLst/>
            <a:ahLst/>
            <a:cxnLst/>
            <a:rect r="r" b="b" t="t" l="l"/>
            <a:pathLst>
              <a:path h="5214890" w="5802381">
                <a:moveTo>
                  <a:pt x="0" y="0"/>
                </a:moveTo>
                <a:lnTo>
                  <a:pt x="5802381" y="0"/>
                </a:lnTo>
                <a:lnTo>
                  <a:pt x="5802381" y="5214890"/>
                </a:lnTo>
                <a:lnTo>
                  <a:pt x="0" y="52148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075116" y="155560"/>
            <a:ext cx="9774323" cy="873140"/>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585591">
            <a:off x="10950298" y="5917836"/>
            <a:ext cx="989803" cy="3105264"/>
          </a:xfrm>
          <a:custGeom>
            <a:avLst/>
            <a:gdLst/>
            <a:ahLst/>
            <a:cxnLst/>
            <a:rect r="r" b="b" t="t" l="l"/>
            <a:pathLst>
              <a:path h="3105264" w="989803">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597391" y="7325942"/>
            <a:ext cx="2936408" cy="2498477"/>
          </a:xfrm>
          <a:prstGeom prst="rect">
            <a:avLst/>
          </a:prstGeom>
        </p:spPr>
        <p:txBody>
          <a:bodyPr anchor="t" rtlCol="false" tIns="0" lIns="0" bIns="0" rIns="0">
            <a:spAutoFit/>
          </a:bodyPr>
          <a:lstStyle/>
          <a:p>
            <a:pPr algn="ctr">
              <a:lnSpc>
                <a:spcPts val="3287"/>
              </a:lnSpc>
            </a:pPr>
            <a:r>
              <a:rPr lang="en-US" b="true" sz="3320" spc="132">
                <a:solidFill>
                  <a:srgbClr val="000000"/>
                </a:solidFill>
                <a:latin typeface="Sauna Pro 3 Bold"/>
                <a:ea typeface="Sauna Pro 3 Bold"/>
                <a:cs typeface="Sauna Pro 3 Bold"/>
                <a:sym typeface="Sauna Pro 3 Bold"/>
              </a:rPr>
              <a:t>Noah shouts because he has a tone of extreme panic! He is riddled with fear.</a:t>
            </a:r>
          </a:p>
        </p:txBody>
      </p:sp>
      <p:sp>
        <p:nvSpPr>
          <p:cNvPr name="Freeform 8" id="8"/>
          <p:cNvSpPr/>
          <p:nvPr/>
        </p:nvSpPr>
        <p:spPr>
          <a:xfrm flipH="false" flipV="false" rot="0">
            <a:off x="12196139" y="5143500"/>
            <a:ext cx="5722949" cy="5143500"/>
          </a:xfrm>
          <a:custGeom>
            <a:avLst/>
            <a:gdLst/>
            <a:ahLst/>
            <a:cxnLst/>
            <a:rect r="r" b="b" t="t" l="l"/>
            <a:pathLst>
              <a:path h="5143500" w="5722949">
                <a:moveTo>
                  <a:pt x="0" y="0"/>
                </a:moveTo>
                <a:lnTo>
                  <a:pt x="5722949" y="0"/>
                </a:lnTo>
                <a:lnTo>
                  <a:pt x="5722949"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3614765" y="6382982"/>
            <a:ext cx="2963860" cy="3689389"/>
          </a:xfrm>
          <a:prstGeom prst="rect">
            <a:avLst/>
          </a:prstGeom>
        </p:spPr>
        <p:txBody>
          <a:bodyPr anchor="t" rtlCol="false" tIns="0" lIns="0" bIns="0" rIns="0">
            <a:spAutoFit/>
          </a:bodyPr>
          <a:lstStyle/>
          <a:p>
            <a:pPr algn="ctr">
              <a:lnSpc>
                <a:spcPts val="3615"/>
              </a:lnSpc>
            </a:pPr>
            <a:r>
              <a:rPr lang="en-US" b="true" sz="3348" spc="133">
                <a:solidFill>
                  <a:srgbClr val="000000"/>
                </a:solidFill>
                <a:latin typeface="Sauna Pro 3 Bold"/>
                <a:ea typeface="Sauna Pro 3 Bold"/>
                <a:cs typeface="Sauna Pro 3 Bold"/>
                <a:sym typeface="Sauna Pro 3 Bold"/>
              </a:rPr>
              <a:t>The words in yellow emphasise how helpless Noah is.  He feels as if he has no control in his life!</a:t>
            </a:r>
          </a:p>
        </p:txBody>
      </p:sp>
      <p:sp>
        <p:nvSpPr>
          <p:cNvPr name="TextBox 10" id="10"/>
          <p:cNvSpPr txBox="true"/>
          <p:nvPr/>
        </p:nvSpPr>
        <p:spPr>
          <a:xfrm rot="0">
            <a:off x="2144685" y="2326426"/>
            <a:ext cx="13998631" cy="3883773"/>
          </a:xfrm>
          <a:prstGeom prst="rect">
            <a:avLst/>
          </a:prstGeom>
        </p:spPr>
        <p:txBody>
          <a:bodyPr anchor="t" rtlCol="false" tIns="0" lIns="0" bIns="0" rIns="0">
            <a:spAutoFit/>
          </a:bodyPr>
          <a:lstStyle/>
          <a:p>
            <a:pPr algn="ctr">
              <a:lnSpc>
                <a:spcPts val="7378"/>
              </a:lnSpc>
            </a:pPr>
            <a:r>
              <a:rPr lang="en-US" b="true" sz="6200" spc="248">
                <a:solidFill>
                  <a:srgbClr val="F9E51E"/>
                </a:solidFill>
                <a:latin typeface="Sauna Pro 3 Bold"/>
                <a:ea typeface="Sauna Pro 3 Bold"/>
                <a:cs typeface="Sauna Pro 3 Bold"/>
                <a:sym typeface="Sauna Pro 3 Bold"/>
              </a:rPr>
              <a:t>Noah: </a:t>
            </a:r>
          </a:p>
          <a:p>
            <a:pPr algn="ctr">
              <a:lnSpc>
                <a:spcPts val="5793"/>
              </a:lnSpc>
            </a:pPr>
            <a:r>
              <a:rPr lang="en-US" b="true" sz="4868" spc="194">
                <a:solidFill>
                  <a:srgbClr val="000000"/>
                </a:solidFill>
                <a:latin typeface="Sauna Pro 3 Bold"/>
                <a:ea typeface="Sauna Pro 3 Bold"/>
                <a:cs typeface="Sauna Pro 3 Bold"/>
                <a:sym typeface="Sauna Pro 3 Bold"/>
              </a:rPr>
              <a:t>“NO WAY! </a:t>
            </a:r>
            <a:r>
              <a:rPr lang="en-US" sz="4868" spc="194">
                <a:solidFill>
                  <a:srgbClr val="000000"/>
                </a:solidFill>
                <a:latin typeface="Sauna Pro 3"/>
                <a:ea typeface="Sauna Pro 3"/>
                <a:cs typeface="Sauna Pro 3"/>
                <a:sym typeface="Sauna Pro 3"/>
              </a:rPr>
              <a:t>Grace would</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kill</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me</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if I tell a teacher, </a:t>
            </a:r>
            <a:r>
              <a:rPr lang="en-US" b="true" sz="4868" spc="194">
                <a:solidFill>
                  <a:srgbClr val="FFDE59"/>
                </a:solidFill>
                <a:latin typeface="Sauna Pro 3 Bold"/>
                <a:ea typeface="Sauna Pro 3 Bold"/>
                <a:cs typeface="Sauna Pro 3 Bold"/>
                <a:sym typeface="Sauna Pro 3 Bold"/>
              </a:rPr>
              <a:t>she’ll</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get</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me</a:t>
            </a:r>
            <a:r>
              <a:rPr lang="en-US" sz="4868" spc="194">
                <a:solidFill>
                  <a:srgbClr val="FFFFFF"/>
                </a:solidFill>
                <a:latin typeface="Sauna Pro 3"/>
                <a:ea typeface="Sauna Pro 3"/>
                <a:cs typeface="Sauna Pro 3"/>
                <a:sym typeface="Sauna Pro 3"/>
              </a:rPr>
              <a:t> </a:t>
            </a:r>
            <a:r>
              <a:rPr lang="en-US" sz="4868" spc="194">
                <a:solidFill>
                  <a:srgbClr val="000000"/>
                </a:solidFill>
                <a:latin typeface="Sauna Pro 3"/>
                <a:ea typeface="Sauna Pro 3"/>
                <a:cs typeface="Sauna Pro 3"/>
                <a:sym typeface="Sauna Pro 3"/>
              </a:rPr>
              <a:t>outside school or at youth club. If I tell Mum or Dad, they’ll tell a teacher and </a:t>
            </a:r>
            <a:r>
              <a:rPr lang="en-US" b="true" sz="4868" spc="194">
                <a:solidFill>
                  <a:srgbClr val="FFDE59"/>
                </a:solidFill>
                <a:latin typeface="Sauna Pro 3 Bold"/>
                <a:ea typeface="Sauna Pro 3 Bold"/>
                <a:cs typeface="Sauna Pro 3 Bold"/>
                <a:sym typeface="Sauna Pro 3 Bold"/>
              </a:rPr>
              <a:t>everything</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will</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get</a:t>
            </a:r>
            <a:r>
              <a:rPr lang="en-US" sz="4868" spc="194">
                <a:solidFill>
                  <a:srgbClr val="FFFFFF"/>
                </a:solidFill>
                <a:latin typeface="Sauna Pro 3"/>
                <a:ea typeface="Sauna Pro 3"/>
                <a:cs typeface="Sauna Pro 3"/>
                <a:sym typeface="Sauna Pro 3"/>
              </a:rPr>
              <a:t> </a:t>
            </a:r>
            <a:r>
              <a:rPr lang="en-US" b="true" sz="4868" spc="194">
                <a:solidFill>
                  <a:srgbClr val="FFDE59"/>
                </a:solidFill>
                <a:latin typeface="Sauna Pro 3 Bold"/>
                <a:ea typeface="Sauna Pro 3 Bold"/>
                <a:cs typeface="Sauna Pro 3 Bold"/>
                <a:sym typeface="Sauna Pro 3 Bold"/>
              </a:rPr>
              <a:t>worse!</a:t>
            </a:r>
            <a:r>
              <a:rPr lang="en-US" b="true" sz="4868" spc="194">
                <a:solidFill>
                  <a:srgbClr val="000000"/>
                </a:solidFill>
                <a:latin typeface="Sauna Pro 3 Bold"/>
                <a:ea typeface="Sauna Pro 3 Bold"/>
                <a:cs typeface="Sauna Pro 3 Bold"/>
                <a:sym typeface="Sauna Pro 3 Bold"/>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41581" y="0"/>
            <a:ext cx="8271278" cy="10287000"/>
          </a:xfrm>
          <a:custGeom>
            <a:avLst/>
            <a:gdLst/>
            <a:ahLst/>
            <a:cxnLst/>
            <a:rect r="r" b="b" t="t" l="l"/>
            <a:pathLst>
              <a:path h="10287000" w="8271278">
                <a:moveTo>
                  <a:pt x="0" y="0"/>
                </a:moveTo>
                <a:lnTo>
                  <a:pt x="8271278" y="0"/>
                </a:lnTo>
                <a:lnTo>
                  <a:pt x="8271278" y="10287000"/>
                </a:lnTo>
                <a:lnTo>
                  <a:pt x="0" y="10287000"/>
                </a:lnTo>
                <a:lnTo>
                  <a:pt x="0" y="0"/>
                </a:lnTo>
                <a:close/>
              </a:path>
            </a:pathLst>
          </a:custGeom>
          <a:blipFill>
            <a:blip r:embed="rId2"/>
            <a:stretch>
              <a:fillRect l="-12500" t="0" r="-78838" b="0"/>
            </a:stretch>
          </a:blipFill>
        </p:spPr>
      </p:sp>
      <p:sp>
        <p:nvSpPr>
          <p:cNvPr name="Freeform 3" id="3"/>
          <p:cNvSpPr/>
          <p:nvPr/>
        </p:nvSpPr>
        <p:spPr>
          <a:xfrm flipH="false" flipV="false" rot="0">
            <a:off x="9375527" y="2627457"/>
            <a:ext cx="7883773" cy="6937720"/>
          </a:xfrm>
          <a:custGeom>
            <a:avLst/>
            <a:gdLst/>
            <a:ahLst/>
            <a:cxnLst/>
            <a:rect r="r" b="b" t="t" l="l"/>
            <a:pathLst>
              <a:path h="6937720" w="7883773">
                <a:moveTo>
                  <a:pt x="0" y="0"/>
                </a:moveTo>
                <a:lnTo>
                  <a:pt x="7883773" y="0"/>
                </a:lnTo>
                <a:lnTo>
                  <a:pt x="7883773" y="6937720"/>
                </a:lnTo>
                <a:lnTo>
                  <a:pt x="0" y="69377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033974" y="3615824"/>
            <a:ext cx="6566879" cy="3446352"/>
          </a:xfrm>
          <a:prstGeom prst="rect">
            <a:avLst/>
          </a:prstGeom>
        </p:spPr>
        <p:txBody>
          <a:bodyPr anchor="t" rtlCol="false" tIns="0" lIns="0" bIns="0" rIns="0">
            <a:spAutoFit/>
          </a:bodyPr>
          <a:lstStyle/>
          <a:p>
            <a:pPr algn="ctr">
              <a:lnSpc>
                <a:spcPts val="5471"/>
              </a:lnSpc>
            </a:pPr>
            <a:r>
              <a:rPr lang="en-US" b="true" sz="4799" spc="191">
                <a:solidFill>
                  <a:srgbClr val="C50072"/>
                </a:solidFill>
                <a:latin typeface="Sauna Pro 3 Bold"/>
                <a:ea typeface="Sauna Pro 3 Bold"/>
                <a:cs typeface="Sauna Pro 3 Bold"/>
                <a:sym typeface="Sauna Pro 3 Bold"/>
              </a:rPr>
              <a:t>Noah is not coping due to the bullying behaviour he is experiencing from Grace.</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41581" y="0"/>
            <a:ext cx="8271278" cy="10287000"/>
          </a:xfrm>
          <a:custGeom>
            <a:avLst/>
            <a:gdLst/>
            <a:ahLst/>
            <a:cxnLst/>
            <a:rect r="r" b="b" t="t" l="l"/>
            <a:pathLst>
              <a:path h="10287000" w="8271278">
                <a:moveTo>
                  <a:pt x="0" y="0"/>
                </a:moveTo>
                <a:lnTo>
                  <a:pt x="8271278" y="0"/>
                </a:lnTo>
                <a:lnTo>
                  <a:pt x="8271278" y="10287000"/>
                </a:lnTo>
                <a:lnTo>
                  <a:pt x="0" y="10287000"/>
                </a:lnTo>
                <a:lnTo>
                  <a:pt x="0" y="0"/>
                </a:lnTo>
                <a:close/>
              </a:path>
            </a:pathLst>
          </a:custGeom>
          <a:blipFill>
            <a:blip r:embed="rId2"/>
            <a:stretch>
              <a:fillRect l="-12500" t="0" r="-78838" b="0"/>
            </a:stretch>
          </a:blipFill>
        </p:spPr>
      </p:sp>
      <p:sp>
        <p:nvSpPr>
          <p:cNvPr name="Freeform 3" id="3"/>
          <p:cNvSpPr/>
          <p:nvPr/>
        </p:nvSpPr>
        <p:spPr>
          <a:xfrm flipH="false" flipV="false" rot="0">
            <a:off x="15376352" y="273582"/>
            <a:ext cx="1414125" cy="816657"/>
          </a:xfrm>
          <a:custGeom>
            <a:avLst/>
            <a:gdLst/>
            <a:ahLst/>
            <a:cxnLst/>
            <a:rect r="r" b="b" t="t" l="l"/>
            <a:pathLst>
              <a:path h="816657" w="1414125">
                <a:moveTo>
                  <a:pt x="0" y="0"/>
                </a:moveTo>
                <a:lnTo>
                  <a:pt x="1414124" y="0"/>
                </a:lnTo>
                <a:lnTo>
                  <a:pt x="1414124" y="816657"/>
                </a:lnTo>
                <a:lnTo>
                  <a:pt x="0" y="8166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375527" y="2627457"/>
            <a:ext cx="7883773" cy="6937720"/>
          </a:xfrm>
          <a:custGeom>
            <a:avLst/>
            <a:gdLst/>
            <a:ahLst/>
            <a:cxnLst/>
            <a:rect r="r" b="b" t="t" l="l"/>
            <a:pathLst>
              <a:path h="6937720" w="7883773">
                <a:moveTo>
                  <a:pt x="0" y="0"/>
                </a:moveTo>
                <a:lnTo>
                  <a:pt x="7883773" y="0"/>
                </a:lnTo>
                <a:lnTo>
                  <a:pt x="7883773" y="6937720"/>
                </a:lnTo>
                <a:lnTo>
                  <a:pt x="0" y="69377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901528" y="273582"/>
            <a:ext cx="816657" cy="816657"/>
          </a:xfrm>
          <a:custGeom>
            <a:avLst/>
            <a:gdLst/>
            <a:ahLst/>
            <a:cxnLst/>
            <a:rect r="r" b="b" t="t" l="l"/>
            <a:pathLst>
              <a:path h="816657" w="816657">
                <a:moveTo>
                  <a:pt x="0" y="0"/>
                </a:moveTo>
                <a:lnTo>
                  <a:pt x="816657" y="0"/>
                </a:lnTo>
                <a:lnTo>
                  <a:pt x="816657" y="816657"/>
                </a:lnTo>
                <a:lnTo>
                  <a:pt x="0" y="81665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600853" y="8427298"/>
            <a:ext cx="1491649" cy="1662004"/>
          </a:xfrm>
          <a:custGeom>
            <a:avLst/>
            <a:gdLst/>
            <a:ahLst/>
            <a:cxnLst/>
            <a:rect r="r" b="b" t="t" l="l"/>
            <a:pathLst>
              <a:path h="1662004" w="1491649">
                <a:moveTo>
                  <a:pt x="0" y="0"/>
                </a:moveTo>
                <a:lnTo>
                  <a:pt x="1491649" y="0"/>
                </a:lnTo>
                <a:lnTo>
                  <a:pt x="1491649" y="1662004"/>
                </a:lnTo>
                <a:lnTo>
                  <a:pt x="0" y="166200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10033974" y="3200351"/>
            <a:ext cx="6566879" cy="3962598"/>
          </a:xfrm>
          <a:prstGeom prst="rect">
            <a:avLst/>
          </a:prstGeom>
        </p:spPr>
        <p:txBody>
          <a:bodyPr anchor="t" rtlCol="false" tIns="0" lIns="0" bIns="0" rIns="0">
            <a:spAutoFit/>
          </a:bodyPr>
          <a:lstStyle/>
          <a:p>
            <a:pPr algn="ctr">
              <a:lnSpc>
                <a:spcPts val="5319"/>
              </a:lnSpc>
            </a:pPr>
            <a:r>
              <a:rPr lang="en-US" b="true" sz="3799" spc="151">
                <a:solidFill>
                  <a:srgbClr val="C50072"/>
                </a:solidFill>
                <a:latin typeface="Sauna Pro 3 Bold"/>
                <a:ea typeface="Sauna Pro 3 Bold"/>
                <a:cs typeface="Sauna Pro 3 Bold"/>
                <a:sym typeface="Sauna Pro 3 Bold"/>
              </a:rPr>
              <a:t>What advice could Ava be giving Noah?</a:t>
            </a:r>
          </a:p>
          <a:p>
            <a:pPr algn="ctr">
              <a:lnSpc>
                <a:spcPts val="5319"/>
              </a:lnSpc>
            </a:pPr>
          </a:p>
          <a:p>
            <a:pPr algn="ctr">
              <a:lnSpc>
                <a:spcPts val="5179"/>
              </a:lnSpc>
              <a:spcBef>
                <a:spcPct val="0"/>
              </a:spcBef>
            </a:pPr>
            <a:r>
              <a:rPr lang="en-US" b="true" sz="3699" spc="147">
                <a:solidFill>
                  <a:srgbClr val="C50072"/>
                </a:solidFill>
                <a:latin typeface="Sauna Pro 3 Bold"/>
                <a:ea typeface="Sauna Pro 3 Bold"/>
                <a:cs typeface="Sauna Pro 3 Bold"/>
                <a:sym typeface="Sauna Pro 3 Bold"/>
              </a:rPr>
              <a:t>Have a look at these example text messages and explain if they have good or bad advice?</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85504" y="400737"/>
            <a:ext cx="4730218" cy="9753027"/>
          </a:xfrm>
          <a:custGeom>
            <a:avLst/>
            <a:gdLst/>
            <a:ahLst/>
            <a:cxnLst/>
            <a:rect r="r" b="b" t="t" l="l"/>
            <a:pathLst>
              <a:path h="9753027" w="4730218">
                <a:moveTo>
                  <a:pt x="0" y="0"/>
                </a:moveTo>
                <a:lnTo>
                  <a:pt x="4730218" y="0"/>
                </a:lnTo>
                <a:lnTo>
                  <a:pt x="4730218"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4645" y="3835111"/>
            <a:ext cx="10454655" cy="4308189"/>
          </a:xfrm>
          <a:custGeom>
            <a:avLst/>
            <a:gdLst/>
            <a:ahLst/>
            <a:cxnLst/>
            <a:rect r="r" b="b" t="t" l="l"/>
            <a:pathLst>
              <a:path h="4308189" w="10454655">
                <a:moveTo>
                  <a:pt x="0" y="0"/>
                </a:moveTo>
                <a:lnTo>
                  <a:pt x="10454655" y="0"/>
                </a:lnTo>
                <a:lnTo>
                  <a:pt x="10454655" y="4308190"/>
                </a:lnTo>
                <a:lnTo>
                  <a:pt x="0" y="43081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922290" y="714640"/>
            <a:ext cx="2879469" cy="2123608"/>
          </a:xfrm>
          <a:custGeom>
            <a:avLst/>
            <a:gdLst/>
            <a:ahLst/>
            <a:cxnLst/>
            <a:rect r="r" b="b" t="t" l="l"/>
            <a:pathLst>
              <a:path h="2123608" w="2879469">
                <a:moveTo>
                  <a:pt x="0" y="0"/>
                </a:moveTo>
                <a:lnTo>
                  <a:pt x="2879469" y="0"/>
                </a:lnTo>
                <a:lnTo>
                  <a:pt x="2879469" y="2123608"/>
                </a:lnTo>
                <a:lnTo>
                  <a:pt x="0" y="21236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7362024" y="4376880"/>
            <a:ext cx="9349909" cy="2326129"/>
          </a:xfrm>
          <a:prstGeom prst="rect">
            <a:avLst/>
          </a:prstGeom>
        </p:spPr>
        <p:txBody>
          <a:bodyPr anchor="t" rtlCol="false" tIns="0" lIns="0" bIns="0" rIns="0">
            <a:spAutoFit/>
          </a:bodyPr>
          <a:lstStyle/>
          <a:p>
            <a:pPr algn="just">
              <a:lnSpc>
                <a:spcPts val="4619"/>
              </a:lnSpc>
              <a:spcBef>
                <a:spcPct val="0"/>
              </a:spcBef>
            </a:pPr>
            <a:r>
              <a:rPr lang="en-US" b="true" sz="3299" spc="131">
                <a:solidFill>
                  <a:srgbClr val="000000"/>
                </a:solidFill>
                <a:latin typeface="Sauna Pro 3 Bold"/>
                <a:ea typeface="Sauna Pro 3 Bold"/>
                <a:cs typeface="Sauna Pro 3 Bold"/>
                <a:sym typeface="Sauna Pro 3 Bold"/>
              </a:rPr>
              <a:t>Hi Noah, I can’t believe that Grace is behaving like this and being so mean to you! Maybe we should just skip school and youth club over the next few weeks so she can’t get to you...or me?!</a:t>
            </a:r>
          </a:p>
        </p:txBody>
      </p:sp>
      <p:grpSp>
        <p:nvGrpSpPr>
          <p:cNvPr name="Group 7" id="7"/>
          <p:cNvGrpSpPr/>
          <p:nvPr/>
        </p:nvGrpSpPr>
        <p:grpSpPr>
          <a:xfrm rot="0">
            <a:off x="9601859" y="400737"/>
            <a:ext cx="8283226" cy="3086100"/>
            <a:chOff x="0" y="0"/>
            <a:chExt cx="2181590" cy="812800"/>
          </a:xfrm>
        </p:grpSpPr>
        <p:sp>
          <p:nvSpPr>
            <p:cNvPr name="Freeform 8" id="8"/>
            <p:cNvSpPr/>
            <p:nvPr/>
          </p:nvSpPr>
          <p:spPr>
            <a:xfrm flipH="false" flipV="false" rot="0">
              <a:off x="0" y="0"/>
              <a:ext cx="2181590" cy="812800"/>
            </a:xfrm>
            <a:custGeom>
              <a:avLst/>
              <a:gdLst/>
              <a:ahLst/>
              <a:cxnLst/>
              <a:rect r="r" b="b" t="t" l="l"/>
              <a:pathLst>
                <a:path h="812800" w="2181590">
                  <a:moveTo>
                    <a:pt x="47667" y="0"/>
                  </a:moveTo>
                  <a:lnTo>
                    <a:pt x="2133923" y="0"/>
                  </a:lnTo>
                  <a:cubicBezTo>
                    <a:pt x="2160249" y="0"/>
                    <a:pt x="2181590" y="21341"/>
                    <a:pt x="2181590" y="47667"/>
                  </a:cubicBezTo>
                  <a:lnTo>
                    <a:pt x="2181590" y="765133"/>
                  </a:lnTo>
                  <a:cubicBezTo>
                    <a:pt x="2181590" y="791459"/>
                    <a:pt x="2160249" y="812800"/>
                    <a:pt x="2133923" y="812800"/>
                  </a:cubicBezTo>
                  <a:lnTo>
                    <a:pt x="47667" y="812800"/>
                  </a:lnTo>
                  <a:cubicBezTo>
                    <a:pt x="21341" y="812800"/>
                    <a:pt x="0" y="791459"/>
                    <a:pt x="0" y="765133"/>
                  </a:cubicBezTo>
                  <a:lnTo>
                    <a:pt x="0" y="47667"/>
                  </a:lnTo>
                  <a:cubicBezTo>
                    <a:pt x="0" y="21341"/>
                    <a:pt x="21341" y="0"/>
                    <a:pt x="47667" y="0"/>
                  </a:cubicBezTo>
                  <a:close/>
                </a:path>
              </a:pathLst>
            </a:custGeom>
            <a:solidFill>
              <a:srgbClr val="C8D215"/>
            </a:solidFill>
          </p:spPr>
        </p:sp>
        <p:sp>
          <p:nvSpPr>
            <p:cNvPr name="TextBox 9" id="9"/>
            <p:cNvSpPr txBox="true"/>
            <p:nvPr/>
          </p:nvSpPr>
          <p:spPr>
            <a:xfrm>
              <a:off x="0" y="-38100"/>
              <a:ext cx="2181590" cy="8509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550432" y="2539488"/>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sp>
        <p:nvSpPr>
          <p:cNvPr name="TextBox 11" id="11"/>
          <p:cNvSpPr txBox="true"/>
          <p:nvPr/>
        </p:nvSpPr>
        <p:spPr>
          <a:xfrm rot="0">
            <a:off x="10400491" y="724165"/>
            <a:ext cx="6685960" cy="2229596"/>
          </a:xfrm>
          <a:prstGeom prst="rect">
            <a:avLst/>
          </a:prstGeom>
        </p:spPr>
        <p:txBody>
          <a:bodyPr anchor="t" rtlCol="false" tIns="0" lIns="0" bIns="0" rIns="0">
            <a:spAutoFit/>
          </a:bodyPr>
          <a:lstStyle/>
          <a:p>
            <a:pPr algn="ctr">
              <a:lnSpc>
                <a:spcPts val="4388"/>
              </a:lnSpc>
            </a:pPr>
            <a:r>
              <a:rPr lang="en-US" b="true" sz="3849" spc="153">
                <a:solidFill>
                  <a:srgbClr val="000000"/>
                </a:solidFill>
                <a:latin typeface="Sauna Pro 3 Bold"/>
                <a:ea typeface="Sauna Pro 3 Bold"/>
                <a:cs typeface="Sauna Pro 3 Bold"/>
                <a:sym typeface="Sauna Pro 3 Bold"/>
              </a:rPr>
              <a:t>Does this text message have good or bad advice?</a:t>
            </a:r>
          </a:p>
          <a:p>
            <a:pPr algn="ctr">
              <a:lnSpc>
                <a:spcPts val="4388"/>
              </a:lnSpc>
            </a:pPr>
          </a:p>
          <a:p>
            <a:pPr algn="ctr">
              <a:lnSpc>
                <a:spcPts val="4388"/>
              </a:lnSpc>
            </a:pPr>
            <a:r>
              <a:rPr lang="en-US" b="true" sz="3849" spc="153">
                <a:solidFill>
                  <a:srgbClr val="000000"/>
                </a:solidFill>
                <a:latin typeface="Sauna Pro 3 Bold"/>
                <a:ea typeface="Sauna Pro 3 Bold"/>
                <a:cs typeface="Sauna Pro 3 Bold"/>
                <a:sym typeface="Sauna Pro 3 Bold"/>
              </a:rPr>
              <a:t>Explain why!</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21178" y="400737"/>
            <a:ext cx="4730218" cy="9753027"/>
          </a:xfrm>
          <a:custGeom>
            <a:avLst/>
            <a:gdLst/>
            <a:ahLst/>
            <a:cxnLst/>
            <a:rect r="r" b="b" t="t" l="l"/>
            <a:pathLst>
              <a:path h="9753027" w="4730218">
                <a:moveTo>
                  <a:pt x="0" y="0"/>
                </a:moveTo>
                <a:lnTo>
                  <a:pt x="4730219" y="0"/>
                </a:lnTo>
                <a:lnTo>
                  <a:pt x="4730219"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4645" y="5277250"/>
            <a:ext cx="10454655" cy="4308189"/>
          </a:xfrm>
          <a:custGeom>
            <a:avLst/>
            <a:gdLst/>
            <a:ahLst/>
            <a:cxnLst/>
            <a:rect r="r" b="b" t="t" l="l"/>
            <a:pathLst>
              <a:path h="4308189" w="10454655">
                <a:moveTo>
                  <a:pt x="0" y="0"/>
                </a:moveTo>
                <a:lnTo>
                  <a:pt x="10454655" y="0"/>
                </a:lnTo>
                <a:lnTo>
                  <a:pt x="10454655" y="4308189"/>
                </a:lnTo>
                <a:lnTo>
                  <a:pt x="0" y="43081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133705" y="4780537"/>
            <a:ext cx="1905165" cy="1905165"/>
          </a:xfrm>
          <a:custGeom>
            <a:avLst/>
            <a:gdLst/>
            <a:ahLst/>
            <a:cxnLst/>
            <a:rect r="r" b="b" t="t" l="l"/>
            <a:pathLst>
              <a:path h="1905165" w="1905165">
                <a:moveTo>
                  <a:pt x="0" y="0"/>
                </a:moveTo>
                <a:lnTo>
                  <a:pt x="1905165" y="0"/>
                </a:lnTo>
                <a:lnTo>
                  <a:pt x="1905165" y="1905164"/>
                </a:lnTo>
                <a:lnTo>
                  <a:pt x="0" y="19051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0187088" y="5277250"/>
            <a:ext cx="3615112" cy="3447913"/>
          </a:xfrm>
          <a:custGeom>
            <a:avLst/>
            <a:gdLst/>
            <a:ahLst/>
            <a:cxnLst/>
            <a:rect r="r" b="b" t="t" l="l"/>
            <a:pathLst>
              <a:path h="3447913" w="3615112">
                <a:moveTo>
                  <a:pt x="0" y="0"/>
                </a:moveTo>
                <a:lnTo>
                  <a:pt x="3615113" y="0"/>
                </a:lnTo>
                <a:lnTo>
                  <a:pt x="3615113" y="3447913"/>
                </a:lnTo>
                <a:lnTo>
                  <a:pt x="0" y="34479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678897" y="2695430"/>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sp>
        <p:nvSpPr>
          <p:cNvPr name="TextBox 8" id="8"/>
          <p:cNvSpPr txBox="true"/>
          <p:nvPr/>
        </p:nvSpPr>
        <p:spPr>
          <a:xfrm rot="0">
            <a:off x="7570448" y="5647394"/>
            <a:ext cx="9305950" cy="2326129"/>
          </a:xfrm>
          <a:prstGeom prst="rect">
            <a:avLst/>
          </a:prstGeom>
        </p:spPr>
        <p:txBody>
          <a:bodyPr anchor="t" rtlCol="false" tIns="0" lIns="0" bIns="0" rIns="0">
            <a:spAutoFit/>
          </a:bodyPr>
          <a:lstStyle/>
          <a:p>
            <a:pPr algn="l">
              <a:lnSpc>
                <a:spcPts val="4619"/>
              </a:lnSpc>
              <a:spcBef>
                <a:spcPct val="0"/>
              </a:spcBef>
            </a:pPr>
            <a:r>
              <a:rPr lang="en-US" b="true" sz="3299" spc="131">
                <a:solidFill>
                  <a:srgbClr val="000000"/>
                </a:solidFill>
                <a:latin typeface="Sauna Pro 3 Bold"/>
                <a:ea typeface="Sauna Pro 3 Bold"/>
                <a:cs typeface="Sauna Pro 3 Bold"/>
                <a:sym typeface="Sauna Pro 3 Bold"/>
              </a:rPr>
              <a:t>Hi Noah, I can’t believe that Grace is behaving like this and being so mean to you! Maybe we should just skip school and youth club over the next few weeks so she can’t get to you...or me?!</a:t>
            </a:r>
          </a:p>
        </p:txBody>
      </p:sp>
      <p:grpSp>
        <p:nvGrpSpPr>
          <p:cNvPr name="Group 9" id="9"/>
          <p:cNvGrpSpPr/>
          <p:nvPr/>
        </p:nvGrpSpPr>
        <p:grpSpPr>
          <a:xfrm rot="0">
            <a:off x="7623757" y="400737"/>
            <a:ext cx="9635543" cy="3086100"/>
            <a:chOff x="0" y="0"/>
            <a:chExt cx="2537756" cy="812800"/>
          </a:xfrm>
        </p:grpSpPr>
        <p:sp>
          <p:nvSpPr>
            <p:cNvPr name="Freeform 10" id="10"/>
            <p:cNvSpPr/>
            <p:nvPr/>
          </p:nvSpPr>
          <p:spPr>
            <a:xfrm flipH="false" flipV="false" rot="0">
              <a:off x="0" y="0"/>
              <a:ext cx="2537756" cy="812800"/>
            </a:xfrm>
            <a:custGeom>
              <a:avLst/>
              <a:gdLst/>
              <a:ahLst/>
              <a:cxnLst/>
              <a:rect r="r" b="b" t="t" l="l"/>
              <a:pathLst>
                <a:path h="812800" w="2537756">
                  <a:moveTo>
                    <a:pt x="40977" y="0"/>
                  </a:moveTo>
                  <a:lnTo>
                    <a:pt x="2496779" y="0"/>
                  </a:lnTo>
                  <a:cubicBezTo>
                    <a:pt x="2519410" y="0"/>
                    <a:pt x="2537756" y="18346"/>
                    <a:pt x="2537756" y="40977"/>
                  </a:cubicBezTo>
                  <a:lnTo>
                    <a:pt x="2537756" y="771823"/>
                  </a:lnTo>
                  <a:cubicBezTo>
                    <a:pt x="2537756" y="782691"/>
                    <a:pt x="2533439" y="793113"/>
                    <a:pt x="2525754" y="800798"/>
                  </a:cubicBezTo>
                  <a:cubicBezTo>
                    <a:pt x="2518070" y="808483"/>
                    <a:pt x="2507647" y="812800"/>
                    <a:pt x="2496779" y="812800"/>
                  </a:cubicBezTo>
                  <a:lnTo>
                    <a:pt x="40977" y="812800"/>
                  </a:lnTo>
                  <a:cubicBezTo>
                    <a:pt x="30109" y="812800"/>
                    <a:pt x="19687" y="808483"/>
                    <a:pt x="12002" y="800798"/>
                  </a:cubicBezTo>
                  <a:cubicBezTo>
                    <a:pt x="4317" y="793113"/>
                    <a:pt x="0" y="782691"/>
                    <a:pt x="0" y="771823"/>
                  </a:cubicBezTo>
                  <a:lnTo>
                    <a:pt x="0" y="40977"/>
                  </a:lnTo>
                  <a:cubicBezTo>
                    <a:pt x="0" y="30109"/>
                    <a:pt x="4317" y="19687"/>
                    <a:pt x="12002" y="12002"/>
                  </a:cubicBezTo>
                  <a:cubicBezTo>
                    <a:pt x="19687" y="4317"/>
                    <a:pt x="30109" y="0"/>
                    <a:pt x="40977" y="0"/>
                  </a:cubicBezTo>
                  <a:close/>
                </a:path>
              </a:pathLst>
            </a:custGeom>
            <a:solidFill>
              <a:srgbClr val="C8D215"/>
            </a:solidFill>
          </p:spPr>
        </p:sp>
        <p:sp>
          <p:nvSpPr>
            <p:cNvPr name="TextBox 11" id="11"/>
            <p:cNvSpPr txBox="true"/>
            <p:nvPr/>
          </p:nvSpPr>
          <p:spPr>
            <a:xfrm>
              <a:off x="0" y="-38100"/>
              <a:ext cx="2537756" cy="850900"/>
            </a:xfrm>
            <a:prstGeom prst="rect">
              <a:avLst/>
            </a:prstGeom>
          </p:spPr>
          <p:txBody>
            <a:bodyPr anchor="ctr" rtlCol="false" tIns="50800" lIns="50800" bIns="50800" rIns="50800"/>
            <a:lstStyle/>
            <a:p>
              <a:pPr algn="ctr">
                <a:lnSpc>
                  <a:spcPts val="2659"/>
                </a:lnSpc>
              </a:pPr>
            </a:p>
          </p:txBody>
        </p:sp>
      </p:grpSp>
      <p:sp>
        <p:nvSpPr>
          <p:cNvPr name="TextBox 12" id="12"/>
          <p:cNvSpPr txBox="true"/>
          <p:nvPr/>
        </p:nvSpPr>
        <p:spPr>
          <a:xfrm rot="0">
            <a:off x="8417815" y="689718"/>
            <a:ext cx="8458583" cy="2536558"/>
          </a:xfrm>
          <a:prstGeom prst="rect">
            <a:avLst/>
          </a:prstGeom>
        </p:spPr>
        <p:txBody>
          <a:bodyPr anchor="t" rtlCol="false" tIns="0" lIns="0" bIns="0" rIns="0">
            <a:spAutoFit/>
          </a:bodyPr>
          <a:lstStyle/>
          <a:p>
            <a:pPr algn="ctr">
              <a:lnSpc>
                <a:spcPts val="5090"/>
              </a:lnSpc>
              <a:spcBef>
                <a:spcPct val="0"/>
              </a:spcBef>
            </a:pPr>
            <a:r>
              <a:rPr lang="en-US" b="true" sz="3636" spc="145">
                <a:solidFill>
                  <a:srgbClr val="000000"/>
                </a:solidFill>
                <a:latin typeface="Sauna Pro 3 Bold"/>
                <a:ea typeface="Sauna Pro 3 Bold"/>
                <a:cs typeface="Sauna Pro 3 Bold"/>
                <a:sym typeface="Sauna Pro 3 Bold"/>
              </a:rPr>
              <a:t>Bad advice. This is allowing Grace to have power. If Noah skips school and youth club...then he is missing out on learning and things he enjoys!</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79952" y="533973"/>
            <a:ext cx="4730218" cy="9753027"/>
          </a:xfrm>
          <a:custGeom>
            <a:avLst/>
            <a:gdLst/>
            <a:ahLst/>
            <a:cxnLst/>
            <a:rect r="r" b="b" t="t" l="l"/>
            <a:pathLst>
              <a:path h="9753027" w="4730218">
                <a:moveTo>
                  <a:pt x="0" y="0"/>
                </a:moveTo>
                <a:lnTo>
                  <a:pt x="4730218" y="0"/>
                </a:lnTo>
                <a:lnTo>
                  <a:pt x="4730218"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2304817"/>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922290" y="4866849"/>
            <a:ext cx="11337010" cy="4671793"/>
          </a:xfrm>
          <a:custGeom>
            <a:avLst/>
            <a:gdLst/>
            <a:ahLst/>
            <a:cxnLst/>
            <a:rect r="r" b="b" t="t" l="l"/>
            <a:pathLst>
              <a:path h="4671793" w="11337010">
                <a:moveTo>
                  <a:pt x="0" y="0"/>
                </a:moveTo>
                <a:lnTo>
                  <a:pt x="11337010" y="0"/>
                </a:lnTo>
                <a:lnTo>
                  <a:pt x="11337010" y="4671793"/>
                </a:lnTo>
                <a:lnTo>
                  <a:pt x="0" y="46717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922290" y="714640"/>
            <a:ext cx="2879469" cy="2123608"/>
          </a:xfrm>
          <a:custGeom>
            <a:avLst/>
            <a:gdLst/>
            <a:ahLst/>
            <a:cxnLst/>
            <a:rect r="r" b="b" t="t" l="l"/>
            <a:pathLst>
              <a:path h="2123608" w="2879469">
                <a:moveTo>
                  <a:pt x="0" y="0"/>
                </a:moveTo>
                <a:lnTo>
                  <a:pt x="2879469" y="0"/>
                </a:lnTo>
                <a:lnTo>
                  <a:pt x="2879469" y="2123608"/>
                </a:lnTo>
                <a:lnTo>
                  <a:pt x="0" y="21236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776394" y="2539488"/>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sp>
        <p:nvSpPr>
          <p:cNvPr name="TextBox 7" id="7"/>
          <p:cNvSpPr txBox="true"/>
          <p:nvPr/>
        </p:nvSpPr>
        <p:spPr>
          <a:xfrm rot="0">
            <a:off x="6972331" y="5655499"/>
            <a:ext cx="9688852" cy="2186370"/>
          </a:xfrm>
          <a:prstGeom prst="rect">
            <a:avLst/>
          </a:prstGeom>
        </p:spPr>
        <p:txBody>
          <a:bodyPr anchor="t" rtlCol="false" tIns="0" lIns="0" bIns="0" rIns="0">
            <a:spAutoFit/>
          </a:bodyPr>
          <a:lstStyle/>
          <a:p>
            <a:pPr algn="just">
              <a:lnSpc>
                <a:spcPts val="4293"/>
              </a:lnSpc>
            </a:pPr>
            <a:r>
              <a:rPr lang="en-US" b="true" sz="3799" spc="151">
                <a:solidFill>
                  <a:srgbClr val="000000"/>
                </a:solidFill>
                <a:latin typeface="Sauna Pro 3 Bold"/>
                <a:ea typeface="Sauna Pro 3 Bold"/>
                <a:cs typeface="Sauna Pro 3 Bold"/>
                <a:sym typeface="Sauna Pro 3 Bold"/>
              </a:rPr>
              <a:t>Hi Noah, I can’t believe Grace is acting like this. She is out of order! It is not okay!</a:t>
            </a:r>
          </a:p>
          <a:p>
            <a:pPr algn="just">
              <a:lnSpc>
                <a:spcPts val="4293"/>
              </a:lnSpc>
            </a:pPr>
            <a:r>
              <a:rPr lang="en-US" b="true" sz="3799" spc="151">
                <a:solidFill>
                  <a:srgbClr val="000000"/>
                </a:solidFill>
                <a:latin typeface="Sauna Pro 3 Bold"/>
                <a:ea typeface="Sauna Pro 3 Bold"/>
                <a:cs typeface="Sauna Pro 3 Bold"/>
                <a:sym typeface="Sauna Pro 3 Bold"/>
              </a:rPr>
              <a:t>I really think you need to tell a teacher or the youth club leader. They can help you!</a:t>
            </a:r>
          </a:p>
        </p:txBody>
      </p:sp>
      <p:grpSp>
        <p:nvGrpSpPr>
          <p:cNvPr name="Group 8" id="8"/>
          <p:cNvGrpSpPr/>
          <p:nvPr/>
        </p:nvGrpSpPr>
        <p:grpSpPr>
          <a:xfrm rot="0">
            <a:off x="9411359" y="400737"/>
            <a:ext cx="7847941" cy="3086100"/>
            <a:chOff x="0" y="0"/>
            <a:chExt cx="2066947" cy="812800"/>
          </a:xfrm>
        </p:grpSpPr>
        <p:sp>
          <p:nvSpPr>
            <p:cNvPr name="Freeform 9" id="9"/>
            <p:cNvSpPr/>
            <p:nvPr/>
          </p:nvSpPr>
          <p:spPr>
            <a:xfrm flipH="false" flipV="false" rot="0">
              <a:off x="0" y="0"/>
              <a:ext cx="2066947" cy="812800"/>
            </a:xfrm>
            <a:custGeom>
              <a:avLst/>
              <a:gdLst/>
              <a:ahLst/>
              <a:cxnLst/>
              <a:rect r="r" b="b" t="t" l="l"/>
              <a:pathLst>
                <a:path h="812800" w="2066947">
                  <a:moveTo>
                    <a:pt x="50311" y="0"/>
                  </a:moveTo>
                  <a:lnTo>
                    <a:pt x="2016636" y="0"/>
                  </a:lnTo>
                  <a:cubicBezTo>
                    <a:pt x="2029980" y="0"/>
                    <a:pt x="2042777" y="5301"/>
                    <a:pt x="2052212" y="14736"/>
                  </a:cubicBezTo>
                  <a:cubicBezTo>
                    <a:pt x="2061647" y="24171"/>
                    <a:pt x="2066947" y="36968"/>
                    <a:pt x="2066947" y="50311"/>
                  </a:cubicBezTo>
                  <a:lnTo>
                    <a:pt x="2066947" y="762489"/>
                  </a:lnTo>
                  <a:cubicBezTo>
                    <a:pt x="2066947" y="790275"/>
                    <a:pt x="2044422" y="812800"/>
                    <a:pt x="2016636" y="812800"/>
                  </a:cubicBezTo>
                  <a:lnTo>
                    <a:pt x="50311" y="812800"/>
                  </a:lnTo>
                  <a:cubicBezTo>
                    <a:pt x="22525" y="812800"/>
                    <a:pt x="0" y="790275"/>
                    <a:pt x="0" y="762489"/>
                  </a:cubicBezTo>
                  <a:lnTo>
                    <a:pt x="0" y="50311"/>
                  </a:lnTo>
                  <a:cubicBezTo>
                    <a:pt x="0" y="22525"/>
                    <a:pt x="22525" y="0"/>
                    <a:pt x="50311" y="0"/>
                  </a:cubicBezTo>
                  <a:close/>
                </a:path>
              </a:pathLst>
            </a:custGeom>
            <a:solidFill>
              <a:srgbClr val="C8D215"/>
            </a:solidFill>
          </p:spPr>
        </p:sp>
        <p:sp>
          <p:nvSpPr>
            <p:cNvPr name="TextBox 10" id="10"/>
            <p:cNvSpPr txBox="true"/>
            <p:nvPr/>
          </p:nvSpPr>
          <p:spPr>
            <a:xfrm>
              <a:off x="0" y="-38100"/>
              <a:ext cx="2066947"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9992349" y="682676"/>
            <a:ext cx="6685960" cy="2436496"/>
          </a:xfrm>
          <a:prstGeom prst="rect">
            <a:avLst/>
          </a:prstGeom>
        </p:spPr>
        <p:txBody>
          <a:bodyPr anchor="t" rtlCol="false" tIns="0" lIns="0" bIns="0" rIns="0">
            <a:spAutoFit/>
          </a:bodyPr>
          <a:lstStyle/>
          <a:p>
            <a:pPr algn="ctr">
              <a:lnSpc>
                <a:spcPts val="4829"/>
              </a:lnSpc>
            </a:pPr>
            <a:r>
              <a:rPr lang="en-US" b="true" sz="3449" spc="137">
                <a:solidFill>
                  <a:srgbClr val="000000"/>
                </a:solidFill>
                <a:latin typeface="Sauna Pro 3 Bold"/>
                <a:ea typeface="Sauna Pro 3 Bold"/>
                <a:cs typeface="Sauna Pro 3 Bold"/>
                <a:sym typeface="Sauna Pro 3 Bold"/>
              </a:rPr>
              <a:t>Does this text message have good or bad advice?</a:t>
            </a:r>
          </a:p>
          <a:p>
            <a:pPr algn="ctr">
              <a:lnSpc>
                <a:spcPts val="4829"/>
              </a:lnSpc>
            </a:pPr>
          </a:p>
          <a:p>
            <a:pPr algn="ctr">
              <a:lnSpc>
                <a:spcPts val="4829"/>
              </a:lnSpc>
              <a:spcBef>
                <a:spcPct val="0"/>
              </a:spcBef>
            </a:pPr>
            <a:r>
              <a:rPr lang="en-US" b="true" sz="3449" spc="137">
                <a:solidFill>
                  <a:srgbClr val="000000"/>
                </a:solidFill>
                <a:latin typeface="Sauna Pro 3 Bold"/>
                <a:ea typeface="Sauna Pro 3 Bold"/>
                <a:cs typeface="Sauna Pro 3 Bold"/>
                <a:sym typeface="Sauna Pro 3 Bold"/>
              </a:rPr>
              <a:t>Explain why!</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21178" y="400737"/>
            <a:ext cx="4730218" cy="9753027"/>
          </a:xfrm>
          <a:custGeom>
            <a:avLst/>
            <a:gdLst/>
            <a:ahLst/>
            <a:cxnLst/>
            <a:rect r="r" b="b" t="t" l="l"/>
            <a:pathLst>
              <a:path h="9753027" w="4730218">
                <a:moveTo>
                  <a:pt x="0" y="0"/>
                </a:moveTo>
                <a:lnTo>
                  <a:pt x="4730219" y="0"/>
                </a:lnTo>
                <a:lnTo>
                  <a:pt x="4730219"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4645" y="5277250"/>
            <a:ext cx="10454655" cy="4308189"/>
          </a:xfrm>
          <a:custGeom>
            <a:avLst/>
            <a:gdLst/>
            <a:ahLst/>
            <a:cxnLst/>
            <a:rect r="r" b="b" t="t" l="l"/>
            <a:pathLst>
              <a:path h="4308189" w="10454655">
                <a:moveTo>
                  <a:pt x="0" y="0"/>
                </a:moveTo>
                <a:lnTo>
                  <a:pt x="10454655" y="0"/>
                </a:lnTo>
                <a:lnTo>
                  <a:pt x="10454655" y="4308189"/>
                </a:lnTo>
                <a:lnTo>
                  <a:pt x="0" y="43081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829758" y="5143500"/>
            <a:ext cx="2513059" cy="2513059"/>
          </a:xfrm>
          <a:custGeom>
            <a:avLst/>
            <a:gdLst/>
            <a:ahLst/>
            <a:cxnLst/>
            <a:rect r="r" b="b" t="t" l="l"/>
            <a:pathLst>
              <a:path h="2513059" w="2513059">
                <a:moveTo>
                  <a:pt x="0" y="0"/>
                </a:moveTo>
                <a:lnTo>
                  <a:pt x="2513059" y="0"/>
                </a:lnTo>
                <a:lnTo>
                  <a:pt x="2513059" y="2513059"/>
                </a:lnTo>
                <a:lnTo>
                  <a:pt x="0" y="25130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9863073" y="5388300"/>
            <a:ext cx="3252649" cy="3383770"/>
          </a:xfrm>
          <a:custGeom>
            <a:avLst/>
            <a:gdLst/>
            <a:ahLst/>
            <a:cxnLst/>
            <a:rect r="r" b="b" t="t" l="l"/>
            <a:pathLst>
              <a:path h="3383770" w="3252649">
                <a:moveTo>
                  <a:pt x="0" y="0"/>
                </a:moveTo>
                <a:lnTo>
                  <a:pt x="3252649" y="0"/>
                </a:lnTo>
                <a:lnTo>
                  <a:pt x="3252649" y="3383770"/>
                </a:lnTo>
                <a:lnTo>
                  <a:pt x="0" y="338377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537671" y="2721971"/>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grpSp>
        <p:nvGrpSpPr>
          <p:cNvPr name="Group 8" id="8"/>
          <p:cNvGrpSpPr/>
          <p:nvPr/>
        </p:nvGrpSpPr>
        <p:grpSpPr>
          <a:xfrm rot="0">
            <a:off x="7067003" y="400737"/>
            <a:ext cx="10192297" cy="3086100"/>
            <a:chOff x="0" y="0"/>
            <a:chExt cx="2684391" cy="812800"/>
          </a:xfrm>
        </p:grpSpPr>
        <p:sp>
          <p:nvSpPr>
            <p:cNvPr name="Freeform 9" id="9"/>
            <p:cNvSpPr/>
            <p:nvPr/>
          </p:nvSpPr>
          <p:spPr>
            <a:xfrm flipH="false" flipV="false" rot="0">
              <a:off x="0" y="0"/>
              <a:ext cx="2684391" cy="812800"/>
            </a:xfrm>
            <a:custGeom>
              <a:avLst/>
              <a:gdLst/>
              <a:ahLst/>
              <a:cxnLst/>
              <a:rect r="r" b="b" t="t" l="l"/>
              <a:pathLst>
                <a:path h="812800" w="2684391">
                  <a:moveTo>
                    <a:pt x="38739" y="0"/>
                  </a:moveTo>
                  <a:lnTo>
                    <a:pt x="2645652" y="0"/>
                  </a:lnTo>
                  <a:cubicBezTo>
                    <a:pt x="2655926" y="0"/>
                    <a:pt x="2665780" y="4081"/>
                    <a:pt x="2673045" y="11346"/>
                  </a:cubicBezTo>
                  <a:cubicBezTo>
                    <a:pt x="2680310" y="18611"/>
                    <a:pt x="2684391" y="28465"/>
                    <a:pt x="2684391" y="38739"/>
                  </a:cubicBezTo>
                  <a:lnTo>
                    <a:pt x="2684391" y="774061"/>
                  </a:lnTo>
                  <a:cubicBezTo>
                    <a:pt x="2684391" y="784335"/>
                    <a:pt x="2680310" y="794189"/>
                    <a:pt x="2673045" y="801454"/>
                  </a:cubicBezTo>
                  <a:cubicBezTo>
                    <a:pt x="2665780" y="808719"/>
                    <a:pt x="2655926" y="812800"/>
                    <a:pt x="2645652" y="812800"/>
                  </a:cubicBezTo>
                  <a:lnTo>
                    <a:pt x="38739" y="812800"/>
                  </a:lnTo>
                  <a:cubicBezTo>
                    <a:pt x="28465" y="812800"/>
                    <a:pt x="18611" y="808719"/>
                    <a:pt x="11346" y="801454"/>
                  </a:cubicBezTo>
                  <a:cubicBezTo>
                    <a:pt x="4081" y="794189"/>
                    <a:pt x="0" y="784335"/>
                    <a:pt x="0" y="774061"/>
                  </a:cubicBezTo>
                  <a:lnTo>
                    <a:pt x="0" y="38739"/>
                  </a:lnTo>
                  <a:cubicBezTo>
                    <a:pt x="0" y="28465"/>
                    <a:pt x="4081" y="18611"/>
                    <a:pt x="11346" y="11346"/>
                  </a:cubicBezTo>
                  <a:cubicBezTo>
                    <a:pt x="18611" y="4081"/>
                    <a:pt x="28465" y="0"/>
                    <a:pt x="38739" y="0"/>
                  </a:cubicBezTo>
                  <a:close/>
                </a:path>
              </a:pathLst>
            </a:custGeom>
            <a:solidFill>
              <a:srgbClr val="C8D215"/>
            </a:solidFill>
          </p:spPr>
        </p:sp>
        <p:sp>
          <p:nvSpPr>
            <p:cNvPr name="TextBox 10" id="10"/>
            <p:cNvSpPr txBox="true"/>
            <p:nvPr/>
          </p:nvSpPr>
          <p:spPr>
            <a:xfrm>
              <a:off x="0" y="-38100"/>
              <a:ext cx="2684391"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8112492" y="559429"/>
            <a:ext cx="8458583" cy="2693202"/>
          </a:xfrm>
          <a:prstGeom prst="rect">
            <a:avLst/>
          </a:prstGeom>
        </p:spPr>
        <p:txBody>
          <a:bodyPr anchor="t" rtlCol="false" tIns="0" lIns="0" bIns="0" rIns="0">
            <a:spAutoFit/>
          </a:bodyPr>
          <a:lstStyle/>
          <a:p>
            <a:pPr algn="ctr">
              <a:lnSpc>
                <a:spcPts val="5370"/>
              </a:lnSpc>
              <a:spcBef>
                <a:spcPct val="0"/>
              </a:spcBef>
            </a:pPr>
            <a:r>
              <a:rPr lang="en-US" b="true" sz="3836" spc="153">
                <a:solidFill>
                  <a:srgbClr val="000000"/>
                </a:solidFill>
                <a:latin typeface="Sauna Pro 3 Bold"/>
                <a:ea typeface="Sauna Pro 3 Bold"/>
                <a:cs typeface="Sauna Pro 3 Bold"/>
                <a:sym typeface="Sauna Pro 3 Bold"/>
              </a:rPr>
              <a:t>Good advice. Ava is right to try and persuade Noah to tell a trusted adult. Speaking to someone can help and the situation can turn around.</a:t>
            </a:r>
          </a:p>
        </p:txBody>
      </p:sp>
      <p:sp>
        <p:nvSpPr>
          <p:cNvPr name="TextBox 12" id="12"/>
          <p:cNvSpPr txBox="true"/>
          <p:nvPr/>
        </p:nvSpPr>
        <p:spPr>
          <a:xfrm rot="0">
            <a:off x="7497358" y="5449113"/>
            <a:ext cx="9688852" cy="2656361"/>
          </a:xfrm>
          <a:prstGeom prst="rect">
            <a:avLst/>
          </a:prstGeom>
        </p:spPr>
        <p:txBody>
          <a:bodyPr anchor="t" rtlCol="false" tIns="0" lIns="0" bIns="0" rIns="0">
            <a:spAutoFit/>
          </a:bodyPr>
          <a:lstStyle/>
          <a:p>
            <a:pPr algn="l">
              <a:lnSpc>
                <a:spcPts val="5319"/>
              </a:lnSpc>
            </a:pPr>
            <a:r>
              <a:rPr lang="en-US" sz="3799" spc="151" b="true">
                <a:solidFill>
                  <a:srgbClr val="000000"/>
                </a:solidFill>
                <a:latin typeface="Sauna Pro 3 Bold"/>
                <a:ea typeface="Sauna Pro 3 Bold"/>
                <a:cs typeface="Sauna Pro 3 Bold"/>
                <a:sym typeface="Sauna Pro 3 Bold"/>
              </a:rPr>
              <a:t>Hi Noah, I can’t believe Grace is acting like this. She is out of order! It is not okay!</a:t>
            </a:r>
          </a:p>
          <a:p>
            <a:pPr algn="l">
              <a:lnSpc>
                <a:spcPts val="5319"/>
              </a:lnSpc>
              <a:spcBef>
                <a:spcPct val="0"/>
              </a:spcBef>
            </a:pPr>
            <a:r>
              <a:rPr lang="en-US" b="true" sz="3799" spc="151">
                <a:solidFill>
                  <a:srgbClr val="000000"/>
                </a:solidFill>
                <a:latin typeface="Sauna Pro 3 Bold"/>
                <a:ea typeface="Sauna Pro 3 Bold"/>
                <a:cs typeface="Sauna Pro 3 Bold"/>
                <a:sym typeface="Sauna Pro 3 Bold"/>
              </a:rPr>
              <a:t>I really think you need to tell a teacher or youth club member. They can help you!</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21178" y="400737"/>
            <a:ext cx="4730218" cy="9753027"/>
          </a:xfrm>
          <a:custGeom>
            <a:avLst/>
            <a:gdLst/>
            <a:ahLst/>
            <a:cxnLst/>
            <a:rect r="r" b="b" t="t" l="l"/>
            <a:pathLst>
              <a:path h="9753027" w="4730218">
                <a:moveTo>
                  <a:pt x="0" y="0"/>
                </a:moveTo>
                <a:lnTo>
                  <a:pt x="4730219" y="0"/>
                </a:lnTo>
                <a:lnTo>
                  <a:pt x="4730219"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922290" y="4866849"/>
            <a:ext cx="11337010" cy="4671793"/>
          </a:xfrm>
          <a:custGeom>
            <a:avLst/>
            <a:gdLst/>
            <a:ahLst/>
            <a:cxnLst/>
            <a:rect r="r" b="b" t="t" l="l"/>
            <a:pathLst>
              <a:path h="4671793" w="11337010">
                <a:moveTo>
                  <a:pt x="0" y="0"/>
                </a:moveTo>
                <a:lnTo>
                  <a:pt x="11337010" y="0"/>
                </a:lnTo>
                <a:lnTo>
                  <a:pt x="11337010" y="4671793"/>
                </a:lnTo>
                <a:lnTo>
                  <a:pt x="0" y="46717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922290" y="714640"/>
            <a:ext cx="2879469" cy="2123608"/>
          </a:xfrm>
          <a:custGeom>
            <a:avLst/>
            <a:gdLst/>
            <a:ahLst/>
            <a:cxnLst/>
            <a:rect r="r" b="b" t="t" l="l"/>
            <a:pathLst>
              <a:path h="2123608" w="2879469">
                <a:moveTo>
                  <a:pt x="0" y="0"/>
                </a:moveTo>
                <a:lnTo>
                  <a:pt x="2879469" y="0"/>
                </a:lnTo>
                <a:lnTo>
                  <a:pt x="2879469" y="2123608"/>
                </a:lnTo>
                <a:lnTo>
                  <a:pt x="0" y="21236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747" y="2539480"/>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sp>
        <p:nvSpPr>
          <p:cNvPr name="TextBox 7" id="7"/>
          <p:cNvSpPr txBox="true"/>
          <p:nvPr/>
        </p:nvSpPr>
        <p:spPr>
          <a:xfrm rot="0">
            <a:off x="6767046" y="5057775"/>
            <a:ext cx="9647498" cy="3323149"/>
          </a:xfrm>
          <a:prstGeom prst="rect">
            <a:avLst/>
          </a:prstGeom>
        </p:spPr>
        <p:txBody>
          <a:bodyPr anchor="t" rtlCol="false" tIns="0" lIns="0" bIns="0" rIns="0">
            <a:spAutoFit/>
          </a:bodyPr>
          <a:lstStyle/>
          <a:p>
            <a:pPr algn="l">
              <a:lnSpc>
                <a:spcPts val="5319"/>
              </a:lnSpc>
              <a:spcBef>
                <a:spcPct val="0"/>
              </a:spcBef>
            </a:pPr>
            <a:r>
              <a:rPr lang="en-US" b="true" sz="3799" spc="151">
                <a:solidFill>
                  <a:srgbClr val="000000"/>
                </a:solidFill>
                <a:latin typeface="Sauna Pro 3 Bold"/>
                <a:ea typeface="Sauna Pro 3 Bold"/>
                <a:cs typeface="Sauna Pro 3 Bold"/>
                <a:sym typeface="Sauna Pro 3 Bold"/>
              </a:rPr>
              <a:t>Hi Noah, Grace was just horrible to you today. I was thinking maybe you could try and change yourself when she is around? Like don’t talk about school and act a bit more cool.</a:t>
            </a:r>
          </a:p>
        </p:txBody>
      </p:sp>
      <p:grpSp>
        <p:nvGrpSpPr>
          <p:cNvPr name="Group 8" id="8"/>
          <p:cNvGrpSpPr/>
          <p:nvPr/>
        </p:nvGrpSpPr>
        <p:grpSpPr>
          <a:xfrm rot="0">
            <a:off x="9778547" y="400737"/>
            <a:ext cx="7480753" cy="3086100"/>
            <a:chOff x="0" y="0"/>
            <a:chExt cx="1970239" cy="812800"/>
          </a:xfrm>
        </p:grpSpPr>
        <p:sp>
          <p:nvSpPr>
            <p:cNvPr name="Freeform 9" id="9"/>
            <p:cNvSpPr/>
            <p:nvPr/>
          </p:nvSpPr>
          <p:spPr>
            <a:xfrm flipH="false" flipV="false" rot="0">
              <a:off x="0" y="0"/>
              <a:ext cx="1970239" cy="812800"/>
            </a:xfrm>
            <a:custGeom>
              <a:avLst/>
              <a:gdLst/>
              <a:ahLst/>
              <a:cxnLst/>
              <a:rect r="r" b="b" t="t" l="l"/>
              <a:pathLst>
                <a:path h="812800" w="1970239">
                  <a:moveTo>
                    <a:pt x="52781" y="0"/>
                  </a:moveTo>
                  <a:lnTo>
                    <a:pt x="1917459" y="0"/>
                  </a:lnTo>
                  <a:cubicBezTo>
                    <a:pt x="1931457" y="0"/>
                    <a:pt x="1944882" y="5561"/>
                    <a:pt x="1954780" y="15459"/>
                  </a:cubicBezTo>
                  <a:cubicBezTo>
                    <a:pt x="1964679" y="25357"/>
                    <a:pt x="1970239" y="38782"/>
                    <a:pt x="1970239" y="52781"/>
                  </a:cubicBezTo>
                  <a:lnTo>
                    <a:pt x="1970239" y="760020"/>
                  </a:lnTo>
                  <a:cubicBezTo>
                    <a:pt x="1970239" y="774018"/>
                    <a:pt x="1964679" y="787443"/>
                    <a:pt x="1954780" y="797341"/>
                  </a:cubicBezTo>
                  <a:cubicBezTo>
                    <a:pt x="1944882" y="807239"/>
                    <a:pt x="1931457" y="812800"/>
                    <a:pt x="1917459" y="812800"/>
                  </a:cubicBezTo>
                  <a:lnTo>
                    <a:pt x="52781" y="812800"/>
                  </a:lnTo>
                  <a:cubicBezTo>
                    <a:pt x="38782" y="812800"/>
                    <a:pt x="25357" y="807239"/>
                    <a:pt x="15459" y="797341"/>
                  </a:cubicBezTo>
                  <a:cubicBezTo>
                    <a:pt x="5561" y="787443"/>
                    <a:pt x="0" y="774018"/>
                    <a:pt x="0" y="760020"/>
                  </a:cubicBezTo>
                  <a:lnTo>
                    <a:pt x="0" y="52781"/>
                  </a:lnTo>
                  <a:cubicBezTo>
                    <a:pt x="0" y="38782"/>
                    <a:pt x="5561" y="25357"/>
                    <a:pt x="15459" y="15459"/>
                  </a:cubicBezTo>
                  <a:cubicBezTo>
                    <a:pt x="25357" y="5561"/>
                    <a:pt x="38782" y="0"/>
                    <a:pt x="52781" y="0"/>
                  </a:cubicBezTo>
                  <a:close/>
                </a:path>
              </a:pathLst>
            </a:custGeom>
            <a:solidFill>
              <a:srgbClr val="C8D215"/>
            </a:solidFill>
          </p:spPr>
        </p:sp>
        <p:sp>
          <p:nvSpPr>
            <p:cNvPr name="TextBox 10" id="10"/>
            <p:cNvSpPr txBox="true"/>
            <p:nvPr/>
          </p:nvSpPr>
          <p:spPr>
            <a:xfrm>
              <a:off x="0" y="-38100"/>
              <a:ext cx="1970239"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0373020" y="691315"/>
            <a:ext cx="6685960" cy="2436496"/>
          </a:xfrm>
          <a:prstGeom prst="rect">
            <a:avLst/>
          </a:prstGeom>
        </p:spPr>
        <p:txBody>
          <a:bodyPr anchor="t" rtlCol="false" tIns="0" lIns="0" bIns="0" rIns="0">
            <a:spAutoFit/>
          </a:bodyPr>
          <a:lstStyle/>
          <a:p>
            <a:pPr algn="ctr">
              <a:lnSpc>
                <a:spcPts val="4829"/>
              </a:lnSpc>
            </a:pPr>
            <a:r>
              <a:rPr lang="en-US" b="true" sz="3449" spc="137">
                <a:solidFill>
                  <a:srgbClr val="000000"/>
                </a:solidFill>
                <a:latin typeface="Sauna Pro 3 Bold"/>
                <a:ea typeface="Sauna Pro 3 Bold"/>
                <a:cs typeface="Sauna Pro 3 Bold"/>
                <a:sym typeface="Sauna Pro 3 Bold"/>
              </a:rPr>
              <a:t>Does this text message have good or bad advice?</a:t>
            </a:r>
          </a:p>
          <a:p>
            <a:pPr algn="ctr">
              <a:lnSpc>
                <a:spcPts val="4829"/>
              </a:lnSpc>
            </a:pPr>
          </a:p>
          <a:p>
            <a:pPr algn="ctr">
              <a:lnSpc>
                <a:spcPts val="4829"/>
              </a:lnSpc>
              <a:spcBef>
                <a:spcPct val="0"/>
              </a:spcBef>
            </a:pPr>
            <a:r>
              <a:rPr lang="en-US" b="true" sz="3449" spc="137">
                <a:solidFill>
                  <a:srgbClr val="000000"/>
                </a:solidFill>
                <a:latin typeface="Sauna Pro 3 Bold"/>
                <a:ea typeface="Sauna Pro 3 Bold"/>
                <a:cs typeface="Sauna Pro 3 Bold"/>
                <a:sym typeface="Sauna Pro 3 Bold"/>
              </a:rPr>
              <a:t>Explain why!</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85504" y="400737"/>
            <a:ext cx="4730218" cy="9753027"/>
          </a:xfrm>
          <a:custGeom>
            <a:avLst/>
            <a:gdLst/>
            <a:ahLst/>
            <a:cxnLst/>
            <a:rect r="r" b="b" t="t" l="l"/>
            <a:pathLst>
              <a:path h="9753027" w="4730218">
                <a:moveTo>
                  <a:pt x="0" y="0"/>
                </a:moveTo>
                <a:lnTo>
                  <a:pt x="4730218" y="0"/>
                </a:lnTo>
                <a:lnTo>
                  <a:pt x="4730218"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4645" y="5277250"/>
            <a:ext cx="10454655" cy="4308189"/>
          </a:xfrm>
          <a:custGeom>
            <a:avLst/>
            <a:gdLst/>
            <a:ahLst/>
            <a:cxnLst/>
            <a:rect r="r" b="b" t="t" l="l"/>
            <a:pathLst>
              <a:path h="4308189" w="10454655">
                <a:moveTo>
                  <a:pt x="0" y="0"/>
                </a:moveTo>
                <a:lnTo>
                  <a:pt x="10454655" y="0"/>
                </a:lnTo>
                <a:lnTo>
                  <a:pt x="10454655" y="4308189"/>
                </a:lnTo>
                <a:lnTo>
                  <a:pt x="0" y="43081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771104" y="4843174"/>
            <a:ext cx="2300598" cy="2300598"/>
          </a:xfrm>
          <a:custGeom>
            <a:avLst/>
            <a:gdLst/>
            <a:ahLst/>
            <a:cxnLst/>
            <a:rect r="r" b="b" t="t" l="l"/>
            <a:pathLst>
              <a:path h="2300598" w="2300598">
                <a:moveTo>
                  <a:pt x="0" y="0"/>
                </a:moveTo>
                <a:lnTo>
                  <a:pt x="2300598" y="0"/>
                </a:lnTo>
                <a:lnTo>
                  <a:pt x="2300598" y="2300598"/>
                </a:lnTo>
                <a:lnTo>
                  <a:pt x="0" y="23005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0310201" y="5277250"/>
            <a:ext cx="3654142" cy="3485137"/>
          </a:xfrm>
          <a:custGeom>
            <a:avLst/>
            <a:gdLst/>
            <a:ahLst/>
            <a:cxnLst/>
            <a:rect r="r" b="b" t="t" l="l"/>
            <a:pathLst>
              <a:path h="3485137" w="3654142">
                <a:moveTo>
                  <a:pt x="0" y="0"/>
                </a:moveTo>
                <a:lnTo>
                  <a:pt x="3654141" y="0"/>
                </a:lnTo>
                <a:lnTo>
                  <a:pt x="3654141" y="3485138"/>
                </a:lnTo>
                <a:lnTo>
                  <a:pt x="0" y="34851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509426" y="2643128"/>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grpSp>
        <p:nvGrpSpPr>
          <p:cNvPr name="Group 8" id="8"/>
          <p:cNvGrpSpPr/>
          <p:nvPr/>
        </p:nvGrpSpPr>
        <p:grpSpPr>
          <a:xfrm rot="0">
            <a:off x="6558589" y="400737"/>
            <a:ext cx="10700711" cy="3086100"/>
            <a:chOff x="0" y="0"/>
            <a:chExt cx="2818294" cy="812800"/>
          </a:xfrm>
        </p:grpSpPr>
        <p:sp>
          <p:nvSpPr>
            <p:cNvPr name="Freeform 9" id="9"/>
            <p:cNvSpPr/>
            <p:nvPr/>
          </p:nvSpPr>
          <p:spPr>
            <a:xfrm flipH="false" flipV="false" rot="0">
              <a:off x="0" y="0"/>
              <a:ext cx="2818294" cy="812800"/>
            </a:xfrm>
            <a:custGeom>
              <a:avLst/>
              <a:gdLst/>
              <a:ahLst/>
              <a:cxnLst/>
              <a:rect r="r" b="b" t="t" l="l"/>
              <a:pathLst>
                <a:path h="812800" w="2818294">
                  <a:moveTo>
                    <a:pt x="36898" y="0"/>
                  </a:moveTo>
                  <a:lnTo>
                    <a:pt x="2781396" y="0"/>
                  </a:lnTo>
                  <a:cubicBezTo>
                    <a:pt x="2791182" y="0"/>
                    <a:pt x="2800567" y="3887"/>
                    <a:pt x="2807487" y="10807"/>
                  </a:cubicBezTo>
                  <a:cubicBezTo>
                    <a:pt x="2814407" y="17727"/>
                    <a:pt x="2818294" y="27112"/>
                    <a:pt x="2818294" y="36898"/>
                  </a:cubicBezTo>
                  <a:lnTo>
                    <a:pt x="2818294" y="775902"/>
                  </a:lnTo>
                  <a:cubicBezTo>
                    <a:pt x="2818294" y="796280"/>
                    <a:pt x="2801775" y="812800"/>
                    <a:pt x="2781396" y="812800"/>
                  </a:cubicBezTo>
                  <a:lnTo>
                    <a:pt x="36898" y="812800"/>
                  </a:lnTo>
                  <a:cubicBezTo>
                    <a:pt x="27112" y="812800"/>
                    <a:pt x="17727" y="808912"/>
                    <a:pt x="10807" y="801993"/>
                  </a:cubicBezTo>
                  <a:cubicBezTo>
                    <a:pt x="3887" y="795073"/>
                    <a:pt x="0" y="785688"/>
                    <a:pt x="0" y="775902"/>
                  </a:cubicBezTo>
                  <a:lnTo>
                    <a:pt x="0" y="36898"/>
                  </a:lnTo>
                  <a:cubicBezTo>
                    <a:pt x="0" y="27112"/>
                    <a:pt x="3887" y="17727"/>
                    <a:pt x="10807" y="10807"/>
                  </a:cubicBezTo>
                  <a:cubicBezTo>
                    <a:pt x="17727" y="3887"/>
                    <a:pt x="27112" y="0"/>
                    <a:pt x="36898" y="0"/>
                  </a:cubicBezTo>
                  <a:close/>
                </a:path>
              </a:pathLst>
            </a:custGeom>
            <a:solidFill>
              <a:srgbClr val="C8D215"/>
            </a:solidFill>
          </p:spPr>
        </p:sp>
        <p:sp>
          <p:nvSpPr>
            <p:cNvPr name="TextBox 10" id="10"/>
            <p:cNvSpPr txBox="true"/>
            <p:nvPr/>
          </p:nvSpPr>
          <p:spPr>
            <a:xfrm>
              <a:off x="0" y="-38100"/>
              <a:ext cx="2818294"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6906206" y="637416"/>
            <a:ext cx="10005476" cy="2536558"/>
          </a:xfrm>
          <a:prstGeom prst="rect">
            <a:avLst/>
          </a:prstGeom>
        </p:spPr>
        <p:txBody>
          <a:bodyPr anchor="t" rtlCol="false" tIns="0" lIns="0" bIns="0" rIns="0">
            <a:spAutoFit/>
          </a:bodyPr>
          <a:lstStyle/>
          <a:p>
            <a:pPr algn="ctr">
              <a:lnSpc>
                <a:spcPts val="5090"/>
              </a:lnSpc>
              <a:spcBef>
                <a:spcPct val="0"/>
              </a:spcBef>
            </a:pPr>
            <a:r>
              <a:rPr lang="en-US" b="true" sz="3636" spc="145">
                <a:solidFill>
                  <a:srgbClr val="000000"/>
                </a:solidFill>
                <a:latin typeface="Sauna Pro 3 Bold"/>
                <a:ea typeface="Sauna Pro 3 Bold"/>
                <a:cs typeface="Sauna Pro 3 Bold"/>
                <a:sym typeface="Sauna Pro 3 Bold"/>
              </a:rPr>
              <a:t>Bad advice. Nobody should ever change who they are to stop being bullied or to “fit in”. Changing yourself for others only leads to sadness and unhappiness.</a:t>
            </a:r>
          </a:p>
        </p:txBody>
      </p:sp>
      <p:sp>
        <p:nvSpPr>
          <p:cNvPr name="TextBox 12" id="12"/>
          <p:cNvSpPr txBox="true"/>
          <p:nvPr/>
        </p:nvSpPr>
        <p:spPr>
          <a:xfrm rot="0">
            <a:off x="7329350" y="5850595"/>
            <a:ext cx="10099422" cy="2328922"/>
          </a:xfrm>
          <a:prstGeom prst="rect">
            <a:avLst/>
          </a:prstGeom>
        </p:spPr>
        <p:txBody>
          <a:bodyPr anchor="t" rtlCol="false" tIns="0" lIns="0" bIns="0" rIns="0">
            <a:spAutoFit/>
          </a:bodyPr>
          <a:lstStyle/>
          <a:p>
            <a:pPr algn="l">
              <a:lnSpc>
                <a:spcPts val="4597"/>
              </a:lnSpc>
            </a:pPr>
            <a:r>
              <a:rPr lang="en-US" sz="3799" spc="151" b="true">
                <a:solidFill>
                  <a:srgbClr val="000000"/>
                </a:solidFill>
                <a:latin typeface="Sauna Pro 3 Bold"/>
                <a:ea typeface="Sauna Pro 3 Bold"/>
                <a:cs typeface="Sauna Pro 3 Bold"/>
                <a:sym typeface="Sauna Pro 3 Bold"/>
              </a:rPr>
              <a:t>Hi Noah, Grace was just horrible to you today. I was thinking maybe you try and change yourself when she is around? Like don’t talk about school and act a bit more cool.</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07214" y="190715"/>
            <a:ext cx="12079590" cy="7549744"/>
          </a:xfrm>
          <a:custGeom>
            <a:avLst/>
            <a:gdLst/>
            <a:ahLst/>
            <a:cxnLst/>
            <a:rect r="r" b="b" t="t" l="l"/>
            <a:pathLst>
              <a:path h="7549744" w="12079590">
                <a:moveTo>
                  <a:pt x="0" y="0"/>
                </a:moveTo>
                <a:lnTo>
                  <a:pt x="12079590" y="0"/>
                </a:lnTo>
                <a:lnTo>
                  <a:pt x="12079590" y="7549743"/>
                </a:lnTo>
                <a:lnTo>
                  <a:pt x="0" y="75497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78134" y="8782655"/>
            <a:ext cx="1318717" cy="1469323"/>
          </a:xfrm>
          <a:custGeom>
            <a:avLst/>
            <a:gdLst/>
            <a:ahLst/>
            <a:cxnLst/>
            <a:rect r="r" b="b" t="t" l="l"/>
            <a:pathLst>
              <a:path h="1469323" w="1318717">
                <a:moveTo>
                  <a:pt x="0" y="0"/>
                </a:moveTo>
                <a:lnTo>
                  <a:pt x="1318718" y="0"/>
                </a:lnTo>
                <a:lnTo>
                  <a:pt x="1318718" y="1469324"/>
                </a:lnTo>
                <a:lnTo>
                  <a:pt x="0" y="14693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0466" y="9258635"/>
            <a:ext cx="726009" cy="726009"/>
          </a:xfrm>
          <a:custGeom>
            <a:avLst/>
            <a:gdLst/>
            <a:ahLst/>
            <a:cxnLst/>
            <a:rect r="r" b="b" t="t" l="l"/>
            <a:pathLst>
              <a:path h="726009" w="726009">
                <a:moveTo>
                  <a:pt x="0" y="0"/>
                </a:moveTo>
                <a:lnTo>
                  <a:pt x="726009" y="0"/>
                </a:lnTo>
                <a:lnTo>
                  <a:pt x="726009" y="726010"/>
                </a:lnTo>
                <a:lnTo>
                  <a:pt x="0" y="7260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969784" y="7412852"/>
            <a:ext cx="2354450" cy="2354450"/>
          </a:xfrm>
          <a:custGeom>
            <a:avLst/>
            <a:gdLst/>
            <a:ahLst/>
            <a:cxnLst/>
            <a:rect r="r" b="b" t="t" l="l"/>
            <a:pathLst>
              <a:path h="2354450" w="2354450">
                <a:moveTo>
                  <a:pt x="0" y="0"/>
                </a:moveTo>
                <a:lnTo>
                  <a:pt x="2354450" y="0"/>
                </a:lnTo>
                <a:lnTo>
                  <a:pt x="2354450" y="2354450"/>
                </a:lnTo>
                <a:lnTo>
                  <a:pt x="0" y="2354450"/>
                </a:lnTo>
                <a:lnTo>
                  <a:pt x="0" y="0"/>
                </a:lnTo>
                <a:close/>
              </a:path>
            </a:pathLst>
          </a:custGeom>
          <a:blipFill>
            <a:blip r:embed="rId8"/>
            <a:stretch>
              <a:fillRect l="0" t="0" r="0" b="0"/>
            </a:stretch>
          </a:blipFill>
        </p:spPr>
      </p:sp>
      <p:sp>
        <p:nvSpPr>
          <p:cNvPr name="TextBox 6" id="6"/>
          <p:cNvSpPr txBox="true"/>
          <p:nvPr/>
        </p:nvSpPr>
        <p:spPr>
          <a:xfrm rot="0">
            <a:off x="5338969" y="1481340"/>
            <a:ext cx="8138684" cy="5717519"/>
          </a:xfrm>
          <a:prstGeom prst="rect">
            <a:avLst/>
          </a:prstGeom>
        </p:spPr>
        <p:txBody>
          <a:bodyPr anchor="t" rtlCol="false" tIns="0" lIns="0" bIns="0" rIns="0">
            <a:spAutoFit/>
          </a:bodyPr>
          <a:lstStyle/>
          <a:p>
            <a:pPr algn="ctr">
              <a:lnSpc>
                <a:spcPts val="5636"/>
              </a:lnSpc>
            </a:pPr>
            <a:r>
              <a:rPr lang="en-US" b="true" sz="4025" spc="161">
                <a:solidFill>
                  <a:srgbClr val="000000"/>
                </a:solidFill>
                <a:latin typeface="Sauna Pro 3 Bold"/>
                <a:ea typeface="Sauna Pro 3 Bold"/>
                <a:cs typeface="Sauna Pro 3 Bold"/>
                <a:sym typeface="Sauna Pro 3 Bold"/>
              </a:rPr>
              <a:t>Bullying behaviour can impact on your daily thoughts, feelings and overall mental health.</a:t>
            </a:r>
          </a:p>
          <a:p>
            <a:pPr algn="ctr">
              <a:lnSpc>
                <a:spcPts val="5636"/>
              </a:lnSpc>
            </a:pPr>
          </a:p>
          <a:p>
            <a:pPr algn="ctr">
              <a:lnSpc>
                <a:spcPts val="5636"/>
              </a:lnSpc>
            </a:pPr>
            <a:r>
              <a:rPr lang="en-US" b="true" sz="4025" spc="161">
                <a:solidFill>
                  <a:srgbClr val="000000"/>
                </a:solidFill>
                <a:latin typeface="Sauna Pro 3 Bold"/>
                <a:ea typeface="Sauna Pro 3 Bold"/>
                <a:cs typeface="Sauna Pro 3 Bold"/>
                <a:sym typeface="Sauna Pro 3 Bold"/>
              </a:rPr>
              <a:t>Thinking of the UNCRC - what rights are taken away if you  experience bullying?</a:t>
            </a:r>
          </a:p>
          <a:p>
            <a:pPr algn="ctr">
              <a:lnSpc>
                <a:spcPts val="5636"/>
              </a:lnSpc>
              <a:spcBef>
                <a:spcPct val="0"/>
              </a:spcBef>
            </a:pPr>
          </a:p>
        </p:txBody>
      </p:sp>
      <p:sp>
        <p:nvSpPr>
          <p:cNvPr name="Freeform 7" id="7"/>
          <p:cNvSpPr/>
          <p:nvPr/>
        </p:nvSpPr>
        <p:spPr>
          <a:xfrm flipH="false" flipV="false" rot="0">
            <a:off x="263908" y="9203930"/>
            <a:ext cx="1446614" cy="835420"/>
          </a:xfrm>
          <a:custGeom>
            <a:avLst/>
            <a:gdLst/>
            <a:ahLst/>
            <a:cxnLst/>
            <a:rect r="r" b="b" t="t" l="l"/>
            <a:pathLst>
              <a:path h="835420" w="1446614">
                <a:moveTo>
                  <a:pt x="0" y="0"/>
                </a:moveTo>
                <a:lnTo>
                  <a:pt x="1446614" y="0"/>
                </a:lnTo>
                <a:lnTo>
                  <a:pt x="1446614" y="835420"/>
                </a:lnTo>
                <a:lnTo>
                  <a:pt x="0" y="83542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85504" y="400737"/>
            <a:ext cx="4730218" cy="9753027"/>
          </a:xfrm>
          <a:custGeom>
            <a:avLst/>
            <a:gdLst/>
            <a:ahLst/>
            <a:cxnLst/>
            <a:rect r="r" b="b" t="t" l="l"/>
            <a:pathLst>
              <a:path h="9753027" w="4730218">
                <a:moveTo>
                  <a:pt x="0" y="0"/>
                </a:moveTo>
                <a:lnTo>
                  <a:pt x="4730218" y="0"/>
                </a:lnTo>
                <a:lnTo>
                  <a:pt x="4730218"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922290" y="4866849"/>
            <a:ext cx="11337010" cy="4671793"/>
          </a:xfrm>
          <a:custGeom>
            <a:avLst/>
            <a:gdLst/>
            <a:ahLst/>
            <a:cxnLst/>
            <a:rect r="r" b="b" t="t" l="l"/>
            <a:pathLst>
              <a:path h="4671793" w="11337010">
                <a:moveTo>
                  <a:pt x="0" y="0"/>
                </a:moveTo>
                <a:lnTo>
                  <a:pt x="11337010" y="0"/>
                </a:lnTo>
                <a:lnTo>
                  <a:pt x="11337010" y="4671793"/>
                </a:lnTo>
                <a:lnTo>
                  <a:pt x="0" y="46717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922290" y="714640"/>
            <a:ext cx="2879469" cy="2123608"/>
          </a:xfrm>
          <a:custGeom>
            <a:avLst/>
            <a:gdLst/>
            <a:ahLst/>
            <a:cxnLst/>
            <a:rect r="r" b="b" t="t" l="l"/>
            <a:pathLst>
              <a:path h="2123608" w="2879469">
                <a:moveTo>
                  <a:pt x="0" y="0"/>
                </a:moveTo>
                <a:lnTo>
                  <a:pt x="2879469" y="0"/>
                </a:lnTo>
                <a:lnTo>
                  <a:pt x="2879469" y="2123608"/>
                </a:lnTo>
                <a:lnTo>
                  <a:pt x="0" y="21236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747" y="2539480"/>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sp>
        <p:nvSpPr>
          <p:cNvPr name="TextBox 7" id="7"/>
          <p:cNvSpPr txBox="true"/>
          <p:nvPr/>
        </p:nvSpPr>
        <p:spPr>
          <a:xfrm rot="0">
            <a:off x="6541084" y="5453208"/>
            <a:ext cx="10099422" cy="2655975"/>
          </a:xfrm>
          <a:prstGeom prst="rect">
            <a:avLst/>
          </a:prstGeom>
        </p:spPr>
        <p:txBody>
          <a:bodyPr anchor="t" rtlCol="false" tIns="0" lIns="0" bIns="0" rIns="0">
            <a:spAutoFit/>
          </a:bodyPr>
          <a:lstStyle/>
          <a:p>
            <a:pPr algn="ctr">
              <a:lnSpc>
                <a:spcPts val="5319"/>
              </a:lnSpc>
            </a:pPr>
            <a:r>
              <a:rPr lang="en-US" b="true" sz="3799" spc="151">
                <a:solidFill>
                  <a:srgbClr val="000000"/>
                </a:solidFill>
                <a:latin typeface="Sauna Pro 3 Bold"/>
                <a:ea typeface="Sauna Pro 3 Bold"/>
                <a:cs typeface="Sauna Pro 3 Bold"/>
                <a:sym typeface="Sauna Pro 3 Bold"/>
              </a:rPr>
              <a:t>Hi Noah, Grace is in the wrong - not YOU!</a:t>
            </a:r>
          </a:p>
          <a:p>
            <a:pPr algn="ctr">
              <a:lnSpc>
                <a:spcPts val="5319"/>
              </a:lnSpc>
            </a:pPr>
          </a:p>
          <a:p>
            <a:pPr algn="ctr">
              <a:lnSpc>
                <a:spcPts val="5319"/>
              </a:lnSpc>
              <a:spcBef>
                <a:spcPct val="0"/>
              </a:spcBef>
            </a:pPr>
            <a:r>
              <a:rPr lang="en-US" b="true" sz="3799" spc="151">
                <a:solidFill>
                  <a:srgbClr val="000000"/>
                </a:solidFill>
                <a:latin typeface="Sauna Pro 3 Bold"/>
                <a:ea typeface="Sauna Pro 3 Bold"/>
                <a:cs typeface="Sauna Pro 3 Bold"/>
                <a:sym typeface="Sauna Pro 3 Bold"/>
              </a:rPr>
              <a:t>I’ll back you up. You are not on your own at all. Let’s go talk to someone together.</a:t>
            </a:r>
          </a:p>
        </p:txBody>
      </p:sp>
      <p:grpSp>
        <p:nvGrpSpPr>
          <p:cNvPr name="Group 8" id="8"/>
          <p:cNvGrpSpPr/>
          <p:nvPr/>
        </p:nvGrpSpPr>
        <p:grpSpPr>
          <a:xfrm rot="0">
            <a:off x="9887279" y="400737"/>
            <a:ext cx="7657441" cy="3086100"/>
            <a:chOff x="0" y="0"/>
            <a:chExt cx="2016775" cy="812800"/>
          </a:xfrm>
        </p:grpSpPr>
        <p:sp>
          <p:nvSpPr>
            <p:cNvPr name="Freeform 9" id="9"/>
            <p:cNvSpPr/>
            <p:nvPr/>
          </p:nvSpPr>
          <p:spPr>
            <a:xfrm flipH="false" flipV="false" rot="0">
              <a:off x="0" y="0"/>
              <a:ext cx="2016775" cy="812800"/>
            </a:xfrm>
            <a:custGeom>
              <a:avLst/>
              <a:gdLst/>
              <a:ahLst/>
              <a:cxnLst/>
              <a:rect r="r" b="b" t="t" l="l"/>
              <a:pathLst>
                <a:path h="812800" w="2016775">
                  <a:moveTo>
                    <a:pt x="51563" y="0"/>
                  </a:moveTo>
                  <a:lnTo>
                    <a:pt x="1965212" y="0"/>
                  </a:lnTo>
                  <a:cubicBezTo>
                    <a:pt x="1978887" y="0"/>
                    <a:pt x="1992002" y="5432"/>
                    <a:pt x="2001672" y="15102"/>
                  </a:cubicBezTo>
                  <a:cubicBezTo>
                    <a:pt x="2011342" y="24772"/>
                    <a:pt x="2016775" y="37887"/>
                    <a:pt x="2016775" y="51563"/>
                  </a:cubicBezTo>
                  <a:lnTo>
                    <a:pt x="2016775" y="761237"/>
                  </a:lnTo>
                  <a:cubicBezTo>
                    <a:pt x="2016775" y="774913"/>
                    <a:pt x="2011342" y="788028"/>
                    <a:pt x="2001672" y="797698"/>
                  </a:cubicBezTo>
                  <a:cubicBezTo>
                    <a:pt x="1992002" y="807368"/>
                    <a:pt x="1978887" y="812800"/>
                    <a:pt x="1965212" y="812800"/>
                  </a:cubicBezTo>
                  <a:lnTo>
                    <a:pt x="51563" y="812800"/>
                  </a:lnTo>
                  <a:cubicBezTo>
                    <a:pt x="37887" y="812800"/>
                    <a:pt x="24772" y="807368"/>
                    <a:pt x="15102" y="797698"/>
                  </a:cubicBezTo>
                  <a:cubicBezTo>
                    <a:pt x="5432" y="788028"/>
                    <a:pt x="0" y="774913"/>
                    <a:pt x="0" y="761237"/>
                  </a:cubicBezTo>
                  <a:lnTo>
                    <a:pt x="0" y="51563"/>
                  </a:lnTo>
                  <a:cubicBezTo>
                    <a:pt x="0" y="37887"/>
                    <a:pt x="5432" y="24772"/>
                    <a:pt x="15102" y="15102"/>
                  </a:cubicBezTo>
                  <a:cubicBezTo>
                    <a:pt x="24772" y="5432"/>
                    <a:pt x="37887" y="0"/>
                    <a:pt x="51563" y="0"/>
                  </a:cubicBezTo>
                  <a:close/>
                </a:path>
              </a:pathLst>
            </a:custGeom>
            <a:solidFill>
              <a:srgbClr val="C8D215"/>
            </a:solidFill>
          </p:spPr>
        </p:sp>
        <p:sp>
          <p:nvSpPr>
            <p:cNvPr name="TextBox 10" id="10"/>
            <p:cNvSpPr txBox="true"/>
            <p:nvPr/>
          </p:nvSpPr>
          <p:spPr>
            <a:xfrm>
              <a:off x="0" y="-38100"/>
              <a:ext cx="2016775"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0373020" y="691315"/>
            <a:ext cx="6685960" cy="2436496"/>
          </a:xfrm>
          <a:prstGeom prst="rect">
            <a:avLst/>
          </a:prstGeom>
        </p:spPr>
        <p:txBody>
          <a:bodyPr anchor="t" rtlCol="false" tIns="0" lIns="0" bIns="0" rIns="0">
            <a:spAutoFit/>
          </a:bodyPr>
          <a:lstStyle/>
          <a:p>
            <a:pPr algn="ctr">
              <a:lnSpc>
                <a:spcPts val="4829"/>
              </a:lnSpc>
            </a:pPr>
            <a:r>
              <a:rPr lang="en-US" b="true" sz="3449" spc="137">
                <a:solidFill>
                  <a:srgbClr val="000000"/>
                </a:solidFill>
                <a:latin typeface="Sauna Pro 3 Bold"/>
                <a:ea typeface="Sauna Pro 3 Bold"/>
                <a:cs typeface="Sauna Pro 3 Bold"/>
                <a:sym typeface="Sauna Pro 3 Bold"/>
              </a:rPr>
              <a:t>Does this text message have good or bad advice?</a:t>
            </a:r>
          </a:p>
          <a:p>
            <a:pPr algn="ctr">
              <a:lnSpc>
                <a:spcPts val="4829"/>
              </a:lnSpc>
            </a:pPr>
          </a:p>
          <a:p>
            <a:pPr algn="ctr">
              <a:lnSpc>
                <a:spcPts val="4829"/>
              </a:lnSpc>
              <a:spcBef>
                <a:spcPct val="0"/>
              </a:spcBef>
            </a:pPr>
            <a:r>
              <a:rPr lang="en-US" b="true" sz="3449" spc="137">
                <a:solidFill>
                  <a:srgbClr val="000000"/>
                </a:solidFill>
                <a:latin typeface="Sauna Pro 3 Bold"/>
                <a:ea typeface="Sauna Pro 3 Bold"/>
                <a:cs typeface="Sauna Pro 3 Bold"/>
                <a:sym typeface="Sauna Pro 3 Bold"/>
              </a:rPr>
              <a:t>Explain why!</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21178" y="400737"/>
            <a:ext cx="4730218" cy="9753027"/>
          </a:xfrm>
          <a:custGeom>
            <a:avLst/>
            <a:gdLst/>
            <a:ahLst/>
            <a:cxnLst/>
            <a:rect r="r" b="b" t="t" l="l"/>
            <a:pathLst>
              <a:path h="9753027" w="4730218">
                <a:moveTo>
                  <a:pt x="0" y="0"/>
                </a:moveTo>
                <a:lnTo>
                  <a:pt x="4730219" y="0"/>
                </a:lnTo>
                <a:lnTo>
                  <a:pt x="4730219" y="9753027"/>
                </a:lnTo>
                <a:lnTo>
                  <a:pt x="0" y="97530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74423" y="2438462"/>
            <a:ext cx="3952381" cy="1628710"/>
          </a:xfrm>
          <a:custGeom>
            <a:avLst/>
            <a:gdLst/>
            <a:ahLst/>
            <a:cxnLst/>
            <a:rect r="r" b="b" t="t" l="l"/>
            <a:pathLst>
              <a:path h="1628710" w="3952381">
                <a:moveTo>
                  <a:pt x="0" y="0"/>
                </a:moveTo>
                <a:lnTo>
                  <a:pt x="3952381" y="0"/>
                </a:lnTo>
                <a:lnTo>
                  <a:pt x="3952381" y="1628710"/>
                </a:lnTo>
                <a:lnTo>
                  <a:pt x="0" y="16287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4645" y="5277250"/>
            <a:ext cx="10454655" cy="4308189"/>
          </a:xfrm>
          <a:custGeom>
            <a:avLst/>
            <a:gdLst/>
            <a:ahLst/>
            <a:cxnLst/>
            <a:rect r="r" b="b" t="t" l="l"/>
            <a:pathLst>
              <a:path h="4308189" w="10454655">
                <a:moveTo>
                  <a:pt x="0" y="0"/>
                </a:moveTo>
                <a:lnTo>
                  <a:pt x="10454655" y="0"/>
                </a:lnTo>
                <a:lnTo>
                  <a:pt x="10454655" y="4308189"/>
                </a:lnTo>
                <a:lnTo>
                  <a:pt x="0" y="43081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829758" y="5277250"/>
            <a:ext cx="2513059" cy="2513059"/>
          </a:xfrm>
          <a:custGeom>
            <a:avLst/>
            <a:gdLst/>
            <a:ahLst/>
            <a:cxnLst/>
            <a:rect r="r" b="b" t="t" l="l"/>
            <a:pathLst>
              <a:path h="2513059" w="2513059">
                <a:moveTo>
                  <a:pt x="0" y="0"/>
                </a:moveTo>
                <a:lnTo>
                  <a:pt x="2513059" y="0"/>
                </a:lnTo>
                <a:lnTo>
                  <a:pt x="2513059" y="2513059"/>
                </a:lnTo>
                <a:lnTo>
                  <a:pt x="0" y="25130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0408327" y="5277250"/>
            <a:ext cx="3247291" cy="3378196"/>
          </a:xfrm>
          <a:custGeom>
            <a:avLst/>
            <a:gdLst/>
            <a:ahLst/>
            <a:cxnLst/>
            <a:rect r="r" b="b" t="t" l="l"/>
            <a:pathLst>
              <a:path h="3378196" w="3247291">
                <a:moveTo>
                  <a:pt x="0" y="0"/>
                </a:moveTo>
                <a:lnTo>
                  <a:pt x="3247291" y="0"/>
                </a:lnTo>
                <a:lnTo>
                  <a:pt x="3247291" y="3378196"/>
                </a:lnTo>
                <a:lnTo>
                  <a:pt x="0" y="33781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481181" y="2606298"/>
            <a:ext cx="6472721" cy="530845"/>
          </a:xfrm>
          <a:prstGeom prst="rect">
            <a:avLst/>
          </a:prstGeom>
        </p:spPr>
        <p:txBody>
          <a:bodyPr anchor="t" rtlCol="false" tIns="0" lIns="0" bIns="0" rIns="0">
            <a:spAutoFit/>
          </a:bodyPr>
          <a:lstStyle/>
          <a:p>
            <a:pPr algn="ctr">
              <a:lnSpc>
                <a:spcPts val="4339"/>
              </a:lnSpc>
              <a:spcBef>
                <a:spcPct val="0"/>
              </a:spcBef>
            </a:pPr>
            <a:r>
              <a:rPr lang="en-US" b="true" sz="3099" spc="123">
                <a:solidFill>
                  <a:srgbClr val="000000"/>
                </a:solidFill>
                <a:latin typeface="Sauna Pro 3 Bold"/>
                <a:ea typeface="Sauna Pro 3 Bold"/>
                <a:cs typeface="Sauna Pro 3 Bold"/>
                <a:sym typeface="Sauna Pro 3 Bold"/>
              </a:rPr>
              <a:t>Hi Noah, ...</a:t>
            </a:r>
          </a:p>
        </p:txBody>
      </p:sp>
      <p:grpSp>
        <p:nvGrpSpPr>
          <p:cNvPr name="Group 8" id="8"/>
          <p:cNvGrpSpPr/>
          <p:nvPr/>
        </p:nvGrpSpPr>
        <p:grpSpPr>
          <a:xfrm rot="0">
            <a:off x="6610831" y="400737"/>
            <a:ext cx="10933890" cy="3086100"/>
            <a:chOff x="0" y="0"/>
            <a:chExt cx="2879708" cy="812800"/>
          </a:xfrm>
        </p:grpSpPr>
        <p:sp>
          <p:nvSpPr>
            <p:cNvPr name="Freeform 9" id="9"/>
            <p:cNvSpPr/>
            <p:nvPr/>
          </p:nvSpPr>
          <p:spPr>
            <a:xfrm flipH="false" flipV="false" rot="0">
              <a:off x="0" y="0"/>
              <a:ext cx="2879708" cy="812800"/>
            </a:xfrm>
            <a:custGeom>
              <a:avLst/>
              <a:gdLst/>
              <a:ahLst/>
              <a:cxnLst/>
              <a:rect r="r" b="b" t="t" l="l"/>
              <a:pathLst>
                <a:path h="812800" w="2879708">
                  <a:moveTo>
                    <a:pt x="36111" y="0"/>
                  </a:moveTo>
                  <a:lnTo>
                    <a:pt x="2843596" y="0"/>
                  </a:lnTo>
                  <a:cubicBezTo>
                    <a:pt x="2863540" y="0"/>
                    <a:pt x="2879708" y="16168"/>
                    <a:pt x="2879708" y="36111"/>
                  </a:cubicBezTo>
                  <a:lnTo>
                    <a:pt x="2879708" y="776689"/>
                  </a:lnTo>
                  <a:cubicBezTo>
                    <a:pt x="2879708" y="796632"/>
                    <a:pt x="2863540" y="812800"/>
                    <a:pt x="2843596" y="812800"/>
                  </a:cubicBezTo>
                  <a:lnTo>
                    <a:pt x="36111" y="812800"/>
                  </a:lnTo>
                  <a:cubicBezTo>
                    <a:pt x="16168" y="812800"/>
                    <a:pt x="0" y="796632"/>
                    <a:pt x="0" y="776689"/>
                  </a:cubicBezTo>
                  <a:lnTo>
                    <a:pt x="0" y="36111"/>
                  </a:lnTo>
                  <a:cubicBezTo>
                    <a:pt x="0" y="16168"/>
                    <a:pt x="16168" y="0"/>
                    <a:pt x="36111" y="0"/>
                  </a:cubicBezTo>
                  <a:close/>
                </a:path>
              </a:pathLst>
            </a:custGeom>
            <a:solidFill>
              <a:srgbClr val="C8D215"/>
            </a:solidFill>
          </p:spPr>
        </p:sp>
        <p:sp>
          <p:nvSpPr>
            <p:cNvPr name="TextBox 10" id="10"/>
            <p:cNvSpPr txBox="true"/>
            <p:nvPr/>
          </p:nvSpPr>
          <p:spPr>
            <a:xfrm>
              <a:off x="0" y="-38100"/>
              <a:ext cx="2879708" cy="8509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7015213" y="807794"/>
            <a:ext cx="10125125" cy="2252935"/>
          </a:xfrm>
          <a:prstGeom prst="rect">
            <a:avLst/>
          </a:prstGeom>
        </p:spPr>
        <p:txBody>
          <a:bodyPr anchor="t" rtlCol="false" tIns="0" lIns="0" bIns="0" rIns="0">
            <a:spAutoFit/>
          </a:bodyPr>
          <a:lstStyle/>
          <a:p>
            <a:pPr algn="l">
              <a:lnSpc>
                <a:spcPts val="4472"/>
              </a:lnSpc>
            </a:pPr>
            <a:r>
              <a:rPr lang="en-US" b="true" sz="3636" spc="145">
                <a:solidFill>
                  <a:srgbClr val="000000"/>
                </a:solidFill>
                <a:latin typeface="Sauna Pro 3 Bold"/>
                <a:ea typeface="Sauna Pro 3 Bold"/>
                <a:cs typeface="Sauna Pro 3 Bold"/>
                <a:sym typeface="Sauna Pro 3 Bold"/>
              </a:rPr>
              <a:t>Good advice. This is great to see Ava offering so much help and support. She explains to Noah that he is not alone and this is a really important thing to hear. It can give him strength.</a:t>
            </a:r>
          </a:p>
        </p:txBody>
      </p:sp>
      <p:sp>
        <p:nvSpPr>
          <p:cNvPr name="TextBox 12" id="12"/>
          <p:cNvSpPr txBox="true"/>
          <p:nvPr/>
        </p:nvSpPr>
        <p:spPr>
          <a:xfrm rot="0">
            <a:off x="7225782" y="5920707"/>
            <a:ext cx="9703988" cy="2120242"/>
          </a:xfrm>
          <a:prstGeom prst="rect">
            <a:avLst/>
          </a:prstGeom>
        </p:spPr>
        <p:txBody>
          <a:bodyPr anchor="t" rtlCol="false" tIns="0" lIns="0" bIns="0" rIns="0">
            <a:spAutoFit/>
          </a:bodyPr>
          <a:lstStyle/>
          <a:p>
            <a:pPr algn="ctr">
              <a:lnSpc>
                <a:spcPts val="4141"/>
              </a:lnSpc>
            </a:pPr>
            <a:r>
              <a:rPr lang="en-US" b="true" sz="3799" spc="151">
                <a:solidFill>
                  <a:srgbClr val="000000"/>
                </a:solidFill>
                <a:latin typeface="Sauna Pro 3 Bold"/>
                <a:ea typeface="Sauna Pro 3 Bold"/>
                <a:cs typeface="Sauna Pro 3 Bold"/>
                <a:sym typeface="Sauna Pro 3 Bold"/>
              </a:rPr>
              <a:t>Hi Noah, Grace is in the wrong - not YOU!</a:t>
            </a:r>
          </a:p>
          <a:p>
            <a:pPr algn="ctr">
              <a:lnSpc>
                <a:spcPts val="4141"/>
              </a:lnSpc>
            </a:pPr>
          </a:p>
          <a:p>
            <a:pPr algn="ctr">
              <a:lnSpc>
                <a:spcPts val="4141"/>
              </a:lnSpc>
            </a:pPr>
            <a:r>
              <a:rPr lang="en-US" b="true" sz="3799" spc="151">
                <a:solidFill>
                  <a:srgbClr val="000000"/>
                </a:solidFill>
                <a:latin typeface="Sauna Pro 3 Bold"/>
                <a:ea typeface="Sauna Pro 3 Bold"/>
                <a:cs typeface="Sauna Pro 3 Bold"/>
                <a:sym typeface="Sauna Pro 3 Bold"/>
              </a:rPr>
              <a:t>I’ll back you up. You are not on your own at all. Let’s go talk to someone together.</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41581" y="0"/>
            <a:ext cx="8271278" cy="10287000"/>
          </a:xfrm>
          <a:custGeom>
            <a:avLst/>
            <a:gdLst/>
            <a:ahLst/>
            <a:cxnLst/>
            <a:rect r="r" b="b" t="t" l="l"/>
            <a:pathLst>
              <a:path h="10287000" w="8271278">
                <a:moveTo>
                  <a:pt x="0" y="0"/>
                </a:moveTo>
                <a:lnTo>
                  <a:pt x="8271278" y="0"/>
                </a:lnTo>
                <a:lnTo>
                  <a:pt x="8271278" y="10287000"/>
                </a:lnTo>
                <a:lnTo>
                  <a:pt x="0" y="10287000"/>
                </a:lnTo>
                <a:lnTo>
                  <a:pt x="0" y="0"/>
                </a:lnTo>
                <a:close/>
              </a:path>
            </a:pathLst>
          </a:custGeom>
          <a:blipFill>
            <a:blip r:embed="rId2"/>
            <a:stretch>
              <a:fillRect l="-12500" t="0" r="-78838" b="0"/>
            </a:stretch>
          </a:blipFill>
        </p:spPr>
      </p:sp>
      <p:sp>
        <p:nvSpPr>
          <p:cNvPr name="Freeform 3" id="3"/>
          <p:cNvSpPr/>
          <p:nvPr/>
        </p:nvSpPr>
        <p:spPr>
          <a:xfrm flipH="false" flipV="false" rot="0">
            <a:off x="9606163" y="2062230"/>
            <a:ext cx="7883773" cy="6937720"/>
          </a:xfrm>
          <a:custGeom>
            <a:avLst/>
            <a:gdLst/>
            <a:ahLst/>
            <a:cxnLst/>
            <a:rect r="r" b="b" t="t" l="l"/>
            <a:pathLst>
              <a:path h="6937720" w="7883773">
                <a:moveTo>
                  <a:pt x="0" y="0"/>
                </a:moveTo>
                <a:lnTo>
                  <a:pt x="7883772" y="0"/>
                </a:lnTo>
                <a:lnTo>
                  <a:pt x="7883772" y="6937720"/>
                </a:lnTo>
                <a:lnTo>
                  <a:pt x="0" y="69377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347610" y="2513803"/>
            <a:ext cx="6400879" cy="4142455"/>
          </a:xfrm>
          <a:prstGeom prst="rect">
            <a:avLst/>
          </a:prstGeom>
        </p:spPr>
        <p:txBody>
          <a:bodyPr anchor="t" rtlCol="false" tIns="0" lIns="0" bIns="0" rIns="0">
            <a:spAutoFit/>
          </a:bodyPr>
          <a:lstStyle/>
          <a:p>
            <a:pPr algn="ctr">
              <a:lnSpc>
                <a:spcPts val="3630"/>
              </a:lnSpc>
            </a:pPr>
            <a:r>
              <a:rPr lang="en-US" b="true" sz="3271" spc="130">
                <a:solidFill>
                  <a:srgbClr val="000000"/>
                </a:solidFill>
                <a:latin typeface="Sauna Pro 3 Bold"/>
                <a:ea typeface="Sauna Pro 3 Bold"/>
                <a:cs typeface="Sauna Pro 3 Bold"/>
                <a:sym typeface="Sauna Pro 3 Bold"/>
              </a:rPr>
              <a:t>Now, imagine you are Noah’s friend.</a:t>
            </a:r>
          </a:p>
          <a:p>
            <a:pPr algn="ctr">
              <a:lnSpc>
                <a:spcPts val="3630"/>
              </a:lnSpc>
            </a:pPr>
          </a:p>
          <a:p>
            <a:pPr algn="ctr">
              <a:lnSpc>
                <a:spcPts val="3630"/>
              </a:lnSpc>
            </a:pPr>
            <a:r>
              <a:rPr lang="en-US" b="true" sz="3271" spc="130">
                <a:solidFill>
                  <a:srgbClr val="000000"/>
                </a:solidFill>
                <a:latin typeface="Sauna Pro 3 Bold"/>
                <a:ea typeface="Sauna Pro 3 Bold"/>
                <a:cs typeface="Sauna Pro 3 Bold"/>
                <a:sym typeface="Sauna Pro 3 Bold"/>
              </a:rPr>
              <a:t>A kind, friendly message can go a long way in showing someone support.</a:t>
            </a:r>
          </a:p>
          <a:p>
            <a:pPr algn="ctr">
              <a:lnSpc>
                <a:spcPts val="3630"/>
              </a:lnSpc>
            </a:pPr>
          </a:p>
          <a:p>
            <a:pPr algn="ctr">
              <a:lnSpc>
                <a:spcPts val="3630"/>
              </a:lnSpc>
            </a:pPr>
            <a:r>
              <a:rPr lang="en-US" b="true" sz="3271" spc="130">
                <a:solidFill>
                  <a:srgbClr val="000000"/>
                </a:solidFill>
                <a:latin typeface="Sauna Pro 3 Bold"/>
                <a:ea typeface="Sauna Pro 3 Bold"/>
                <a:cs typeface="Sauna Pro 3 Bold"/>
                <a:sym typeface="Sauna Pro 3 Bold"/>
              </a:rPr>
              <a:t>What advice would you text him at this stage?</a:t>
            </a:r>
          </a:p>
        </p:txBody>
      </p:sp>
      <p:sp>
        <p:nvSpPr>
          <p:cNvPr name="Freeform 5" id="5"/>
          <p:cNvSpPr/>
          <p:nvPr/>
        </p:nvSpPr>
        <p:spPr>
          <a:xfrm flipH="false" flipV="false" rot="0">
            <a:off x="15015957" y="158795"/>
            <a:ext cx="1573726" cy="908827"/>
          </a:xfrm>
          <a:custGeom>
            <a:avLst/>
            <a:gdLst/>
            <a:ahLst/>
            <a:cxnLst/>
            <a:rect r="r" b="b" t="t" l="l"/>
            <a:pathLst>
              <a:path h="908827" w="1573726">
                <a:moveTo>
                  <a:pt x="0" y="0"/>
                </a:moveTo>
                <a:lnTo>
                  <a:pt x="1573725" y="0"/>
                </a:lnTo>
                <a:lnTo>
                  <a:pt x="1573725" y="908827"/>
                </a:lnTo>
                <a:lnTo>
                  <a:pt x="0" y="90882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6748488" y="197717"/>
            <a:ext cx="830983" cy="830983"/>
          </a:xfrm>
          <a:custGeom>
            <a:avLst/>
            <a:gdLst/>
            <a:ahLst/>
            <a:cxnLst/>
            <a:rect r="r" b="b" t="t" l="l"/>
            <a:pathLst>
              <a:path h="830983" w="830983">
                <a:moveTo>
                  <a:pt x="0" y="0"/>
                </a:moveTo>
                <a:lnTo>
                  <a:pt x="830984" y="0"/>
                </a:lnTo>
                <a:lnTo>
                  <a:pt x="830984" y="830983"/>
                </a:lnTo>
                <a:lnTo>
                  <a:pt x="0" y="83098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6589682" y="8512208"/>
            <a:ext cx="1497255" cy="1668251"/>
          </a:xfrm>
          <a:custGeom>
            <a:avLst/>
            <a:gdLst/>
            <a:ahLst/>
            <a:cxnLst/>
            <a:rect r="r" b="b" t="t" l="l"/>
            <a:pathLst>
              <a:path h="1668251" w="1497255">
                <a:moveTo>
                  <a:pt x="0" y="0"/>
                </a:moveTo>
                <a:lnTo>
                  <a:pt x="1497255" y="0"/>
                </a:lnTo>
                <a:lnTo>
                  <a:pt x="1497255" y="1668250"/>
                </a:lnTo>
                <a:lnTo>
                  <a:pt x="0" y="166825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6191" y="192649"/>
            <a:ext cx="1631243" cy="942043"/>
          </a:xfrm>
          <a:custGeom>
            <a:avLst/>
            <a:gdLst/>
            <a:ahLst/>
            <a:cxnLst/>
            <a:rect r="r" b="b" t="t" l="l"/>
            <a:pathLst>
              <a:path h="942043" w="1631243">
                <a:moveTo>
                  <a:pt x="0" y="0"/>
                </a:moveTo>
                <a:lnTo>
                  <a:pt x="1631243" y="0"/>
                </a:lnTo>
                <a:lnTo>
                  <a:pt x="1631243" y="942043"/>
                </a:lnTo>
                <a:lnTo>
                  <a:pt x="0" y="942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580464" y="3275352"/>
            <a:ext cx="12549138" cy="5171291"/>
          </a:xfrm>
          <a:custGeom>
            <a:avLst/>
            <a:gdLst/>
            <a:ahLst/>
            <a:cxnLst/>
            <a:rect r="r" b="b" t="t" l="l"/>
            <a:pathLst>
              <a:path h="5171291" w="12549138">
                <a:moveTo>
                  <a:pt x="0" y="0"/>
                </a:moveTo>
                <a:lnTo>
                  <a:pt x="12549138" y="0"/>
                </a:lnTo>
                <a:lnTo>
                  <a:pt x="12549138" y="5171291"/>
                </a:lnTo>
                <a:lnTo>
                  <a:pt x="0" y="51712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965105" y="245645"/>
            <a:ext cx="836051" cy="836051"/>
          </a:xfrm>
          <a:custGeom>
            <a:avLst/>
            <a:gdLst/>
            <a:ahLst/>
            <a:cxnLst/>
            <a:rect r="r" b="b" t="t" l="l"/>
            <a:pathLst>
              <a:path h="836051" w="836051">
                <a:moveTo>
                  <a:pt x="0" y="0"/>
                </a:moveTo>
                <a:lnTo>
                  <a:pt x="836050" y="0"/>
                </a:lnTo>
                <a:lnTo>
                  <a:pt x="836050" y="836051"/>
                </a:lnTo>
                <a:lnTo>
                  <a:pt x="0" y="83605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6545173" y="8616114"/>
            <a:ext cx="1376974" cy="1534233"/>
          </a:xfrm>
          <a:custGeom>
            <a:avLst/>
            <a:gdLst/>
            <a:ahLst/>
            <a:cxnLst/>
            <a:rect r="r" b="b" t="t" l="l"/>
            <a:pathLst>
              <a:path h="1534233" w="1376974">
                <a:moveTo>
                  <a:pt x="0" y="0"/>
                </a:moveTo>
                <a:lnTo>
                  <a:pt x="1376974" y="0"/>
                </a:lnTo>
                <a:lnTo>
                  <a:pt x="1376974" y="1534233"/>
                </a:lnTo>
                <a:lnTo>
                  <a:pt x="0" y="153423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800429" y="2256184"/>
            <a:ext cx="11267518" cy="6359930"/>
          </a:xfrm>
          <a:custGeom>
            <a:avLst/>
            <a:gdLst/>
            <a:ahLst/>
            <a:cxnLst/>
            <a:rect r="r" b="b" t="t" l="l"/>
            <a:pathLst>
              <a:path h="6359930" w="11267518">
                <a:moveTo>
                  <a:pt x="0" y="0"/>
                </a:moveTo>
                <a:lnTo>
                  <a:pt x="11267518" y="0"/>
                </a:lnTo>
                <a:lnTo>
                  <a:pt x="11267518" y="6359930"/>
                </a:lnTo>
                <a:lnTo>
                  <a:pt x="0" y="6359930"/>
                </a:lnTo>
                <a:lnTo>
                  <a:pt x="0" y="0"/>
                </a:lnTo>
                <a:close/>
              </a:path>
            </a:pathLst>
          </a:custGeom>
          <a:blipFill>
            <a:blip r:embed="rId10"/>
            <a:stretch>
              <a:fillRect l="0" t="0" r="0" b="0"/>
            </a:stretch>
          </a:blipFill>
          <a:ln w="57150" cap="sq">
            <a:solidFill>
              <a:srgbClr val="000000"/>
            </a:solidFill>
            <a:prstDash val="solid"/>
            <a:miter/>
          </a:ln>
        </p:spPr>
      </p:sp>
      <p:sp>
        <p:nvSpPr>
          <p:cNvPr name="TextBox 7" id="7"/>
          <p:cNvSpPr txBox="true"/>
          <p:nvPr/>
        </p:nvSpPr>
        <p:spPr>
          <a:xfrm rot="0">
            <a:off x="6420182" y="1016054"/>
            <a:ext cx="4939223" cy="527739"/>
          </a:xfrm>
          <a:prstGeom prst="rect">
            <a:avLst/>
          </a:prstGeom>
        </p:spPr>
        <p:txBody>
          <a:bodyPr anchor="t" rtlCol="false" tIns="0" lIns="0" bIns="0" rIns="0">
            <a:spAutoFit/>
          </a:bodyPr>
          <a:lstStyle/>
          <a:p>
            <a:pPr algn="ctr">
              <a:lnSpc>
                <a:spcPts val="3901"/>
              </a:lnSpc>
            </a:pPr>
            <a:r>
              <a:rPr lang="en-US" sz="3901">
                <a:solidFill>
                  <a:srgbClr val="000000"/>
                </a:solidFill>
                <a:latin typeface="Sauna Pro 1"/>
                <a:ea typeface="Sauna Pro 1"/>
                <a:cs typeface="Sauna Pro 1"/>
                <a:sym typeface="Sauna Pro 1"/>
              </a:rPr>
              <a:t>Worksheet available</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3431" y="9258300"/>
            <a:ext cx="1449945" cy="837343"/>
          </a:xfrm>
          <a:custGeom>
            <a:avLst/>
            <a:gdLst/>
            <a:ahLst/>
            <a:cxnLst/>
            <a:rect r="r" b="b" t="t" l="l"/>
            <a:pathLst>
              <a:path h="837343" w="1449945">
                <a:moveTo>
                  <a:pt x="0" y="0"/>
                </a:moveTo>
                <a:lnTo>
                  <a:pt x="1449945" y="0"/>
                </a:lnTo>
                <a:lnTo>
                  <a:pt x="1449945" y="837343"/>
                </a:lnTo>
                <a:lnTo>
                  <a:pt x="0" y="8373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88543" y="9258300"/>
            <a:ext cx="805943" cy="837343"/>
          </a:xfrm>
          <a:custGeom>
            <a:avLst/>
            <a:gdLst/>
            <a:ahLst/>
            <a:cxnLst/>
            <a:rect r="r" b="b" t="t" l="l"/>
            <a:pathLst>
              <a:path h="837343" w="805943">
                <a:moveTo>
                  <a:pt x="0" y="0"/>
                </a:moveTo>
                <a:lnTo>
                  <a:pt x="805943" y="0"/>
                </a:lnTo>
                <a:lnTo>
                  <a:pt x="805943" y="837343"/>
                </a:lnTo>
                <a:lnTo>
                  <a:pt x="0" y="8373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10548" y="4836833"/>
            <a:ext cx="2063644" cy="2599146"/>
          </a:xfrm>
          <a:custGeom>
            <a:avLst/>
            <a:gdLst/>
            <a:ahLst/>
            <a:cxnLst/>
            <a:rect r="r" b="b" t="t" l="l"/>
            <a:pathLst>
              <a:path h="2599146" w="2063644">
                <a:moveTo>
                  <a:pt x="0" y="0"/>
                </a:moveTo>
                <a:lnTo>
                  <a:pt x="2063644" y="0"/>
                </a:lnTo>
                <a:lnTo>
                  <a:pt x="2063644" y="2599147"/>
                </a:lnTo>
                <a:lnTo>
                  <a:pt x="0" y="2599147"/>
                </a:lnTo>
                <a:lnTo>
                  <a:pt x="0" y="0"/>
                </a:lnTo>
                <a:close/>
              </a:path>
            </a:pathLst>
          </a:custGeom>
          <a:blipFill>
            <a:blip r:embed="rId6"/>
            <a:stretch>
              <a:fillRect l="0" t="0" r="0" b="0"/>
            </a:stretch>
          </a:blipFill>
          <a:ln w="38100" cap="sq">
            <a:solidFill>
              <a:srgbClr val="84E52E"/>
            </a:solidFill>
            <a:prstDash val="solid"/>
            <a:miter/>
          </a:ln>
        </p:spPr>
      </p:sp>
      <p:grpSp>
        <p:nvGrpSpPr>
          <p:cNvPr name="Group 5" id="5"/>
          <p:cNvGrpSpPr/>
          <p:nvPr/>
        </p:nvGrpSpPr>
        <p:grpSpPr>
          <a:xfrm rot="0">
            <a:off x="510357" y="372488"/>
            <a:ext cx="12480891" cy="3001364"/>
            <a:chOff x="0" y="0"/>
            <a:chExt cx="3287148" cy="790483"/>
          </a:xfrm>
        </p:grpSpPr>
        <p:sp>
          <p:nvSpPr>
            <p:cNvPr name="Freeform 6" id="6"/>
            <p:cNvSpPr/>
            <p:nvPr/>
          </p:nvSpPr>
          <p:spPr>
            <a:xfrm flipH="false" flipV="false" rot="0">
              <a:off x="0" y="0"/>
              <a:ext cx="3287148" cy="790483"/>
            </a:xfrm>
            <a:custGeom>
              <a:avLst/>
              <a:gdLst/>
              <a:ahLst/>
              <a:cxnLst/>
              <a:rect r="r" b="b" t="t" l="l"/>
              <a:pathLst>
                <a:path h="790483" w="3287148">
                  <a:moveTo>
                    <a:pt x="31635" y="0"/>
                  </a:moveTo>
                  <a:lnTo>
                    <a:pt x="3255513" y="0"/>
                  </a:lnTo>
                  <a:cubicBezTo>
                    <a:pt x="3263903" y="0"/>
                    <a:pt x="3271950" y="3333"/>
                    <a:pt x="3277882" y="9266"/>
                  </a:cubicBezTo>
                  <a:cubicBezTo>
                    <a:pt x="3283815" y="15199"/>
                    <a:pt x="3287148" y="23245"/>
                    <a:pt x="3287148" y="31635"/>
                  </a:cubicBezTo>
                  <a:lnTo>
                    <a:pt x="3287148" y="758847"/>
                  </a:lnTo>
                  <a:cubicBezTo>
                    <a:pt x="3287148" y="776319"/>
                    <a:pt x="3272985" y="790483"/>
                    <a:pt x="3255513" y="790483"/>
                  </a:cubicBezTo>
                  <a:lnTo>
                    <a:pt x="31635" y="790483"/>
                  </a:lnTo>
                  <a:cubicBezTo>
                    <a:pt x="14164" y="790483"/>
                    <a:pt x="0" y="776319"/>
                    <a:pt x="0" y="758847"/>
                  </a:cubicBezTo>
                  <a:lnTo>
                    <a:pt x="0" y="31635"/>
                  </a:lnTo>
                  <a:cubicBezTo>
                    <a:pt x="0" y="14164"/>
                    <a:pt x="14164" y="0"/>
                    <a:pt x="31635" y="0"/>
                  </a:cubicBezTo>
                  <a:close/>
                </a:path>
              </a:pathLst>
            </a:custGeom>
            <a:solidFill>
              <a:srgbClr val="C8D215"/>
            </a:solidFill>
          </p:spPr>
        </p:sp>
        <p:sp>
          <p:nvSpPr>
            <p:cNvPr name="TextBox 7" id="7"/>
            <p:cNvSpPr txBox="true"/>
            <p:nvPr/>
          </p:nvSpPr>
          <p:spPr>
            <a:xfrm>
              <a:off x="0" y="-38100"/>
              <a:ext cx="3287148" cy="828583"/>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8670619" y="3693563"/>
            <a:ext cx="3379777" cy="4885686"/>
          </a:xfrm>
          <a:custGeom>
            <a:avLst/>
            <a:gdLst/>
            <a:ahLst/>
            <a:cxnLst/>
            <a:rect r="r" b="b" t="t" l="l"/>
            <a:pathLst>
              <a:path h="4885686" w="3379777">
                <a:moveTo>
                  <a:pt x="0" y="0"/>
                </a:moveTo>
                <a:lnTo>
                  <a:pt x="3379777" y="0"/>
                </a:lnTo>
                <a:lnTo>
                  <a:pt x="3379777" y="4885687"/>
                </a:lnTo>
                <a:lnTo>
                  <a:pt x="0" y="4885687"/>
                </a:lnTo>
                <a:lnTo>
                  <a:pt x="0" y="0"/>
                </a:lnTo>
                <a:close/>
              </a:path>
            </a:pathLst>
          </a:custGeom>
          <a:blipFill>
            <a:blip r:embed="rId7"/>
            <a:stretch>
              <a:fillRect l="0" t="0" r="0" b="0"/>
            </a:stretch>
          </a:blipFill>
        </p:spPr>
      </p:sp>
      <p:sp>
        <p:nvSpPr>
          <p:cNvPr name="TextBox 9" id="9"/>
          <p:cNvSpPr txBox="true"/>
          <p:nvPr/>
        </p:nvSpPr>
        <p:spPr>
          <a:xfrm rot="0">
            <a:off x="877666" y="592606"/>
            <a:ext cx="11746273" cy="2532554"/>
          </a:xfrm>
          <a:prstGeom prst="rect">
            <a:avLst/>
          </a:prstGeom>
        </p:spPr>
        <p:txBody>
          <a:bodyPr anchor="t" rtlCol="false" tIns="0" lIns="0" bIns="0" rIns="0">
            <a:spAutoFit/>
          </a:bodyPr>
          <a:lstStyle/>
          <a:p>
            <a:pPr algn="l">
              <a:lnSpc>
                <a:spcPts val="3999"/>
              </a:lnSpc>
            </a:pPr>
            <a:r>
              <a:rPr lang="en-US" sz="3199" spc="127" b="true">
                <a:solidFill>
                  <a:srgbClr val="000000"/>
                </a:solidFill>
                <a:latin typeface="Sauna Pro 3 Bold"/>
                <a:ea typeface="Sauna Pro 3 Bold"/>
                <a:cs typeface="Sauna Pro 3 Bold"/>
                <a:sym typeface="Sauna Pro 3 Bold"/>
              </a:rPr>
              <a:t>When someone is experiencing bullying - like Noah - it can feel completely draining. It can make you feel as if you have no energy, exhausted and down. As you progress through the film, remember to label when and why Noah will be feeling drained or energised.</a:t>
            </a:r>
          </a:p>
        </p:txBody>
      </p:sp>
      <p:sp>
        <p:nvSpPr>
          <p:cNvPr name="TextBox 10" id="10"/>
          <p:cNvSpPr txBox="true"/>
          <p:nvPr/>
        </p:nvSpPr>
        <p:spPr>
          <a:xfrm rot="0">
            <a:off x="6011384" y="9184054"/>
            <a:ext cx="4939223" cy="527739"/>
          </a:xfrm>
          <a:prstGeom prst="rect">
            <a:avLst/>
          </a:prstGeom>
        </p:spPr>
        <p:txBody>
          <a:bodyPr anchor="t" rtlCol="false" tIns="0" lIns="0" bIns="0" rIns="0">
            <a:spAutoFit/>
          </a:bodyPr>
          <a:lstStyle/>
          <a:p>
            <a:pPr algn="ctr">
              <a:lnSpc>
                <a:spcPts val="3901"/>
              </a:lnSpc>
            </a:pPr>
            <a:r>
              <a:rPr lang="en-US" sz="3901">
                <a:solidFill>
                  <a:srgbClr val="000000"/>
                </a:solidFill>
                <a:latin typeface="Sauna Pro 1"/>
                <a:ea typeface="Sauna Pro 1"/>
                <a:cs typeface="Sauna Pro 1"/>
                <a:sym typeface="Sauna Pro 1"/>
              </a:rPr>
              <a:t>Worksheet available</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43282" y="5769991"/>
            <a:ext cx="15575892" cy="4517009"/>
          </a:xfrm>
          <a:custGeom>
            <a:avLst/>
            <a:gdLst/>
            <a:ahLst/>
            <a:cxnLst/>
            <a:rect r="r" b="b" t="t" l="l"/>
            <a:pathLst>
              <a:path h="4517009" w="15575892">
                <a:moveTo>
                  <a:pt x="0" y="0"/>
                </a:moveTo>
                <a:lnTo>
                  <a:pt x="15575891" y="0"/>
                </a:lnTo>
                <a:lnTo>
                  <a:pt x="15575891" y="4517009"/>
                </a:lnTo>
                <a:lnTo>
                  <a:pt x="0" y="45170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288333"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59794" y="4236604"/>
            <a:ext cx="780634" cy="1533387"/>
          </a:xfrm>
          <a:custGeom>
            <a:avLst/>
            <a:gdLst/>
            <a:ahLst/>
            <a:cxnLst/>
            <a:rect r="r" b="b" t="t" l="l"/>
            <a:pathLst>
              <a:path h="1533387" w="780634">
                <a:moveTo>
                  <a:pt x="0" y="0"/>
                </a:moveTo>
                <a:lnTo>
                  <a:pt x="780633" y="0"/>
                </a:lnTo>
                <a:lnTo>
                  <a:pt x="780633"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031227"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2146069"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517503" y="4236604"/>
            <a:ext cx="780634" cy="1533387"/>
          </a:xfrm>
          <a:custGeom>
            <a:avLst/>
            <a:gdLst/>
            <a:ahLst/>
            <a:cxnLst/>
            <a:rect r="r" b="b" t="t" l="l"/>
            <a:pathLst>
              <a:path h="1533387" w="780634">
                <a:moveTo>
                  <a:pt x="0" y="0"/>
                </a:moveTo>
                <a:lnTo>
                  <a:pt x="780634" y="0"/>
                </a:lnTo>
                <a:lnTo>
                  <a:pt x="780634" y="1533387"/>
                </a:lnTo>
                <a:lnTo>
                  <a:pt x="0" y="15333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55750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928965"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7300427"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671888"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4038684" y="450202"/>
            <a:ext cx="3461657" cy="3461657"/>
          </a:xfrm>
          <a:custGeom>
            <a:avLst/>
            <a:gdLst/>
            <a:ahLst/>
            <a:cxnLst/>
            <a:rect r="r" b="b" t="t" l="l"/>
            <a:pathLst>
              <a:path h="3461657" w="3461657">
                <a:moveTo>
                  <a:pt x="0" y="0"/>
                </a:moveTo>
                <a:lnTo>
                  <a:pt x="3461657" y="0"/>
                </a:lnTo>
                <a:lnTo>
                  <a:pt x="3461657" y="3461657"/>
                </a:lnTo>
                <a:lnTo>
                  <a:pt x="0" y="3461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4241750" y="1447626"/>
            <a:ext cx="2836087" cy="1793095"/>
          </a:xfrm>
          <a:prstGeom prst="rect">
            <a:avLst/>
          </a:prstGeom>
        </p:spPr>
        <p:txBody>
          <a:bodyPr anchor="t" rtlCol="false" tIns="0" lIns="0" bIns="0" rIns="0">
            <a:spAutoFit/>
          </a:bodyPr>
          <a:lstStyle/>
          <a:p>
            <a:pPr algn="ctr">
              <a:lnSpc>
                <a:spcPts val="3535"/>
              </a:lnSpc>
              <a:spcBef>
                <a:spcPct val="0"/>
              </a:spcBef>
            </a:pPr>
            <a:r>
              <a:rPr lang="en-US" b="true" sz="2525" spc="101">
                <a:solidFill>
                  <a:srgbClr val="000000"/>
                </a:solidFill>
                <a:latin typeface="Sauna Pro 3 Bold"/>
                <a:ea typeface="Sauna Pro 3 Bold"/>
                <a:cs typeface="Sauna Pro 3 Bold"/>
                <a:sym typeface="Sauna Pro 3 Bold"/>
              </a:rPr>
              <a:t>Grace follows Noah</a:t>
            </a:r>
          </a:p>
          <a:p>
            <a:pPr algn="ctr">
              <a:lnSpc>
                <a:spcPts val="3535"/>
              </a:lnSpc>
              <a:spcBef>
                <a:spcPct val="0"/>
              </a:spcBef>
            </a:pPr>
          </a:p>
          <a:p>
            <a:pPr algn="ctr">
              <a:lnSpc>
                <a:spcPts val="3535"/>
              </a:lnSpc>
              <a:spcBef>
                <a:spcPct val="0"/>
              </a:spcBef>
            </a:pPr>
            <a:r>
              <a:rPr lang="en-US" b="true" sz="2525" spc="101">
                <a:solidFill>
                  <a:srgbClr val="000000"/>
                </a:solidFill>
                <a:latin typeface="Sauna Pro 3 Bold"/>
                <a:ea typeface="Sauna Pro 3 Bold"/>
                <a:cs typeface="Sauna Pro 3 Bold"/>
                <a:sym typeface="Sauna Pro 3 Bold"/>
              </a:rPr>
              <a:t>Grace laughs at Noah</a:t>
            </a:r>
          </a:p>
        </p:txBody>
      </p:sp>
      <p:sp>
        <p:nvSpPr>
          <p:cNvPr name="TextBox 14" id="14"/>
          <p:cNvSpPr txBox="true"/>
          <p:nvPr/>
        </p:nvSpPr>
        <p:spPr>
          <a:xfrm rot="0">
            <a:off x="1028700" y="1009650"/>
            <a:ext cx="2462590" cy="2311629"/>
          </a:xfrm>
          <a:prstGeom prst="rect">
            <a:avLst/>
          </a:prstGeom>
        </p:spPr>
        <p:txBody>
          <a:bodyPr anchor="t" rtlCol="false" tIns="0" lIns="0" bIns="0" rIns="0">
            <a:spAutoFit/>
          </a:bodyPr>
          <a:lstStyle/>
          <a:p>
            <a:pPr algn="ctr">
              <a:lnSpc>
                <a:spcPts val="2570"/>
              </a:lnSpc>
            </a:pPr>
            <a:r>
              <a:rPr lang="en-US" b="true" sz="2124" spc="84">
                <a:solidFill>
                  <a:srgbClr val="000000"/>
                </a:solidFill>
                <a:latin typeface="Sauna Pro 3 Bold"/>
                <a:ea typeface="Sauna Pro 3 Bold"/>
                <a:cs typeface="Sauna Pro 3 Bold"/>
                <a:sym typeface="Sauna Pro 3 Bold"/>
              </a:rPr>
              <a:t>Noah receives an abusive text when he is home. He has no escape!</a:t>
            </a:r>
          </a:p>
          <a:p>
            <a:pPr algn="ctr">
              <a:lnSpc>
                <a:spcPts val="2812"/>
              </a:lnSpc>
            </a:pPr>
          </a:p>
          <a:p>
            <a:pPr algn="ctr">
              <a:lnSpc>
                <a:spcPts val="2570"/>
              </a:lnSpc>
            </a:pPr>
            <a:r>
              <a:rPr lang="en-US" b="true" sz="2124" spc="84">
                <a:solidFill>
                  <a:srgbClr val="000000"/>
                </a:solidFill>
                <a:latin typeface="Sauna Pro 3 Bold"/>
                <a:ea typeface="Sauna Pro 3 Bold"/>
                <a:cs typeface="Sauna Pro 3 Bold"/>
                <a:sym typeface="Sauna Pro 3 Bold"/>
              </a:rPr>
              <a:t>Grace hurts Noah-she pushes him</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C8D215"/>
        </a:solidFill>
      </p:bgPr>
    </p:bg>
    <p:spTree>
      <p:nvGrpSpPr>
        <p:cNvPr id="1" name=""/>
        <p:cNvGrpSpPr/>
        <p:nvPr/>
      </p:nvGrpSpPr>
      <p:grpSpPr>
        <a:xfrm>
          <a:off x="0" y="0"/>
          <a:ext cx="0" cy="0"/>
          <a:chOff x="0" y="0"/>
          <a:chExt cx="0" cy="0"/>
        </a:xfrm>
      </p:grpSpPr>
      <p:sp>
        <p:nvSpPr>
          <p:cNvPr name="Freeform 2" id="2"/>
          <p:cNvSpPr/>
          <p:nvPr/>
        </p:nvSpPr>
        <p:spPr>
          <a:xfrm flipH="false" flipV="false" rot="0">
            <a:off x="1557467" y="2810237"/>
            <a:ext cx="15701833" cy="4666526"/>
          </a:xfrm>
          <a:custGeom>
            <a:avLst/>
            <a:gdLst/>
            <a:ahLst/>
            <a:cxnLst/>
            <a:rect r="r" b="b" t="t" l="l"/>
            <a:pathLst>
              <a:path h="4666526" w="15701833">
                <a:moveTo>
                  <a:pt x="0" y="0"/>
                </a:moveTo>
                <a:lnTo>
                  <a:pt x="15701833" y="0"/>
                </a:lnTo>
                <a:lnTo>
                  <a:pt x="15701833" y="4666526"/>
                </a:lnTo>
                <a:lnTo>
                  <a:pt x="0" y="4666526"/>
                </a:lnTo>
                <a:lnTo>
                  <a:pt x="0" y="0"/>
                </a:lnTo>
                <a:close/>
              </a:path>
            </a:pathLst>
          </a:custGeom>
          <a:blipFill>
            <a:blip r:embed="rId2"/>
            <a:stretch>
              <a:fillRect l="0" t="0" r="0" b="0"/>
            </a:stretch>
          </a:blipFill>
          <a:ln w="38100" cap="sq">
            <a:solidFill>
              <a:srgbClr val="000000"/>
            </a:solidFill>
            <a:prstDash val="solid"/>
            <a:miter/>
          </a:ln>
        </p:spPr>
      </p:sp>
      <p:sp>
        <p:nvSpPr>
          <p:cNvPr name="Freeform 3" id="3"/>
          <p:cNvSpPr/>
          <p:nvPr/>
        </p:nvSpPr>
        <p:spPr>
          <a:xfrm flipH="false" flipV="false" rot="0">
            <a:off x="15136496" y="1946199"/>
            <a:ext cx="1728077" cy="1728077"/>
          </a:xfrm>
          <a:custGeom>
            <a:avLst/>
            <a:gdLst/>
            <a:ahLst/>
            <a:cxnLst/>
            <a:rect r="r" b="b" t="t" l="l"/>
            <a:pathLst>
              <a:path h="1728077" w="1728077">
                <a:moveTo>
                  <a:pt x="0" y="0"/>
                </a:moveTo>
                <a:lnTo>
                  <a:pt x="1728076" y="0"/>
                </a:lnTo>
                <a:lnTo>
                  <a:pt x="1728076" y="1728076"/>
                </a:lnTo>
                <a:lnTo>
                  <a:pt x="0" y="17280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00A1E4"/>
        </a:solidFill>
      </p:bgPr>
    </p:bg>
    <p:spTree>
      <p:nvGrpSpPr>
        <p:cNvPr id="1" name=""/>
        <p:cNvGrpSpPr/>
        <p:nvPr/>
      </p:nvGrpSpPr>
      <p:grpSpPr>
        <a:xfrm>
          <a:off x="0" y="0"/>
          <a:ext cx="0" cy="0"/>
          <a:chOff x="0" y="0"/>
          <a:chExt cx="0" cy="0"/>
        </a:xfrm>
      </p:grpSpPr>
      <p:sp>
        <p:nvSpPr>
          <p:cNvPr name="TextBox 2" id="2"/>
          <p:cNvSpPr txBox="true"/>
          <p:nvPr/>
        </p:nvSpPr>
        <p:spPr>
          <a:xfrm rot="0">
            <a:off x="4688524" y="4554114"/>
            <a:ext cx="8349797" cy="1330240"/>
          </a:xfrm>
          <a:prstGeom prst="rect">
            <a:avLst/>
          </a:prstGeom>
        </p:spPr>
        <p:txBody>
          <a:bodyPr anchor="t" rtlCol="false" tIns="0" lIns="0" bIns="0" rIns="0">
            <a:spAutoFit/>
          </a:bodyPr>
          <a:lstStyle/>
          <a:p>
            <a:pPr algn="ctr">
              <a:lnSpc>
                <a:spcPts val="9262"/>
              </a:lnSpc>
            </a:pPr>
          </a:p>
        </p:txBody>
      </p:sp>
      <p:sp>
        <p:nvSpPr>
          <p:cNvPr name="Freeform 3" id="3"/>
          <p:cNvSpPr/>
          <p:nvPr/>
        </p:nvSpPr>
        <p:spPr>
          <a:xfrm flipH="false" flipV="false" rot="0">
            <a:off x="160236" y="3708443"/>
            <a:ext cx="7315200" cy="1673352"/>
          </a:xfrm>
          <a:custGeom>
            <a:avLst/>
            <a:gdLst/>
            <a:ahLst/>
            <a:cxnLst/>
            <a:rect r="r" b="b" t="t" l="l"/>
            <a:pathLst>
              <a:path h="1673352" w="7315200">
                <a:moveTo>
                  <a:pt x="0" y="0"/>
                </a:moveTo>
                <a:lnTo>
                  <a:pt x="7315200" y="0"/>
                </a:lnTo>
                <a:lnTo>
                  <a:pt x="7315200" y="1673352"/>
                </a:lnTo>
                <a:lnTo>
                  <a:pt x="0" y="16733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60236" y="8360475"/>
            <a:ext cx="7315200" cy="1673352"/>
          </a:xfrm>
          <a:custGeom>
            <a:avLst/>
            <a:gdLst/>
            <a:ahLst/>
            <a:cxnLst/>
            <a:rect r="r" b="b" t="t" l="l"/>
            <a:pathLst>
              <a:path h="1673352" w="7315200">
                <a:moveTo>
                  <a:pt x="0" y="0"/>
                </a:moveTo>
                <a:lnTo>
                  <a:pt x="7315200" y="0"/>
                </a:lnTo>
                <a:lnTo>
                  <a:pt x="7315200" y="1673352"/>
                </a:lnTo>
                <a:lnTo>
                  <a:pt x="0" y="16733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297985" y="3725138"/>
            <a:ext cx="7315200" cy="1673352"/>
          </a:xfrm>
          <a:custGeom>
            <a:avLst/>
            <a:gdLst/>
            <a:ahLst/>
            <a:cxnLst/>
            <a:rect r="r" b="b" t="t" l="l"/>
            <a:pathLst>
              <a:path h="1673352" w="7315200">
                <a:moveTo>
                  <a:pt x="0" y="0"/>
                </a:moveTo>
                <a:lnTo>
                  <a:pt x="7315200" y="0"/>
                </a:lnTo>
                <a:lnTo>
                  <a:pt x="7315200" y="1673352"/>
                </a:lnTo>
                <a:lnTo>
                  <a:pt x="0" y="16733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0507535" y="8360475"/>
            <a:ext cx="7315200" cy="1673352"/>
          </a:xfrm>
          <a:custGeom>
            <a:avLst/>
            <a:gdLst/>
            <a:ahLst/>
            <a:cxnLst/>
            <a:rect r="r" b="b" t="t" l="l"/>
            <a:pathLst>
              <a:path h="1673352" w="7315200">
                <a:moveTo>
                  <a:pt x="0" y="0"/>
                </a:moveTo>
                <a:lnTo>
                  <a:pt x="7315200" y="0"/>
                </a:lnTo>
                <a:lnTo>
                  <a:pt x="7315200" y="1673352"/>
                </a:lnTo>
                <a:lnTo>
                  <a:pt x="0" y="16733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7555691" y="6004804"/>
            <a:ext cx="2299811" cy="2466285"/>
          </a:xfrm>
          <a:custGeom>
            <a:avLst/>
            <a:gdLst/>
            <a:ahLst/>
            <a:cxnLst/>
            <a:rect r="r" b="b" t="t" l="l"/>
            <a:pathLst>
              <a:path h="2466285" w="2299811">
                <a:moveTo>
                  <a:pt x="0" y="0"/>
                </a:moveTo>
                <a:lnTo>
                  <a:pt x="2299810" y="0"/>
                </a:lnTo>
                <a:lnTo>
                  <a:pt x="2299810" y="2466284"/>
                </a:lnTo>
                <a:lnTo>
                  <a:pt x="0" y="2466284"/>
                </a:lnTo>
                <a:lnTo>
                  <a:pt x="0" y="0"/>
                </a:lnTo>
                <a:close/>
              </a:path>
            </a:pathLst>
          </a:custGeom>
          <a:blipFill>
            <a:blip r:embed="rId4"/>
            <a:stretch>
              <a:fillRect l="0" t="0" r="0" b="0"/>
            </a:stretch>
          </a:blipFill>
        </p:spPr>
      </p:sp>
      <p:sp>
        <p:nvSpPr>
          <p:cNvPr name="Freeform 8" id="8"/>
          <p:cNvSpPr/>
          <p:nvPr/>
        </p:nvSpPr>
        <p:spPr>
          <a:xfrm flipH="false" flipV="false" rot="0">
            <a:off x="8211009" y="2635636"/>
            <a:ext cx="989174" cy="2273964"/>
          </a:xfrm>
          <a:custGeom>
            <a:avLst/>
            <a:gdLst/>
            <a:ahLst/>
            <a:cxnLst/>
            <a:rect r="r" b="b" t="t" l="l"/>
            <a:pathLst>
              <a:path h="2273964" w="989174">
                <a:moveTo>
                  <a:pt x="0" y="0"/>
                </a:moveTo>
                <a:lnTo>
                  <a:pt x="989174" y="0"/>
                </a:lnTo>
                <a:lnTo>
                  <a:pt x="989174" y="2273964"/>
                </a:lnTo>
                <a:lnTo>
                  <a:pt x="0" y="22739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3062929" y="5884354"/>
            <a:ext cx="1509814" cy="1933593"/>
          </a:xfrm>
          <a:custGeom>
            <a:avLst/>
            <a:gdLst/>
            <a:ahLst/>
            <a:cxnLst/>
            <a:rect r="r" b="b" t="t" l="l"/>
            <a:pathLst>
              <a:path h="1933593" w="1509814">
                <a:moveTo>
                  <a:pt x="0" y="0"/>
                </a:moveTo>
                <a:lnTo>
                  <a:pt x="1509814" y="0"/>
                </a:lnTo>
                <a:lnTo>
                  <a:pt x="1509814" y="1933593"/>
                </a:lnTo>
                <a:lnTo>
                  <a:pt x="0" y="193359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3177155" y="5713725"/>
            <a:ext cx="1975959" cy="2331515"/>
          </a:xfrm>
          <a:custGeom>
            <a:avLst/>
            <a:gdLst/>
            <a:ahLst/>
            <a:cxnLst/>
            <a:rect r="r" b="b" t="t" l="l"/>
            <a:pathLst>
              <a:path h="2331515" w="1975959">
                <a:moveTo>
                  <a:pt x="0" y="0"/>
                </a:moveTo>
                <a:lnTo>
                  <a:pt x="1975959" y="0"/>
                </a:lnTo>
                <a:lnTo>
                  <a:pt x="1975959" y="2331515"/>
                </a:lnTo>
                <a:lnTo>
                  <a:pt x="0" y="233151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0598112" y="3246648"/>
            <a:ext cx="38923068" cy="478490"/>
          </a:xfrm>
          <a:prstGeom prst="rect">
            <a:avLst/>
          </a:prstGeom>
        </p:spPr>
        <p:txBody>
          <a:bodyPr anchor="t" rtlCol="false" tIns="0" lIns="0" bIns="0" rIns="0">
            <a:spAutoFit/>
          </a:bodyPr>
          <a:lstStyle/>
          <a:p>
            <a:pPr algn="ctr">
              <a:lnSpc>
                <a:spcPts val="5470"/>
              </a:lnSpc>
            </a:pPr>
          </a:p>
        </p:txBody>
      </p:sp>
      <p:sp>
        <p:nvSpPr>
          <p:cNvPr name="TextBox 12" id="12"/>
          <p:cNvSpPr txBox="true"/>
          <p:nvPr/>
        </p:nvSpPr>
        <p:spPr>
          <a:xfrm rot="0">
            <a:off x="-94812" y="3986652"/>
            <a:ext cx="7315200" cy="639472"/>
          </a:xfrm>
          <a:prstGeom prst="rect">
            <a:avLst/>
          </a:prstGeom>
        </p:spPr>
        <p:txBody>
          <a:bodyPr anchor="t" rtlCol="false" tIns="0" lIns="0" bIns="0" rIns="0">
            <a:spAutoFit/>
          </a:bodyPr>
          <a:lstStyle/>
          <a:p>
            <a:pPr algn="ctr">
              <a:lnSpc>
                <a:spcPts val="5179"/>
              </a:lnSpc>
              <a:spcBef>
                <a:spcPct val="0"/>
              </a:spcBef>
            </a:pPr>
            <a:r>
              <a:rPr lang="en-US" sz="3699">
                <a:solidFill>
                  <a:srgbClr val="000000"/>
                </a:solidFill>
                <a:latin typeface="Sauna Pro 3"/>
                <a:ea typeface="Sauna Pro 3"/>
                <a:cs typeface="Sauna Pro 3"/>
                <a:sym typeface="Sauna Pro 3"/>
              </a:rPr>
              <a:t>It can make you feel trapped</a:t>
            </a:r>
          </a:p>
        </p:txBody>
      </p:sp>
      <p:sp>
        <p:nvSpPr>
          <p:cNvPr name="TextBox 13" id="13"/>
          <p:cNvSpPr txBox="true"/>
          <p:nvPr/>
        </p:nvSpPr>
        <p:spPr>
          <a:xfrm rot="0">
            <a:off x="10972800" y="4177152"/>
            <a:ext cx="5545384" cy="845572"/>
          </a:xfrm>
          <a:prstGeom prst="rect">
            <a:avLst/>
          </a:prstGeom>
        </p:spPr>
        <p:txBody>
          <a:bodyPr anchor="t" rtlCol="false" tIns="0" lIns="0" bIns="0" rIns="0">
            <a:spAutoFit/>
          </a:bodyPr>
          <a:lstStyle/>
          <a:p>
            <a:pPr algn="l">
              <a:lnSpc>
                <a:spcPts val="3181"/>
              </a:lnSpc>
            </a:pPr>
            <a:r>
              <a:rPr lang="en-US" sz="3699">
                <a:solidFill>
                  <a:srgbClr val="000000"/>
                </a:solidFill>
                <a:latin typeface="Sauna Pro 3"/>
                <a:ea typeface="Sauna Pro 3"/>
                <a:cs typeface="Sauna Pro 3"/>
                <a:sym typeface="Sauna Pro 3"/>
              </a:rPr>
              <a:t>It can make you feel afraid and very alone</a:t>
            </a:r>
          </a:p>
        </p:txBody>
      </p:sp>
      <p:sp>
        <p:nvSpPr>
          <p:cNvPr name="TextBox 14" id="14"/>
          <p:cNvSpPr txBox="true"/>
          <p:nvPr/>
        </p:nvSpPr>
        <p:spPr>
          <a:xfrm rot="0">
            <a:off x="726889" y="8808529"/>
            <a:ext cx="6493500" cy="811999"/>
          </a:xfrm>
          <a:prstGeom prst="rect">
            <a:avLst/>
          </a:prstGeom>
        </p:spPr>
        <p:txBody>
          <a:bodyPr anchor="t" rtlCol="false" tIns="0" lIns="0" bIns="0" rIns="0">
            <a:spAutoFit/>
          </a:bodyPr>
          <a:lstStyle/>
          <a:p>
            <a:pPr algn="l">
              <a:lnSpc>
                <a:spcPts val="3070"/>
              </a:lnSpc>
            </a:pPr>
            <a:r>
              <a:rPr lang="en-US" sz="3699">
                <a:solidFill>
                  <a:srgbClr val="000000"/>
                </a:solidFill>
                <a:latin typeface="Sauna Pro 3"/>
                <a:ea typeface="Sauna Pro 3"/>
                <a:cs typeface="Sauna Pro 3"/>
                <a:sym typeface="Sauna Pro 3"/>
              </a:rPr>
              <a:t>Mental and emotional health can be affected</a:t>
            </a:r>
          </a:p>
        </p:txBody>
      </p:sp>
      <p:sp>
        <p:nvSpPr>
          <p:cNvPr name="TextBox 15" id="15"/>
          <p:cNvSpPr txBox="true"/>
          <p:nvPr/>
        </p:nvSpPr>
        <p:spPr>
          <a:xfrm rot="0">
            <a:off x="10972800" y="8653660"/>
            <a:ext cx="5954660" cy="946358"/>
          </a:xfrm>
          <a:prstGeom prst="rect">
            <a:avLst/>
          </a:prstGeom>
        </p:spPr>
        <p:txBody>
          <a:bodyPr anchor="t" rtlCol="false" tIns="0" lIns="0" bIns="0" rIns="0">
            <a:spAutoFit/>
          </a:bodyPr>
          <a:lstStyle/>
          <a:p>
            <a:pPr algn="l">
              <a:lnSpc>
                <a:spcPts val="3662"/>
              </a:lnSpc>
            </a:pPr>
            <a:r>
              <a:rPr lang="en-US" sz="3699">
                <a:solidFill>
                  <a:srgbClr val="000000"/>
                </a:solidFill>
                <a:latin typeface="Sauna Pro 3"/>
                <a:ea typeface="Sauna Pro 3"/>
                <a:cs typeface="Sauna Pro 3"/>
                <a:sym typeface="Sauna Pro 3"/>
              </a:rPr>
              <a:t>Our thoughts and actions can be consumed by what is happening</a:t>
            </a:r>
          </a:p>
        </p:txBody>
      </p:sp>
      <p:sp>
        <p:nvSpPr>
          <p:cNvPr name="TextBox 16" id="16"/>
          <p:cNvSpPr txBox="true"/>
          <p:nvPr/>
        </p:nvSpPr>
        <p:spPr>
          <a:xfrm rot="0">
            <a:off x="6091702" y="491480"/>
            <a:ext cx="4643149" cy="1659964"/>
          </a:xfrm>
          <a:prstGeom prst="rect">
            <a:avLst/>
          </a:prstGeom>
        </p:spPr>
        <p:txBody>
          <a:bodyPr anchor="t" rtlCol="false" tIns="0" lIns="0" bIns="0" rIns="0">
            <a:spAutoFit/>
          </a:bodyPr>
          <a:lstStyle/>
          <a:p>
            <a:pPr algn="ctr">
              <a:lnSpc>
                <a:spcPts val="13509"/>
              </a:lnSpc>
            </a:pPr>
            <a:r>
              <a:rPr lang="en-US" sz="9649">
                <a:solidFill>
                  <a:srgbClr val="000000"/>
                </a:solidFill>
                <a:latin typeface="Sauna Pro 2"/>
                <a:ea typeface="Sauna Pro 2"/>
                <a:cs typeface="Sauna Pro 2"/>
                <a:sym typeface="Sauna Pro 2"/>
              </a:rPr>
              <a:t>Bullying</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E52E87"/>
        </a:solidFill>
      </p:bgPr>
    </p:bg>
    <p:spTree>
      <p:nvGrpSpPr>
        <p:cNvPr id="1" name=""/>
        <p:cNvGrpSpPr/>
        <p:nvPr/>
      </p:nvGrpSpPr>
      <p:grpSpPr>
        <a:xfrm>
          <a:off x="0" y="0"/>
          <a:ext cx="0" cy="0"/>
          <a:chOff x="0" y="0"/>
          <a:chExt cx="0" cy="0"/>
        </a:xfrm>
      </p:grpSpPr>
      <p:grpSp>
        <p:nvGrpSpPr>
          <p:cNvPr name="Group 2" id="2"/>
          <p:cNvGrpSpPr/>
          <p:nvPr/>
        </p:nvGrpSpPr>
        <p:grpSpPr>
          <a:xfrm rot="0">
            <a:off x="1028700" y="537076"/>
            <a:ext cx="8004192" cy="9144678"/>
            <a:chOff x="0" y="0"/>
            <a:chExt cx="2108100" cy="2408475"/>
          </a:xfrm>
        </p:grpSpPr>
        <p:sp>
          <p:nvSpPr>
            <p:cNvPr name="Freeform 3" id="3"/>
            <p:cNvSpPr/>
            <p:nvPr/>
          </p:nvSpPr>
          <p:spPr>
            <a:xfrm flipH="false" flipV="false" rot="0">
              <a:off x="0" y="0"/>
              <a:ext cx="2108100" cy="2408475"/>
            </a:xfrm>
            <a:custGeom>
              <a:avLst/>
              <a:gdLst/>
              <a:ahLst/>
              <a:cxnLst/>
              <a:rect r="r" b="b" t="t" l="l"/>
              <a:pathLst>
                <a:path h="2408475" w="2108100">
                  <a:moveTo>
                    <a:pt x="49329" y="0"/>
                  </a:moveTo>
                  <a:lnTo>
                    <a:pt x="2058771" y="0"/>
                  </a:lnTo>
                  <a:cubicBezTo>
                    <a:pt x="2086015" y="0"/>
                    <a:pt x="2108100" y="22085"/>
                    <a:pt x="2108100" y="49329"/>
                  </a:cubicBezTo>
                  <a:lnTo>
                    <a:pt x="2108100" y="2359146"/>
                  </a:lnTo>
                  <a:cubicBezTo>
                    <a:pt x="2108100" y="2372229"/>
                    <a:pt x="2102903" y="2384776"/>
                    <a:pt x="2093652" y="2394027"/>
                  </a:cubicBezTo>
                  <a:cubicBezTo>
                    <a:pt x="2084401" y="2403278"/>
                    <a:pt x="2071854" y="2408475"/>
                    <a:pt x="2058771" y="2408475"/>
                  </a:cubicBezTo>
                  <a:lnTo>
                    <a:pt x="49329" y="2408475"/>
                  </a:lnTo>
                  <a:cubicBezTo>
                    <a:pt x="36246" y="2408475"/>
                    <a:pt x="23699" y="2403278"/>
                    <a:pt x="14448" y="2394027"/>
                  </a:cubicBezTo>
                  <a:cubicBezTo>
                    <a:pt x="5197" y="2384776"/>
                    <a:pt x="0" y="2372229"/>
                    <a:pt x="0" y="2359146"/>
                  </a:cubicBezTo>
                  <a:lnTo>
                    <a:pt x="0" y="49329"/>
                  </a:lnTo>
                  <a:cubicBezTo>
                    <a:pt x="0" y="36246"/>
                    <a:pt x="5197" y="23699"/>
                    <a:pt x="14448" y="14448"/>
                  </a:cubicBezTo>
                  <a:cubicBezTo>
                    <a:pt x="23699" y="5197"/>
                    <a:pt x="36246" y="0"/>
                    <a:pt x="49329" y="0"/>
                  </a:cubicBezTo>
                  <a:close/>
                </a:path>
              </a:pathLst>
            </a:custGeom>
            <a:solidFill>
              <a:srgbClr val="C8D215"/>
            </a:solidFill>
          </p:spPr>
        </p:sp>
        <p:sp>
          <p:nvSpPr>
            <p:cNvPr name="TextBox 4" id="4"/>
            <p:cNvSpPr txBox="true"/>
            <p:nvPr/>
          </p:nvSpPr>
          <p:spPr>
            <a:xfrm>
              <a:off x="0" y="-47625"/>
              <a:ext cx="2108100" cy="2456100"/>
            </a:xfrm>
            <a:prstGeom prst="rect">
              <a:avLst/>
            </a:prstGeom>
          </p:spPr>
          <p:txBody>
            <a:bodyPr anchor="ctr" rtlCol="false" tIns="50800" lIns="50800" bIns="50800" rIns="50800"/>
            <a:lstStyle/>
            <a:p>
              <a:pPr algn="ctr">
                <a:lnSpc>
                  <a:spcPts val="3220"/>
                </a:lnSpc>
              </a:pPr>
            </a:p>
          </p:txBody>
        </p:sp>
      </p:grpSp>
      <p:sp>
        <p:nvSpPr>
          <p:cNvPr name="Freeform 5" id="5"/>
          <p:cNvSpPr/>
          <p:nvPr/>
        </p:nvSpPr>
        <p:spPr>
          <a:xfrm flipH="false" flipV="false" rot="0">
            <a:off x="10224629" y="2609888"/>
            <a:ext cx="7609523" cy="5288619"/>
          </a:xfrm>
          <a:custGeom>
            <a:avLst/>
            <a:gdLst/>
            <a:ahLst/>
            <a:cxnLst/>
            <a:rect r="r" b="b" t="t" l="l"/>
            <a:pathLst>
              <a:path h="5288619" w="7609523">
                <a:moveTo>
                  <a:pt x="0" y="0"/>
                </a:moveTo>
                <a:lnTo>
                  <a:pt x="7609523" y="0"/>
                </a:lnTo>
                <a:lnTo>
                  <a:pt x="7609523" y="5288619"/>
                </a:lnTo>
                <a:lnTo>
                  <a:pt x="0" y="5288619"/>
                </a:lnTo>
                <a:lnTo>
                  <a:pt x="0" y="0"/>
                </a:lnTo>
                <a:close/>
              </a:path>
            </a:pathLst>
          </a:custGeom>
          <a:blipFill>
            <a:blip r:embed="rId2"/>
            <a:stretch>
              <a:fillRect l="0" t="0" r="0" b="0"/>
            </a:stretch>
          </a:blipFill>
        </p:spPr>
      </p:sp>
      <p:sp>
        <p:nvSpPr>
          <p:cNvPr name="Freeform 6" id="6"/>
          <p:cNvSpPr/>
          <p:nvPr/>
        </p:nvSpPr>
        <p:spPr>
          <a:xfrm flipH="false" flipV="false" rot="1625310">
            <a:off x="11774002" y="4000020"/>
            <a:ext cx="845809" cy="1507008"/>
          </a:xfrm>
          <a:custGeom>
            <a:avLst/>
            <a:gdLst/>
            <a:ahLst/>
            <a:cxnLst/>
            <a:rect r="r" b="b" t="t" l="l"/>
            <a:pathLst>
              <a:path h="1507008" w="845809">
                <a:moveTo>
                  <a:pt x="0" y="0"/>
                </a:moveTo>
                <a:lnTo>
                  <a:pt x="845809" y="0"/>
                </a:lnTo>
                <a:lnTo>
                  <a:pt x="845809" y="1507008"/>
                </a:lnTo>
                <a:lnTo>
                  <a:pt x="0" y="15070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6963422" y="8224416"/>
            <a:ext cx="1649038" cy="1457338"/>
          </a:xfrm>
          <a:custGeom>
            <a:avLst/>
            <a:gdLst/>
            <a:ahLst/>
            <a:cxnLst/>
            <a:rect r="r" b="b" t="t" l="l"/>
            <a:pathLst>
              <a:path h="1457338" w="1649038">
                <a:moveTo>
                  <a:pt x="0" y="0"/>
                </a:moveTo>
                <a:lnTo>
                  <a:pt x="1649038" y="0"/>
                </a:lnTo>
                <a:lnTo>
                  <a:pt x="1649038" y="1457338"/>
                </a:lnTo>
                <a:lnTo>
                  <a:pt x="0" y="14573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5934745" y="9263082"/>
            <a:ext cx="1449945" cy="837343"/>
          </a:xfrm>
          <a:custGeom>
            <a:avLst/>
            <a:gdLst/>
            <a:ahLst/>
            <a:cxnLst/>
            <a:rect r="r" b="b" t="t" l="l"/>
            <a:pathLst>
              <a:path h="837343" w="1449945">
                <a:moveTo>
                  <a:pt x="0" y="0"/>
                </a:moveTo>
                <a:lnTo>
                  <a:pt x="1449946" y="0"/>
                </a:lnTo>
                <a:lnTo>
                  <a:pt x="1449946" y="837344"/>
                </a:lnTo>
                <a:lnTo>
                  <a:pt x="0" y="8373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7479410" y="9327012"/>
            <a:ext cx="709485" cy="709485"/>
          </a:xfrm>
          <a:custGeom>
            <a:avLst/>
            <a:gdLst/>
            <a:ahLst/>
            <a:cxnLst/>
            <a:rect r="r" b="b" t="t" l="l"/>
            <a:pathLst>
              <a:path h="709485" w="709485">
                <a:moveTo>
                  <a:pt x="0" y="0"/>
                </a:moveTo>
                <a:lnTo>
                  <a:pt x="709485" y="0"/>
                </a:lnTo>
                <a:lnTo>
                  <a:pt x="709485" y="709484"/>
                </a:lnTo>
                <a:lnTo>
                  <a:pt x="0" y="70948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0" id="10"/>
          <p:cNvSpPr txBox="true"/>
          <p:nvPr/>
        </p:nvSpPr>
        <p:spPr>
          <a:xfrm rot="0">
            <a:off x="1591349" y="1423462"/>
            <a:ext cx="6878894" cy="6799702"/>
          </a:xfrm>
          <a:prstGeom prst="rect">
            <a:avLst/>
          </a:prstGeom>
        </p:spPr>
        <p:txBody>
          <a:bodyPr anchor="t" rtlCol="false" tIns="0" lIns="0" bIns="0" rIns="0">
            <a:spAutoFit/>
          </a:bodyPr>
          <a:lstStyle/>
          <a:p>
            <a:pPr algn="l">
              <a:lnSpc>
                <a:spcPts val="4174"/>
              </a:lnSpc>
            </a:pPr>
            <a:r>
              <a:rPr lang="en-US" sz="3287" spc="-46">
                <a:solidFill>
                  <a:srgbClr val="100F0D"/>
                </a:solidFill>
                <a:latin typeface="Sauna Pro 4"/>
                <a:ea typeface="Sauna Pro 4"/>
                <a:cs typeface="Sauna Pro 4"/>
                <a:sym typeface="Sauna Pro 4"/>
              </a:rPr>
              <a:t>Noah is feeling upset, hurt and confused. He is miserable because of the way Grace is treating him. He cannot escape her!</a:t>
            </a:r>
          </a:p>
          <a:p>
            <a:pPr algn="l">
              <a:lnSpc>
                <a:spcPts val="4174"/>
              </a:lnSpc>
            </a:pPr>
          </a:p>
          <a:p>
            <a:pPr algn="l">
              <a:lnSpc>
                <a:spcPts val="4174"/>
              </a:lnSpc>
            </a:pPr>
            <a:r>
              <a:rPr lang="en-US" sz="3287" spc="-46">
                <a:solidFill>
                  <a:srgbClr val="100F0D"/>
                </a:solidFill>
                <a:latin typeface="Sauna Pro 4"/>
                <a:ea typeface="Sauna Pro 4"/>
                <a:cs typeface="Sauna Pro 4"/>
                <a:sym typeface="Sauna Pro 4"/>
              </a:rPr>
              <a:t>Imagine you are Noah and write his diary extract for this episode?</a:t>
            </a:r>
          </a:p>
          <a:p>
            <a:pPr algn="l">
              <a:lnSpc>
                <a:spcPts val="4174"/>
              </a:lnSpc>
            </a:pPr>
          </a:p>
          <a:p>
            <a:pPr algn="l" marL="709691" indent="-354846" lvl="1">
              <a:lnSpc>
                <a:spcPts val="4174"/>
              </a:lnSpc>
              <a:buFont typeface="Arial"/>
              <a:buChar char="•"/>
            </a:pPr>
            <a:r>
              <a:rPr lang="en-US" sz="3287" spc="-46">
                <a:solidFill>
                  <a:srgbClr val="100F0D"/>
                </a:solidFill>
                <a:latin typeface="Sauna Pro 4"/>
                <a:ea typeface="Sauna Pro 4"/>
                <a:cs typeface="Sauna Pro 4"/>
                <a:sym typeface="Sauna Pro 4"/>
              </a:rPr>
              <a:t>How is he feeling? </a:t>
            </a:r>
          </a:p>
          <a:p>
            <a:pPr algn="l" marL="709691" indent="-354846" lvl="1">
              <a:lnSpc>
                <a:spcPts val="4174"/>
              </a:lnSpc>
              <a:buFont typeface="Arial"/>
              <a:buChar char="•"/>
            </a:pPr>
            <a:r>
              <a:rPr lang="en-US" sz="3287" spc="-46">
                <a:solidFill>
                  <a:srgbClr val="100F0D"/>
                </a:solidFill>
                <a:latin typeface="Sauna Pro 4"/>
                <a:ea typeface="Sauna Pro 4"/>
                <a:cs typeface="Sauna Pro 4"/>
                <a:sym typeface="Sauna Pro 4"/>
              </a:rPr>
              <a:t>What is he dealing with? Think about the teasing, the confrontations and text messages at home on his mobile. </a:t>
            </a:r>
          </a:p>
          <a:p>
            <a:pPr algn="l" marL="709691" indent="-354846" lvl="1">
              <a:lnSpc>
                <a:spcPts val="4174"/>
              </a:lnSpc>
              <a:buFont typeface="Arial"/>
              <a:buChar char="•"/>
            </a:pPr>
            <a:r>
              <a:rPr lang="en-US" sz="3287" spc="-46">
                <a:solidFill>
                  <a:srgbClr val="100F0D"/>
                </a:solidFill>
                <a:latin typeface="Sauna Pro 4"/>
                <a:ea typeface="Sauna Pro 4"/>
                <a:cs typeface="Sauna Pro 4"/>
                <a:sym typeface="Sauna Pro 4"/>
              </a:rPr>
              <a:t>Focus on Grace’s behaviour to him.</a:t>
            </a:r>
          </a:p>
          <a:p>
            <a:pPr algn="l" marL="709691" indent="-354846" lvl="1">
              <a:lnSpc>
                <a:spcPts val="4174"/>
              </a:lnSpc>
              <a:buFont typeface="Arial"/>
              <a:buChar char="•"/>
            </a:pPr>
            <a:r>
              <a:rPr lang="en-US" sz="3287" spc="-46">
                <a:solidFill>
                  <a:srgbClr val="100F0D"/>
                </a:solidFill>
                <a:latin typeface="Sauna Pro 4"/>
                <a:ea typeface="Sauna Pro 4"/>
                <a:cs typeface="Sauna Pro 4"/>
                <a:sym typeface="Sauna Pro 4"/>
              </a:rPr>
              <a:t>What does Noah think his options are?</a:t>
            </a:r>
          </a:p>
        </p:txBody>
      </p:sp>
      <p:sp>
        <p:nvSpPr>
          <p:cNvPr name="TextBox 11" id="11"/>
          <p:cNvSpPr txBox="true"/>
          <p:nvPr/>
        </p:nvSpPr>
        <p:spPr>
          <a:xfrm rot="-923210">
            <a:off x="11097450" y="3542859"/>
            <a:ext cx="2178695" cy="1189372"/>
          </a:xfrm>
          <a:prstGeom prst="rect">
            <a:avLst/>
          </a:prstGeom>
        </p:spPr>
        <p:txBody>
          <a:bodyPr anchor="t" rtlCol="false" tIns="0" lIns="0" bIns="0" rIns="0">
            <a:spAutoFit/>
          </a:bodyPr>
          <a:lstStyle/>
          <a:p>
            <a:pPr algn="ctr">
              <a:lnSpc>
                <a:spcPts val="4794"/>
              </a:lnSpc>
            </a:pPr>
            <a:r>
              <a:rPr lang="en-US" b="true" sz="3424" spc="136">
                <a:solidFill>
                  <a:srgbClr val="100F0D"/>
                </a:solidFill>
                <a:latin typeface="Sauna Pro 3 Bold"/>
                <a:ea typeface="Sauna Pro 3 Bold"/>
                <a:cs typeface="Sauna Pro 3 Bold"/>
                <a:sym typeface="Sauna Pro 3 Bold"/>
              </a:rPr>
              <a:t>Dear Diary,</a:t>
            </a:r>
          </a:p>
          <a:p>
            <a:pPr algn="ctr">
              <a:lnSpc>
                <a:spcPts val="4794"/>
              </a:lnSpc>
              <a:spcBef>
                <a:spcPct val="0"/>
              </a:spcBef>
            </a:pP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444220" y="896259"/>
            <a:ext cx="9399561" cy="2974885"/>
          </a:xfrm>
          <a:custGeom>
            <a:avLst/>
            <a:gdLst/>
            <a:ahLst/>
            <a:cxnLst/>
            <a:rect r="r" b="b" t="t" l="l"/>
            <a:pathLst>
              <a:path h="2974885" w="9399561">
                <a:moveTo>
                  <a:pt x="0" y="0"/>
                </a:moveTo>
                <a:lnTo>
                  <a:pt x="9399560" y="0"/>
                </a:lnTo>
                <a:lnTo>
                  <a:pt x="9399560" y="2974885"/>
                </a:lnTo>
                <a:lnTo>
                  <a:pt x="0" y="2974885"/>
                </a:lnTo>
                <a:lnTo>
                  <a:pt x="0" y="0"/>
                </a:lnTo>
                <a:close/>
              </a:path>
            </a:pathLst>
          </a:custGeom>
          <a:blipFill>
            <a:blip r:embed="rId2"/>
            <a:stretch>
              <a:fillRect l="0" t="0" r="0" b="0"/>
            </a:stretch>
          </a:blipFill>
        </p:spPr>
      </p:sp>
      <p:sp>
        <p:nvSpPr>
          <p:cNvPr name="Freeform 3" id="3"/>
          <p:cNvSpPr/>
          <p:nvPr/>
        </p:nvSpPr>
        <p:spPr>
          <a:xfrm flipH="false" flipV="false" rot="0">
            <a:off x="4555748" y="4080877"/>
            <a:ext cx="8730860" cy="5947898"/>
          </a:xfrm>
          <a:custGeom>
            <a:avLst/>
            <a:gdLst/>
            <a:ahLst/>
            <a:cxnLst/>
            <a:rect r="r" b="b" t="t" l="l"/>
            <a:pathLst>
              <a:path h="5947898" w="8730860">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004250" y="4640714"/>
            <a:ext cx="7833855" cy="4278268"/>
          </a:xfrm>
          <a:custGeom>
            <a:avLst/>
            <a:gdLst/>
            <a:ahLst/>
            <a:cxnLst/>
            <a:rect r="r" b="b" t="t" l="l"/>
            <a:pathLst>
              <a:path h="4278268" w="7833855">
                <a:moveTo>
                  <a:pt x="0" y="0"/>
                </a:moveTo>
                <a:lnTo>
                  <a:pt x="7833855" y="0"/>
                </a:lnTo>
                <a:lnTo>
                  <a:pt x="7833855" y="4278267"/>
                </a:lnTo>
                <a:lnTo>
                  <a:pt x="0" y="4278267"/>
                </a:lnTo>
                <a:lnTo>
                  <a:pt x="0" y="0"/>
                </a:lnTo>
                <a:close/>
              </a:path>
            </a:pathLst>
          </a:custGeom>
          <a:blipFill>
            <a:blip r:embed="rId5"/>
            <a:stretch>
              <a:fillRect l="0" t="0" r="0" b="0"/>
            </a:stretch>
          </a:blipFill>
        </p:spPr>
      </p:sp>
      <p:sp>
        <p:nvSpPr>
          <p:cNvPr name="Freeform 5" id="5"/>
          <p:cNvSpPr/>
          <p:nvPr/>
        </p:nvSpPr>
        <p:spPr>
          <a:xfrm flipH="false" flipV="false" rot="-1269005">
            <a:off x="923079" y="5638658"/>
            <a:ext cx="2897530" cy="2832336"/>
          </a:xfrm>
          <a:custGeom>
            <a:avLst/>
            <a:gdLst/>
            <a:ahLst/>
            <a:cxnLst/>
            <a:rect r="r" b="b" t="t" l="l"/>
            <a:pathLst>
              <a:path h="2832336" w="2897530">
                <a:moveTo>
                  <a:pt x="0" y="0"/>
                </a:moveTo>
                <a:lnTo>
                  <a:pt x="2897530" y="0"/>
                </a:lnTo>
                <a:lnTo>
                  <a:pt x="2897530" y="2832336"/>
                </a:lnTo>
                <a:lnTo>
                  <a:pt x="0" y="283233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241417">
            <a:off x="1725264" y="7296033"/>
            <a:ext cx="1772022" cy="826944"/>
          </a:xfrm>
          <a:custGeom>
            <a:avLst/>
            <a:gdLst/>
            <a:ahLst/>
            <a:cxnLst/>
            <a:rect r="r" b="b" t="t" l="l"/>
            <a:pathLst>
              <a:path h="826944" w="1772022">
                <a:moveTo>
                  <a:pt x="0" y="0"/>
                </a:moveTo>
                <a:lnTo>
                  <a:pt x="1772022" y="0"/>
                </a:lnTo>
                <a:lnTo>
                  <a:pt x="1772022" y="826944"/>
                </a:lnTo>
                <a:lnTo>
                  <a:pt x="0" y="826944"/>
                </a:lnTo>
                <a:lnTo>
                  <a:pt x="0" y="0"/>
                </a:lnTo>
                <a:close/>
              </a:path>
            </a:pathLst>
          </a:custGeom>
          <a:blipFill>
            <a:blip r:embed="rId8"/>
            <a:stretch>
              <a:fillRect l="0" t="0" r="0" b="0"/>
            </a:stretch>
          </a:blipFill>
        </p:spPr>
      </p:sp>
      <p:sp>
        <p:nvSpPr>
          <p:cNvPr name="Freeform 7" id="7"/>
          <p:cNvSpPr/>
          <p:nvPr/>
        </p:nvSpPr>
        <p:spPr>
          <a:xfrm flipH="false" flipV="false" rot="0">
            <a:off x="14874505" y="6229486"/>
            <a:ext cx="1650680" cy="1650680"/>
          </a:xfrm>
          <a:custGeom>
            <a:avLst/>
            <a:gdLst/>
            <a:ahLst/>
            <a:cxnLst/>
            <a:rect r="r" b="b" t="t" l="l"/>
            <a:pathLst>
              <a:path h="1650680" w="1650680">
                <a:moveTo>
                  <a:pt x="0" y="0"/>
                </a:moveTo>
                <a:lnTo>
                  <a:pt x="1650680" y="0"/>
                </a:lnTo>
                <a:lnTo>
                  <a:pt x="1650680" y="1650680"/>
                </a:lnTo>
                <a:lnTo>
                  <a:pt x="0" y="16506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4874505" y="205260"/>
            <a:ext cx="3100769" cy="1447025"/>
          </a:xfrm>
          <a:custGeom>
            <a:avLst/>
            <a:gdLst/>
            <a:ahLst/>
            <a:cxnLst/>
            <a:rect r="r" b="b" t="t" l="l"/>
            <a:pathLst>
              <a:path h="1447025" w="3100769">
                <a:moveTo>
                  <a:pt x="0" y="0"/>
                </a:moveTo>
                <a:lnTo>
                  <a:pt x="3100769" y="0"/>
                </a:lnTo>
                <a:lnTo>
                  <a:pt x="3100769" y="1447025"/>
                </a:lnTo>
                <a:lnTo>
                  <a:pt x="0" y="1447025"/>
                </a:lnTo>
                <a:lnTo>
                  <a:pt x="0" y="0"/>
                </a:lnTo>
                <a:close/>
              </a:path>
            </a:pathLst>
          </a:custGeom>
          <a:blipFill>
            <a:blip r:embed="rId8"/>
            <a:stretch>
              <a:fillRect l="0" t="0" r="0" b="0"/>
            </a:stretch>
          </a:blipFill>
        </p:spPr>
      </p:sp>
      <p:grpSp>
        <p:nvGrpSpPr>
          <p:cNvPr name="Group 9" id="9"/>
          <p:cNvGrpSpPr/>
          <p:nvPr/>
        </p:nvGrpSpPr>
        <p:grpSpPr>
          <a:xfrm rot="0">
            <a:off x="4722050" y="9584233"/>
            <a:ext cx="8116055" cy="351213"/>
            <a:chOff x="0" y="0"/>
            <a:chExt cx="2137562" cy="92500"/>
          </a:xfrm>
        </p:grpSpPr>
        <p:sp>
          <p:nvSpPr>
            <p:cNvPr name="Freeform 10" id="10"/>
            <p:cNvSpPr/>
            <p:nvPr/>
          </p:nvSpPr>
          <p:spPr>
            <a:xfrm flipH="false" flipV="false" rot="0">
              <a:off x="0" y="0"/>
              <a:ext cx="2137562" cy="92500"/>
            </a:xfrm>
            <a:custGeom>
              <a:avLst/>
              <a:gdLst/>
              <a:ahLst/>
              <a:cxnLst/>
              <a:rect r="r" b="b" t="t" l="l"/>
              <a:pathLst>
                <a:path h="92500" w="2137562">
                  <a:moveTo>
                    <a:pt x="0" y="0"/>
                  </a:moveTo>
                  <a:lnTo>
                    <a:pt x="2137562" y="0"/>
                  </a:lnTo>
                  <a:lnTo>
                    <a:pt x="2137562" y="92500"/>
                  </a:lnTo>
                  <a:lnTo>
                    <a:pt x="0" y="92500"/>
                  </a:lnTo>
                  <a:close/>
                </a:path>
              </a:pathLst>
            </a:custGeom>
            <a:solidFill>
              <a:srgbClr val="100F0D"/>
            </a:solidFill>
          </p:spPr>
        </p:sp>
        <p:sp>
          <p:nvSpPr>
            <p:cNvPr name="TextBox 11" id="11"/>
            <p:cNvSpPr txBox="true"/>
            <p:nvPr/>
          </p:nvSpPr>
          <p:spPr>
            <a:xfrm>
              <a:off x="0" y="-66675"/>
              <a:ext cx="2137562" cy="159175"/>
            </a:xfrm>
            <a:prstGeom prst="rect">
              <a:avLst/>
            </a:prstGeom>
          </p:spPr>
          <p:txBody>
            <a:bodyPr anchor="ctr" rtlCol="false" tIns="50800" lIns="50800" bIns="50800" rIns="50800"/>
            <a:lstStyle/>
            <a:p>
              <a:pPr algn="ctr">
                <a:lnSpc>
                  <a:spcPts val="3535"/>
                </a:lnSpc>
              </a:pPr>
            </a:p>
          </p:txBody>
        </p:sp>
      </p:grpSp>
      <p:sp>
        <p:nvSpPr>
          <p:cNvPr name="TextBox 12" id="12"/>
          <p:cNvSpPr txBox="true"/>
          <p:nvPr/>
        </p:nvSpPr>
        <p:spPr>
          <a:xfrm rot="0">
            <a:off x="15151493" y="7930596"/>
            <a:ext cx="1096704" cy="862262"/>
          </a:xfrm>
          <a:prstGeom prst="rect">
            <a:avLst/>
          </a:prstGeom>
        </p:spPr>
        <p:txBody>
          <a:bodyPr anchor="t" rtlCol="false" tIns="0" lIns="0" bIns="0" rIns="0">
            <a:spAutoFit/>
          </a:bodyPr>
          <a:lstStyle/>
          <a:p>
            <a:pPr algn="ctr">
              <a:lnSpc>
                <a:spcPts val="7069"/>
              </a:lnSpc>
            </a:pPr>
            <a:r>
              <a:rPr lang="en-US" sz="5049">
                <a:solidFill>
                  <a:srgbClr val="000000"/>
                </a:solidFill>
                <a:latin typeface="Sauna Pro 2"/>
                <a:ea typeface="Sauna Pro 2"/>
                <a:cs typeface="Sauna Pro 2"/>
                <a:sym typeface="Sauna Pro 2"/>
              </a:rPr>
              <a:t>Ava</a:t>
            </a:r>
          </a:p>
        </p:txBody>
      </p:sp>
      <p:sp>
        <p:nvSpPr>
          <p:cNvPr name="TextBox 13" id="13"/>
          <p:cNvSpPr txBox="true"/>
          <p:nvPr/>
        </p:nvSpPr>
        <p:spPr>
          <a:xfrm rot="0">
            <a:off x="129527" y="397446"/>
            <a:ext cx="6437492" cy="631254"/>
          </a:xfrm>
          <a:prstGeom prst="rect">
            <a:avLst/>
          </a:prstGeom>
        </p:spPr>
        <p:txBody>
          <a:bodyPr anchor="t" rtlCol="false" tIns="0" lIns="0" bIns="0" rIns="0">
            <a:spAutoFit/>
          </a:bodyPr>
          <a:lstStyle/>
          <a:p>
            <a:pPr algn="ctr">
              <a:lnSpc>
                <a:spcPts val="5109"/>
              </a:lnSpc>
            </a:pPr>
            <a:r>
              <a:rPr lang="en-US" sz="3649">
                <a:solidFill>
                  <a:srgbClr val="000000"/>
                </a:solidFill>
                <a:latin typeface="Sauna Pro 1"/>
                <a:ea typeface="Sauna Pro 1"/>
                <a:cs typeface="Sauna Pro 1"/>
                <a:sym typeface="Sauna Pro 1"/>
              </a:rPr>
              <a:t>Secondary Age Learning Slides</a:t>
            </a:r>
          </a:p>
        </p:txBody>
      </p:sp>
    </p:spTree>
  </p:cSld>
  <p:clrMapOvr>
    <a:masterClrMapping/>
  </p:clrMapOvr>
  <p:transition spd="fast">
    <p:wipe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16595" y="190715"/>
            <a:ext cx="12079590" cy="7549744"/>
          </a:xfrm>
          <a:custGeom>
            <a:avLst/>
            <a:gdLst/>
            <a:ahLst/>
            <a:cxnLst/>
            <a:rect r="r" b="b" t="t" l="l"/>
            <a:pathLst>
              <a:path h="7549744" w="12079590">
                <a:moveTo>
                  <a:pt x="0" y="0"/>
                </a:moveTo>
                <a:lnTo>
                  <a:pt x="12079590" y="0"/>
                </a:lnTo>
                <a:lnTo>
                  <a:pt x="12079590" y="7549743"/>
                </a:lnTo>
                <a:lnTo>
                  <a:pt x="0" y="75497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705866" y="8471684"/>
            <a:ext cx="1411976" cy="1573232"/>
          </a:xfrm>
          <a:custGeom>
            <a:avLst/>
            <a:gdLst/>
            <a:ahLst/>
            <a:cxnLst/>
            <a:rect r="r" b="b" t="t" l="l"/>
            <a:pathLst>
              <a:path h="1573232" w="1411976">
                <a:moveTo>
                  <a:pt x="0" y="0"/>
                </a:moveTo>
                <a:lnTo>
                  <a:pt x="1411976" y="0"/>
                </a:lnTo>
                <a:lnTo>
                  <a:pt x="1411976" y="1573232"/>
                </a:lnTo>
                <a:lnTo>
                  <a:pt x="0" y="15732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174901" y="8996218"/>
            <a:ext cx="1043132" cy="1043132"/>
          </a:xfrm>
          <a:custGeom>
            <a:avLst/>
            <a:gdLst/>
            <a:ahLst/>
            <a:cxnLst/>
            <a:rect r="r" b="b" t="t" l="l"/>
            <a:pathLst>
              <a:path h="1043132" w="1043132">
                <a:moveTo>
                  <a:pt x="0" y="0"/>
                </a:moveTo>
                <a:lnTo>
                  <a:pt x="1043131" y="0"/>
                </a:lnTo>
                <a:lnTo>
                  <a:pt x="1043131" y="1043132"/>
                </a:lnTo>
                <a:lnTo>
                  <a:pt x="0" y="10431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226334" y="7391867"/>
            <a:ext cx="2860112" cy="2860112"/>
          </a:xfrm>
          <a:custGeom>
            <a:avLst/>
            <a:gdLst/>
            <a:ahLst/>
            <a:cxnLst/>
            <a:rect r="r" b="b" t="t" l="l"/>
            <a:pathLst>
              <a:path h="2860112" w="2860112">
                <a:moveTo>
                  <a:pt x="0" y="0"/>
                </a:moveTo>
                <a:lnTo>
                  <a:pt x="2860112" y="0"/>
                </a:lnTo>
                <a:lnTo>
                  <a:pt x="2860112" y="2860112"/>
                </a:lnTo>
                <a:lnTo>
                  <a:pt x="0" y="2860112"/>
                </a:lnTo>
                <a:lnTo>
                  <a:pt x="0" y="0"/>
                </a:lnTo>
                <a:close/>
              </a:path>
            </a:pathLst>
          </a:custGeom>
          <a:blipFill>
            <a:blip r:embed="rId8"/>
            <a:stretch>
              <a:fillRect l="0" t="0" r="0" b="0"/>
            </a:stretch>
          </a:blipFill>
        </p:spPr>
      </p:sp>
      <p:sp>
        <p:nvSpPr>
          <p:cNvPr name="TextBox 6" id="6"/>
          <p:cNvSpPr txBox="true"/>
          <p:nvPr/>
        </p:nvSpPr>
        <p:spPr>
          <a:xfrm rot="0">
            <a:off x="4878224" y="2126002"/>
            <a:ext cx="8138684" cy="4288769"/>
          </a:xfrm>
          <a:prstGeom prst="rect">
            <a:avLst/>
          </a:prstGeom>
        </p:spPr>
        <p:txBody>
          <a:bodyPr anchor="t" rtlCol="false" tIns="0" lIns="0" bIns="0" rIns="0">
            <a:spAutoFit/>
          </a:bodyPr>
          <a:lstStyle/>
          <a:p>
            <a:pPr algn="ctr">
              <a:lnSpc>
                <a:spcPts val="5636"/>
              </a:lnSpc>
            </a:pPr>
            <a:r>
              <a:rPr lang="en-US" b="true" sz="4025" spc="161">
                <a:solidFill>
                  <a:srgbClr val="000000"/>
                </a:solidFill>
                <a:latin typeface="Sauna Pro 3 Bold"/>
                <a:ea typeface="Sauna Pro 3 Bold"/>
                <a:cs typeface="Sauna Pro 3 Bold"/>
                <a:sym typeface="Sauna Pro 3 Bold"/>
              </a:rPr>
              <a:t>Explore the list of rights on the next slide</a:t>
            </a:r>
          </a:p>
          <a:p>
            <a:pPr algn="ctr">
              <a:lnSpc>
                <a:spcPts val="5636"/>
              </a:lnSpc>
            </a:pPr>
          </a:p>
          <a:p>
            <a:pPr algn="ctr">
              <a:lnSpc>
                <a:spcPts val="5636"/>
              </a:lnSpc>
              <a:spcBef>
                <a:spcPct val="0"/>
              </a:spcBef>
            </a:pPr>
            <a:r>
              <a:rPr lang="en-US" b="true" sz="4025" spc="161">
                <a:solidFill>
                  <a:srgbClr val="000000"/>
                </a:solidFill>
                <a:latin typeface="Sauna Pro 3 Bold"/>
                <a:ea typeface="Sauna Pro 3 Bold"/>
                <a:cs typeface="Sauna Pro 3 Bold"/>
                <a:sym typeface="Sauna Pro 3 Bold"/>
              </a:rPr>
              <a:t>Which ones are impacted by bullying behaviour and in what way?</a:t>
            </a:r>
          </a:p>
        </p:txBody>
      </p:sp>
      <p:sp>
        <p:nvSpPr>
          <p:cNvPr name="Freeform 7" id="7"/>
          <p:cNvSpPr/>
          <p:nvPr/>
        </p:nvSpPr>
        <p:spPr>
          <a:xfrm flipH="false" flipV="false" rot="0">
            <a:off x="10371567" y="2972672"/>
            <a:ext cx="1914872" cy="435633"/>
          </a:xfrm>
          <a:custGeom>
            <a:avLst/>
            <a:gdLst/>
            <a:ahLst/>
            <a:cxnLst/>
            <a:rect r="r" b="b" t="t" l="l"/>
            <a:pathLst>
              <a:path h="435633" w="1914872">
                <a:moveTo>
                  <a:pt x="0" y="0"/>
                </a:moveTo>
                <a:lnTo>
                  <a:pt x="1914872" y="0"/>
                </a:lnTo>
                <a:lnTo>
                  <a:pt x="1914872" y="435634"/>
                </a:lnTo>
                <a:lnTo>
                  <a:pt x="0" y="43563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25556" y="8996218"/>
            <a:ext cx="1806288" cy="1043132"/>
          </a:xfrm>
          <a:custGeom>
            <a:avLst/>
            <a:gdLst/>
            <a:ahLst/>
            <a:cxnLst/>
            <a:rect r="r" b="b" t="t" l="l"/>
            <a:pathLst>
              <a:path h="1043132" w="1806288">
                <a:moveTo>
                  <a:pt x="0" y="0"/>
                </a:moveTo>
                <a:lnTo>
                  <a:pt x="1806288" y="0"/>
                </a:lnTo>
                <a:lnTo>
                  <a:pt x="1806288" y="1043132"/>
                </a:lnTo>
                <a:lnTo>
                  <a:pt x="0" y="104313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483756" y="766201"/>
            <a:ext cx="5604350" cy="1310017"/>
          </a:xfrm>
          <a:custGeom>
            <a:avLst/>
            <a:gdLst/>
            <a:ahLst/>
            <a:cxnLst/>
            <a:rect r="r" b="b" t="t" l="l"/>
            <a:pathLst>
              <a:path h="1310017" w="5604350">
                <a:moveTo>
                  <a:pt x="0" y="0"/>
                </a:moveTo>
                <a:lnTo>
                  <a:pt x="5604350" y="0"/>
                </a:lnTo>
                <a:lnTo>
                  <a:pt x="5604350" y="1310017"/>
                </a:lnTo>
                <a:lnTo>
                  <a:pt x="0" y="1310017"/>
                </a:lnTo>
                <a:lnTo>
                  <a:pt x="0" y="0"/>
                </a:lnTo>
                <a:close/>
              </a:path>
            </a:pathLst>
          </a:custGeom>
          <a:blipFill>
            <a:blip r:embed="rId2"/>
            <a:stretch>
              <a:fillRect l="0" t="0" r="0" b="0"/>
            </a:stretch>
          </a:blipFill>
        </p:spPr>
      </p:sp>
      <p:sp>
        <p:nvSpPr>
          <p:cNvPr name="Freeform 3" id="3"/>
          <p:cNvSpPr/>
          <p:nvPr/>
        </p:nvSpPr>
        <p:spPr>
          <a:xfrm flipH="false" flipV="false" rot="0">
            <a:off x="4775910" y="2012932"/>
            <a:ext cx="7534573" cy="7973093"/>
          </a:xfrm>
          <a:custGeom>
            <a:avLst/>
            <a:gdLst/>
            <a:ahLst/>
            <a:cxnLst/>
            <a:rect r="r" b="b" t="t" l="l"/>
            <a:pathLst>
              <a:path h="7973093" w="7534573">
                <a:moveTo>
                  <a:pt x="0" y="0"/>
                </a:moveTo>
                <a:lnTo>
                  <a:pt x="7534572" y="0"/>
                </a:lnTo>
                <a:lnTo>
                  <a:pt x="7534572" y="7973093"/>
                </a:lnTo>
                <a:lnTo>
                  <a:pt x="0" y="797309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3299813" y="4185560"/>
            <a:ext cx="3550746" cy="3627837"/>
          </a:xfrm>
          <a:custGeom>
            <a:avLst/>
            <a:gdLst/>
            <a:ahLst/>
            <a:cxnLst/>
            <a:rect r="r" b="b" t="t" l="l"/>
            <a:pathLst>
              <a:path h="3627837" w="3550746">
                <a:moveTo>
                  <a:pt x="0" y="0"/>
                </a:moveTo>
                <a:lnTo>
                  <a:pt x="3550746" y="0"/>
                </a:lnTo>
                <a:lnTo>
                  <a:pt x="3550746" y="3627837"/>
                </a:lnTo>
                <a:lnTo>
                  <a:pt x="0" y="3627837"/>
                </a:lnTo>
                <a:lnTo>
                  <a:pt x="0" y="0"/>
                </a:lnTo>
                <a:close/>
              </a:path>
            </a:pathLst>
          </a:custGeom>
          <a:blipFill>
            <a:blip r:embed="rId5"/>
            <a:stretch>
              <a:fillRect l="0" t="0" r="0" b="0"/>
            </a:stretch>
          </a:blipFill>
        </p:spPr>
      </p:sp>
      <p:sp>
        <p:nvSpPr>
          <p:cNvPr name="TextBox 5" id="5"/>
          <p:cNvSpPr txBox="true"/>
          <p:nvPr/>
        </p:nvSpPr>
        <p:spPr>
          <a:xfrm rot="0">
            <a:off x="5010201" y="3671228"/>
            <a:ext cx="6923772" cy="5341528"/>
          </a:xfrm>
          <a:prstGeom prst="rect">
            <a:avLst/>
          </a:prstGeom>
        </p:spPr>
        <p:txBody>
          <a:bodyPr anchor="t" rtlCol="false" tIns="0" lIns="0" bIns="0" rIns="0">
            <a:spAutoFit/>
          </a:bodyPr>
          <a:lstStyle/>
          <a:p>
            <a:pPr algn="l">
              <a:lnSpc>
                <a:spcPts val="5312"/>
              </a:lnSpc>
            </a:pPr>
            <a:r>
              <a:rPr lang="en-US" sz="4354" spc="174">
                <a:solidFill>
                  <a:srgbClr val="000000"/>
                </a:solidFill>
                <a:latin typeface="Sauna Pro 1"/>
                <a:ea typeface="Sauna Pro 1"/>
                <a:cs typeface="Sauna Pro 1"/>
                <a:sym typeface="Sauna Pro 1"/>
              </a:rPr>
              <a:t>Think back to Film 1</a:t>
            </a:r>
          </a:p>
          <a:p>
            <a:pPr algn="l">
              <a:lnSpc>
                <a:spcPts val="5312"/>
              </a:lnSpc>
            </a:pPr>
          </a:p>
          <a:p>
            <a:pPr algn="l" marL="940086" indent="-470043" lvl="1">
              <a:lnSpc>
                <a:spcPts val="5312"/>
              </a:lnSpc>
              <a:buFont typeface="Arial"/>
              <a:buChar char="•"/>
            </a:pPr>
            <a:r>
              <a:rPr lang="en-US" sz="4354" spc="174">
                <a:solidFill>
                  <a:srgbClr val="000000"/>
                </a:solidFill>
                <a:latin typeface="Sauna Pro 1"/>
                <a:ea typeface="Sauna Pro 1"/>
                <a:cs typeface="Sauna Pro 1"/>
                <a:sym typeface="Sauna Pro 1"/>
              </a:rPr>
              <a:t>What do you remember?</a:t>
            </a:r>
          </a:p>
          <a:p>
            <a:pPr algn="l" marL="940086" indent="-470043" lvl="1">
              <a:lnSpc>
                <a:spcPts val="5312"/>
              </a:lnSpc>
              <a:buFont typeface="Arial"/>
              <a:buChar char="•"/>
            </a:pPr>
            <a:r>
              <a:rPr lang="en-US" sz="4354" spc="174">
                <a:solidFill>
                  <a:srgbClr val="000000"/>
                </a:solidFill>
                <a:latin typeface="Sauna Pro 1"/>
                <a:ea typeface="Sauna Pro 1"/>
                <a:cs typeface="Sauna Pro 1"/>
                <a:sym typeface="Sauna Pro 1"/>
              </a:rPr>
              <a:t>Write down 3 things you remember, or learned</a:t>
            </a:r>
          </a:p>
          <a:p>
            <a:pPr algn="l" marL="940086" indent="-470043" lvl="1">
              <a:lnSpc>
                <a:spcPts val="5312"/>
              </a:lnSpc>
              <a:buFont typeface="Arial"/>
              <a:buChar char="•"/>
            </a:pPr>
            <a:r>
              <a:rPr lang="en-US" sz="4354" spc="174">
                <a:solidFill>
                  <a:srgbClr val="000000"/>
                </a:solidFill>
                <a:latin typeface="Sauna Pro 1"/>
                <a:ea typeface="Sauna Pro 1"/>
                <a:cs typeface="Sauna Pro 1"/>
                <a:sym typeface="Sauna Pro 1"/>
              </a:rPr>
              <a:t>Share with a partner</a:t>
            </a:r>
          </a:p>
          <a:p>
            <a:pPr algn="ctr">
              <a:lnSpc>
                <a:spcPts val="5312"/>
              </a:lnSpc>
            </a:pPr>
          </a:p>
        </p:txBody>
      </p:sp>
      <p:sp>
        <p:nvSpPr>
          <p:cNvPr name="Freeform 6" id="6"/>
          <p:cNvSpPr/>
          <p:nvPr/>
        </p:nvSpPr>
        <p:spPr>
          <a:xfrm flipH="false" flipV="false" rot="0">
            <a:off x="175638" y="196057"/>
            <a:ext cx="1687789" cy="974698"/>
          </a:xfrm>
          <a:custGeom>
            <a:avLst/>
            <a:gdLst/>
            <a:ahLst/>
            <a:cxnLst/>
            <a:rect r="r" b="b" t="t" l="l"/>
            <a:pathLst>
              <a:path h="974698" w="1687789">
                <a:moveTo>
                  <a:pt x="0" y="0"/>
                </a:moveTo>
                <a:lnTo>
                  <a:pt x="1687789" y="0"/>
                </a:lnTo>
                <a:lnTo>
                  <a:pt x="1687789" y="974698"/>
                </a:lnTo>
                <a:lnTo>
                  <a:pt x="0" y="9746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6550322" y="8533733"/>
            <a:ext cx="1417956" cy="1579895"/>
          </a:xfrm>
          <a:custGeom>
            <a:avLst/>
            <a:gdLst/>
            <a:ahLst/>
            <a:cxnLst/>
            <a:rect r="r" b="b" t="t" l="l"/>
            <a:pathLst>
              <a:path h="1579895" w="1417956">
                <a:moveTo>
                  <a:pt x="0" y="0"/>
                </a:moveTo>
                <a:lnTo>
                  <a:pt x="1417956" y="0"/>
                </a:lnTo>
                <a:lnTo>
                  <a:pt x="1417956" y="1579895"/>
                </a:lnTo>
                <a:lnTo>
                  <a:pt x="0" y="15798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2033144" y="253420"/>
            <a:ext cx="775280" cy="775280"/>
          </a:xfrm>
          <a:custGeom>
            <a:avLst/>
            <a:gdLst/>
            <a:ahLst/>
            <a:cxnLst/>
            <a:rect r="r" b="b" t="t" l="l"/>
            <a:pathLst>
              <a:path h="775280" w="775280">
                <a:moveTo>
                  <a:pt x="0" y="0"/>
                </a:moveTo>
                <a:lnTo>
                  <a:pt x="775281" y="0"/>
                </a:lnTo>
                <a:lnTo>
                  <a:pt x="775281" y="775280"/>
                </a:lnTo>
                <a:lnTo>
                  <a:pt x="0" y="77528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344128" y="1249927"/>
            <a:ext cx="5960446" cy="1393254"/>
          </a:xfrm>
          <a:custGeom>
            <a:avLst/>
            <a:gdLst/>
            <a:ahLst/>
            <a:cxnLst/>
            <a:rect r="r" b="b" t="t" l="l"/>
            <a:pathLst>
              <a:path h="1393254" w="5960446">
                <a:moveTo>
                  <a:pt x="0" y="0"/>
                </a:moveTo>
                <a:lnTo>
                  <a:pt x="5960446" y="0"/>
                </a:lnTo>
                <a:lnTo>
                  <a:pt x="5960446" y="1393254"/>
                </a:lnTo>
                <a:lnTo>
                  <a:pt x="0" y="1393254"/>
                </a:lnTo>
                <a:lnTo>
                  <a:pt x="0" y="0"/>
                </a:lnTo>
                <a:close/>
              </a:path>
            </a:pathLst>
          </a:custGeom>
          <a:blipFill>
            <a:blip r:embed="rId2"/>
            <a:stretch>
              <a:fillRect l="0" t="0" r="0" b="0"/>
            </a:stretch>
          </a:blipFill>
        </p:spPr>
      </p:sp>
      <p:sp>
        <p:nvSpPr>
          <p:cNvPr name="Freeform 3" id="3"/>
          <p:cNvSpPr/>
          <p:nvPr/>
        </p:nvSpPr>
        <p:spPr>
          <a:xfrm flipH="false" flipV="false" rot="0">
            <a:off x="787058" y="2852690"/>
            <a:ext cx="5470785" cy="5789191"/>
          </a:xfrm>
          <a:custGeom>
            <a:avLst/>
            <a:gdLst/>
            <a:ahLst/>
            <a:cxnLst/>
            <a:rect r="r" b="b" t="t" l="l"/>
            <a:pathLst>
              <a:path h="5789191" w="5470785">
                <a:moveTo>
                  <a:pt x="0" y="0"/>
                </a:moveTo>
                <a:lnTo>
                  <a:pt x="5470786" y="0"/>
                </a:lnTo>
                <a:lnTo>
                  <a:pt x="5470786" y="5789191"/>
                </a:lnTo>
                <a:lnTo>
                  <a:pt x="0" y="578919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125784" y="4094624"/>
            <a:ext cx="4622703" cy="3397628"/>
          </a:xfrm>
          <a:prstGeom prst="rect">
            <a:avLst/>
          </a:prstGeom>
        </p:spPr>
        <p:txBody>
          <a:bodyPr anchor="t" rtlCol="false" tIns="0" lIns="0" bIns="0" rIns="0">
            <a:spAutoFit/>
          </a:bodyPr>
          <a:lstStyle/>
          <a:p>
            <a:pPr algn="l">
              <a:lnSpc>
                <a:spcPts val="3833"/>
              </a:lnSpc>
            </a:pPr>
            <a:r>
              <a:rPr lang="en-US" b="true" sz="2738" spc="109">
                <a:solidFill>
                  <a:srgbClr val="000000"/>
                </a:solidFill>
                <a:latin typeface="Sauna Pro 5 Bold"/>
                <a:ea typeface="Sauna Pro 5 Bold"/>
                <a:cs typeface="Sauna Pro 5 Bold"/>
                <a:sym typeface="Sauna Pro 5 Bold"/>
              </a:rPr>
              <a:t>Noah, Ava and Grace are the main characters.</a:t>
            </a:r>
          </a:p>
          <a:p>
            <a:pPr algn="l">
              <a:lnSpc>
                <a:spcPts val="3833"/>
              </a:lnSpc>
            </a:pPr>
          </a:p>
          <a:p>
            <a:pPr algn="l">
              <a:lnSpc>
                <a:spcPts val="3833"/>
              </a:lnSpc>
            </a:pPr>
            <a:r>
              <a:rPr lang="en-US" b="true" sz="2738" spc="109">
                <a:solidFill>
                  <a:srgbClr val="000000"/>
                </a:solidFill>
                <a:latin typeface="Sauna Pro 5 Bold"/>
                <a:ea typeface="Sauna Pro 5 Bold"/>
                <a:cs typeface="Sauna Pro 5 Bold"/>
                <a:sym typeface="Sauna Pro 5 Bold"/>
              </a:rPr>
              <a:t>Noah is feeling down because Grace has been bullying him.</a:t>
            </a:r>
          </a:p>
          <a:p>
            <a:pPr algn="l">
              <a:lnSpc>
                <a:spcPts val="3833"/>
              </a:lnSpc>
            </a:pPr>
          </a:p>
          <a:p>
            <a:pPr algn="l">
              <a:lnSpc>
                <a:spcPts val="3833"/>
              </a:lnSpc>
              <a:spcBef>
                <a:spcPct val="0"/>
              </a:spcBef>
            </a:pPr>
            <a:r>
              <a:rPr lang="en-US" b="true" sz="2738" spc="109">
                <a:solidFill>
                  <a:srgbClr val="000000"/>
                </a:solidFill>
                <a:latin typeface="Sauna Pro 5 Bold"/>
                <a:ea typeface="Sauna Pro 5 Bold"/>
                <a:cs typeface="Sauna Pro 5 Bold"/>
                <a:sym typeface="Sauna Pro 5 Bold"/>
              </a:rPr>
              <a:t>Ava is Noah’s best friend.</a:t>
            </a:r>
          </a:p>
        </p:txBody>
      </p:sp>
      <p:sp>
        <p:nvSpPr>
          <p:cNvPr name="Freeform 5" id="5"/>
          <p:cNvSpPr/>
          <p:nvPr/>
        </p:nvSpPr>
        <p:spPr>
          <a:xfrm flipH="false" flipV="false" rot="0">
            <a:off x="7005786" y="2852690"/>
            <a:ext cx="5298788" cy="5607183"/>
          </a:xfrm>
          <a:custGeom>
            <a:avLst/>
            <a:gdLst/>
            <a:ahLst/>
            <a:cxnLst/>
            <a:rect r="r" b="b" t="t" l="l"/>
            <a:pathLst>
              <a:path h="5607183" w="5298788">
                <a:moveTo>
                  <a:pt x="0" y="0"/>
                </a:moveTo>
                <a:lnTo>
                  <a:pt x="5298788" y="0"/>
                </a:lnTo>
                <a:lnTo>
                  <a:pt x="5298788" y="5607183"/>
                </a:lnTo>
                <a:lnTo>
                  <a:pt x="0" y="56071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2762624" y="2852690"/>
            <a:ext cx="5298788" cy="5607183"/>
          </a:xfrm>
          <a:custGeom>
            <a:avLst/>
            <a:gdLst/>
            <a:ahLst/>
            <a:cxnLst/>
            <a:rect r="r" b="b" t="t" l="l"/>
            <a:pathLst>
              <a:path h="5607183" w="5298788">
                <a:moveTo>
                  <a:pt x="0" y="0"/>
                </a:moveTo>
                <a:lnTo>
                  <a:pt x="5298788" y="0"/>
                </a:lnTo>
                <a:lnTo>
                  <a:pt x="5298788" y="5607183"/>
                </a:lnTo>
                <a:lnTo>
                  <a:pt x="0" y="56071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7806938" y="4453938"/>
            <a:ext cx="3406591" cy="2928539"/>
          </a:xfrm>
          <a:prstGeom prst="rect">
            <a:avLst/>
          </a:prstGeom>
        </p:spPr>
        <p:txBody>
          <a:bodyPr anchor="t" rtlCol="false" tIns="0" lIns="0" bIns="0" rIns="0">
            <a:spAutoFit/>
          </a:bodyPr>
          <a:lstStyle/>
          <a:p>
            <a:pPr algn="ctr">
              <a:lnSpc>
                <a:spcPts val="4615"/>
              </a:lnSpc>
            </a:pPr>
            <a:r>
              <a:rPr lang="en-US" sz="4437" spc="177">
                <a:solidFill>
                  <a:srgbClr val="000000"/>
                </a:solidFill>
                <a:latin typeface="Sauna Pro 2"/>
                <a:ea typeface="Sauna Pro 2"/>
                <a:cs typeface="Sauna Pro 2"/>
                <a:sym typeface="Sauna Pro 2"/>
              </a:rPr>
              <a:t>Bullying can happen to anyone face-to-face and online</a:t>
            </a:r>
          </a:p>
        </p:txBody>
      </p:sp>
      <p:sp>
        <p:nvSpPr>
          <p:cNvPr name="TextBox 8" id="8"/>
          <p:cNvSpPr txBox="true"/>
          <p:nvPr/>
        </p:nvSpPr>
        <p:spPr>
          <a:xfrm rot="0">
            <a:off x="13561874" y="4938013"/>
            <a:ext cx="3406591" cy="1855615"/>
          </a:xfrm>
          <a:prstGeom prst="rect">
            <a:avLst/>
          </a:prstGeom>
        </p:spPr>
        <p:txBody>
          <a:bodyPr anchor="t" rtlCol="false" tIns="0" lIns="0" bIns="0" rIns="0">
            <a:spAutoFit/>
          </a:bodyPr>
          <a:lstStyle/>
          <a:p>
            <a:pPr algn="l">
              <a:lnSpc>
                <a:spcPts val="3613"/>
              </a:lnSpc>
            </a:pPr>
            <a:r>
              <a:rPr lang="en-US" b="true" sz="2937" spc="117">
                <a:solidFill>
                  <a:srgbClr val="000000"/>
                </a:solidFill>
                <a:latin typeface="Sauna Pro 5 Bold"/>
                <a:ea typeface="Sauna Pro 5 Bold"/>
                <a:cs typeface="Sauna Pro 5 Bold"/>
                <a:sym typeface="Sauna Pro 5 Bold"/>
              </a:rPr>
              <a:t>Bullying can appear as teasing, being left out, pushed, or kicked...</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74128" y="6895916"/>
            <a:ext cx="2757553" cy="2817424"/>
          </a:xfrm>
          <a:custGeom>
            <a:avLst/>
            <a:gdLst/>
            <a:ahLst/>
            <a:cxnLst/>
            <a:rect r="r" b="b" t="t" l="l"/>
            <a:pathLst>
              <a:path h="2817424" w="2757553">
                <a:moveTo>
                  <a:pt x="0" y="0"/>
                </a:moveTo>
                <a:lnTo>
                  <a:pt x="2757553" y="0"/>
                </a:lnTo>
                <a:lnTo>
                  <a:pt x="2757553" y="2817423"/>
                </a:lnTo>
                <a:lnTo>
                  <a:pt x="0" y="2817423"/>
                </a:lnTo>
                <a:lnTo>
                  <a:pt x="0" y="0"/>
                </a:lnTo>
                <a:close/>
              </a:path>
            </a:pathLst>
          </a:custGeom>
          <a:blipFill>
            <a:blip r:embed="rId2"/>
            <a:stretch>
              <a:fillRect l="0" t="0" r="0" b="0"/>
            </a:stretch>
          </a:blipFill>
        </p:spPr>
      </p:sp>
      <p:sp>
        <p:nvSpPr>
          <p:cNvPr name="TextBox 3" id="3"/>
          <p:cNvSpPr txBox="true"/>
          <p:nvPr/>
        </p:nvSpPr>
        <p:spPr>
          <a:xfrm rot="0">
            <a:off x="3734392" y="2951959"/>
            <a:ext cx="10819217" cy="5813886"/>
          </a:xfrm>
          <a:prstGeom prst="rect">
            <a:avLst/>
          </a:prstGeom>
        </p:spPr>
        <p:txBody>
          <a:bodyPr anchor="t" rtlCol="false" tIns="0" lIns="0" bIns="0" rIns="0">
            <a:spAutoFit/>
          </a:bodyPr>
          <a:lstStyle/>
          <a:p>
            <a:pPr algn="l">
              <a:lnSpc>
                <a:spcPts val="7682"/>
              </a:lnSpc>
            </a:pPr>
            <a:r>
              <a:rPr lang="en-US" sz="5487" spc="219" b="true">
                <a:solidFill>
                  <a:srgbClr val="000000"/>
                </a:solidFill>
                <a:latin typeface="Sauna Pro 3 Bold"/>
                <a:ea typeface="Sauna Pro 3 Bold"/>
                <a:cs typeface="Sauna Pro 3 Bold"/>
                <a:sym typeface="Sauna Pro 3 Bold"/>
              </a:rPr>
              <a:t>As a group, discuss:</a:t>
            </a:r>
          </a:p>
          <a:p>
            <a:pPr algn="l" marL="1184715" indent="-592357" lvl="1">
              <a:lnSpc>
                <a:spcPts val="7682"/>
              </a:lnSpc>
              <a:buFont typeface="Arial"/>
              <a:buChar char="•"/>
            </a:pPr>
            <a:r>
              <a:rPr lang="en-US" b="true" sz="5487" spc="219">
                <a:solidFill>
                  <a:srgbClr val="FFFFFF"/>
                </a:solidFill>
                <a:latin typeface="Sauna Pro 3 Bold"/>
                <a:ea typeface="Sauna Pro 3 Bold"/>
                <a:cs typeface="Sauna Pro 3 Bold"/>
                <a:sym typeface="Sauna Pro 3 Bold"/>
              </a:rPr>
              <a:t>What is power? How is it used?</a:t>
            </a:r>
          </a:p>
          <a:p>
            <a:pPr algn="l" marL="1184715" indent="-592357" lvl="1">
              <a:lnSpc>
                <a:spcPts val="7682"/>
              </a:lnSpc>
              <a:buFont typeface="Arial"/>
              <a:buChar char="•"/>
            </a:pPr>
            <a:r>
              <a:rPr lang="en-US" b="true" sz="5487" spc="219">
                <a:solidFill>
                  <a:srgbClr val="FFFFFF"/>
                </a:solidFill>
                <a:latin typeface="Sauna Pro 3 Bold"/>
                <a:ea typeface="Sauna Pro 3 Bold"/>
                <a:cs typeface="Sauna Pro 3 Bold"/>
                <a:sym typeface="Sauna Pro 3 Bold"/>
              </a:rPr>
              <a:t>Is having power always fixed? </a:t>
            </a:r>
            <a:r>
              <a:rPr lang="en-US" b="true" sz="5487" spc="219">
                <a:solidFill>
                  <a:srgbClr val="84E52E"/>
                </a:solidFill>
                <a:latin typeface="Sauna Pro 3 Bold"/>
                <a:ea typeface="Sauna Pro 3 Bold"/>
                <a:cs typeface="Sauna Pro 3 Bold"/>
                <a:sym typeface="Sauna Pro 3 Bold"/>
              </a:rPr>
              <a:t>(does the same person always have power?)</a:t>
            </a:r>
          </a:p>
          <a:p>
            <a:pPr algn="l">
              <a:lnSpc>
                <a:spcPts val="7682"/>
              </a:lnSpc>
            </a:pPr>
          </a:p>
        </p:txBody>
      </p:sp>
      <p:sp>
        <p:nvSpPr>
          <p:cNvPr name="Freeform 4" id="4"/>
          <p:cNvSpPr/>
          <p:nvPr/>
        </p:nvSpPr>
        <p:spPr>
          <a:xfrm flipH="false" flipV="false" rot="0">
            <a:off x="16973385" y="8888785"/>
            <a:ext cx="1223466" cy="1363194"/>
          </a:xfrm>
          <a:custGeom>
            <a:avLst/>
            <a:gdLst/>
            <a:ahLst/>
            <a:cxnLst/>
            <a:rect r="r" b="b" t="t" l="l"/>
            <a:pathLst>
              <a:path h="1363194" w="1223466">
                <a:moveTo>
                  <a:pt x="0" y="0"/>
                </a:moveTo>
                <a:lnTo>
                  <a:pt x="1223467" y="0"/>
                </a:lnTo>
                <a:lnTo>
                  <a:pt x="1223467" y="1363194"/>
                </a:lnTo>
                <a:lnTo>
                  <a:pt x="0" y="136319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4978304" y="268734"/>
            <a:ext cx="1639101" cy="946581"/>
          </a:xfrm>
          <a:custGeom>
            <a:avLst/>
            <a:gdLst/>
            <a:ahLst/>
            <a:cxnLst/>
            <a:rect r="r" b="b" t="t" l="l"/>
            <a:pathLst>
              <a:path h="946581" w="1639101">
                <a:moveTo>
                  <a:pt x="0" y="0"/>
                </a:moveTo>
                <a:lnTo>
                  <a:pt x="1639101" y="0"/>
                </a:lnTo>
                <a:lnTo>
                  <a:pt x="1639101" y="946581"/>
                </a:lnTo>
                <a:lnTo>
                  <a:pt x="0" y="9465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6791565" y="195929"/>
            <a:ext cx="1051233" cy="1092191"/>
          </a:xfrm>
          <a:custGeom>
            <a:avLst/>
            <a:gdLst/>
            <a:ahLst/>
            <a:cxnLst/>
            <a:rect r="r" b="b" t="t" l="l"/>
            <a:pathLst>
              <a:path h="1092191" w="1051233">
                <a:moveTo>
                  <a:pt x="0" y="0"/>
                </a:moveTo>
                <a:lnTo>
                  <a:pt x="1051233" y="0"/>
                </a:lnTo>
                <a:lnTo>
                  <a:pt x="1051233" y="1092191"/>
                </a:lnTo>
                <a:lnTo>
                  <a:pt x="0" y="10921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463515" y="350518"/>
            <a:ext cx="9597759" cy="1057875"/>
          </a:xfrm>
          <a:prstGeom prst="rect">
            <a:avLst/>
          </a:prstGeom>
        </p:spPr>
        <p:txBody>
          <a:bodyPr anchor="t" rtlCol="false" tIns="0" lIns="0" bIns="0" rIns="0">
            <a:spAutoFit/>
          </a:bodyPr>
          <a:lstStyle/>
          <a:p>
            <a:pPr algn="l">
              <a:lnSpc>
                <a:spcPts val="4009"/>
              </a:lnSpc>
            </a:pPr>
            <a:r>
              <a:rPr lang="en-US" b="true" sz="3969" spc="158">
                <a:solidFill>
                  <a:srgbClr val="000000"/>
                </a:solidFill>
                <a:latin typeface="Sauna Pro 3 Bold"/>
                <a:ea typeface="Sauna Pro 3 Bold"/>
                <a:cs typeface="Sauna Pro 3 Bold"/>
                <a:sym typeface="Sauna Pro 3 Bold"/>
              </a:rPr>
              <a:t>Before you start watching Film 2 - take some time to explore the following:</a:t>
            </a:r>
          </a:p>
        </p:txBody>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7321939" y="-50871"/>
            <a:ext cx="3644122" cy="2159142"/>
          </a:xfrm>
          <a:custGeom>
            <a:avLst/>
            <a:gdLst/>
            <a:ahLst/>
            <a:cxnLst/>
            <a:rect r="r" b="b" t="t" l="l"/>
            <a:pathLst>
              <a:path h="2159142" w="3644122">
                <a:moveTo>
                  <a:pt x="0" y="0"/>
                </a:moveTo>
                <a:lnTo>
                  <a:pt x="3644122" y="0"/>
                </a:lnTo>
                <a:lnTo>
                  <a:pt x="3644122" y="2159142"/>
                </a:lnTo>
                <a:lnTo>
                  <a:pt x="0" y="21591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1622" y="691109"/>
            <a:ext cx="7216526" cy="5998737"/>
          </a:xfrm>
          <a:custGeom>
            <a:avLst/>
            <a:gdLst/>
            <a:ahLst/>
            <a:cxnLst/>
            <a:rect r="r" b="b" t="t" l="l"/>
            <a:pathLst>
              <a:path h="5998737" w="7216526">
                <a:moveTo>
                  <a:pt x="0" y="0"/>
                </a:moveTo>
                <a:lnTo>
                  <a:pt x="7216526" y="0"/>
                </a:lnTo>
                <a:lnTo>
                  <a:pt x="7216526" y="5998737"/>
                </a:lnTo>
                <a:lnTo>
                  <a:pt x="0" y="59987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448033" y="1028700"/>
            <a:ext cx="7216526" cy="5998737"/>
          </a:xfrm>
          <a:custGeom>
            <a:avLst/>
            <a:gdLst/>
            <a:ahLst/>
            <a:cxnLst/>
            <a:rect r="r" b="b" t="t" l="l"/>
            <a:pathLst>
              <a:path h="5998737" w="7216526">
                <a:moveTo>
                  <a:pt x="0" y="0"/>
                </a:moveTo>
                <a:lnTo>
                  <a:pt x="7216525" y="0"/>
                </a:lnTo>
                <a:lnTo>
                  <a:pt x="7216525" y="5998737"/>
                </a:lnTo>
                <a:lnTo>
                  <a:pt x="0" y="59987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2071023" y="1815812"/>
            <a:ext cx="4555592" cy="2714513"/>
          </a:xfrm>
          <a:prstGeom prst="rect">
            <a:avLst/>
          </a:prstGeom>
        </p:spPr>
        <p:txBody>
          <a:bodyPr anchor="t" rtlCol="false" tIns="0" lIns="0" bIns="0" rIns="0">
            <a:spAutoFit/>
          </a:bodyPr>
          <a:lstStyle/>
          <a:p>
            <a:pPr algn="ctr">
              <a:lnSpc>
                <a:spcPts val="4225"/>
              </a:lnSpc>
            </a:pPr>
            <a:r>
              <a:rPr lang="en-US" b="true" sz="4268" spc="170">
                <a:solidFill>
                  <a:srgbClr val="000000"/>
                </a:solidFill>
                <a:latin typeface="Sauna Pro 3 Bold"/>
                <a:ea typeface="Sauna Pro 3 Bold"/>
                <a:cs typeface="Sauna Pro 3 Bold"/>
                <a:sym typeface="Sauna Pro 3 Bold"/>
              </a:rPr>
              <a:t>Power means having an influence over others - for either good or bad.</a:t>
            </a:r>
          </a:p>
        </p:txBody>
      </p:sp>
      <p:sp>
        <p:nvSpPr>
          <p:cNvPr name="TextBox 6" id="6"/>
          <p:cNvSpPr txBox="true"/>
          <p:nvPr/>
        </p:nvSpPr>
        <p:spPr>
          <a:xfrm rot="0">
            <a:off x="11823374" y="2655281"/>
            <a:ext cx="5214699" cy="1675193"/>
          </a:xfrm>
          <a:prstGeom prst="rect">
            <a:avLst/>
          </a:prstGeom>
        </p:spPr>
        <p:txBody>
          <a:bodyPr anchor="t" rtlCol="false" tIns="0" lIns="0" bIns="0" rIns="0">
            <a:spAutoFit/>
          </a:bodyPr>
          <a:lstStyle/>
          <a:p>
            <a:pPr algn="l">
              <a:lnSpc>
                <a:spcPts val="4342"/>
              </a:lnSpc>
            </a:pPr>
            <a:r>
              <a:rPr lang="en-US" sz="4299" spc="171" b="true">
                <a:solidFill>
                  <a:srgbClr val="000000"/>
                </a:solidFill>
                <a:latin typeface="Sauna Pro 3 Bold"/>
                <a:ea typeface="Sauna Pro 3 Bold"/>
                <a:cs typeface="Sauna Pro 3 Bold"/>
                <a:sym typeface="Sauna Pro 3 Bold"/>
              </a:rPr>
              <a:t>Power isn’t bad in itself - it depends on how you use it.</a:t>
            </a:r>
          </a:p>
        </p:txBody>
      </p:sp>
      <p:sp>
        <p:nvSpPr>
          <p:cNvPr name="Freeform 7" id="7"/>
          <p:cNvSpPr/>
          <p:nvPr/>
        </p:nvSpPr>
        <p:spPr>
          <a:xfrm flipH="false" flipV="false" rot="0">
            <a:off x="5445500" y="4857656"/>
            <a:ext cx="6531542" cy="5429344"/>
          </a:xfrm>
          <a:custGeom>
            <a:avLst/>
            <a:gdLst/>
            <a:ahLst/>
            <a:cxnLst/>
            <a:rect r="r" b="b" t="t" l="l"/>
            <a:pathLst>
              <a:path h="5429344" w="6531542">
                <a:moveTo>
                  <a:pt x="0" y="0"/>
                </a:moveTo>
                <a:lnTo>
                  <a:pt x="6531542" y="0"/>
                </a:lnTo>
                <a:lnTo>
                  <a:pt x="6531542" y="5429344"/>
                </a:lnTo>
                <a:lnTo>
                  <a:pt x="0" y="542934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6749976" y="5909749"/>
            <a:ext cx="4788047" cy="2714513"/>
          </a:xfrm>
          <a:prstGeom prst="rect">
            <a:avLst/>
          </a:prstGeom>
        </p:spPr>
        <p:txBody>
          <a:bodyPr anchor="t" rtlCol="false" tIns="0" lIns="0" bIns="0" rIns="0">
            <a:spAutoFit/>
          </a:bodyPr>
          <a:lstStyle/>
          <a:p>
            <a:pPr algn="l">
              <a:lnSpc>
                <a:spcPts val="4225"/>
              </a:lnSpc>
            </a:pPr>
            <a:r>
              <a:rPr lang="en-US" sz="4268" spc="170" b="true">
                <a:solidFill>
                  <a:srgbClr val="000000"/>
                </a:solidFill>
                <a:latin typeface="Sauna Pro 3 Bold"/>
                <a:ea typeface="Sauna Pro 3 Bold"/>
                <a:cs typeface="Sauna Pro 3 Bold"/>
                <a:sym typeface="Sauna Pro 3 Bold"/>
              </a:rPr>
              <a:t>There is:</a:t>
            </a:r>
          </a:p>
          <a:p>
            <a:pPr algn="l" marL="921575" indent="-460788" lvl="1">
              <a:lnSpc>
                <a:spcPts val="4225"/>
              </a:lnSpc>
              <a:buFont typeface="Arial"/>
              <a:buChar char="•"/>
            </a:pPr>
            <a:r>
              <a:rPr lang="en-US" b="true" sz="4268" spc="170">
                <a:solidFill>
                  <a:srgbClr val="000000"/>
                </a:solidFill>
                <a:latin typeface="Sauna Pro 3 Bold"/>
                <a:ea typeface="Sauna Pro 3 Bold"/>
                <a:cs typeface="Sauna Pro 3 Bold"/>
                <a:sym typeface="Sauna Pro 3 Bold"/>
              </a:rPr>
              <a:t>The power to help</a:t>
            </a:r>
          </a:p>
          <a:p>
            <a:pPr algn="l" marL="921575" indent="-460788" lvl="1">
              <a:lnSpc>
                <a:spcPts val="4225"/>
              </a:lnSpc>
              <a:buFont typeface="Arial"/>
              <a:buChar char="•"/>
            </a:pPr>
            <a:r>
              <a:rPr lang="en-US" b="true" sz="4268" spc="170">
                <a:solidFill>
                  <a:srgbClr val="000000"/>
                </a:solidFill>
                <a:latin typeface="Sauna Pro 3 Bold"/>
                <a:ea typeface="Sauna Pro 3 Bold"/>
                <a:cs typeface="Sauna Pro 3 Bold"/>
                <a:sym typeface="Sauna Pro 3 Bold"/>
              </a:rPr>
              <a:t>The power to hurt</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15885" y="770891"/>
            <a:ext cx="10210417" cy="8487409"/>
          </a:xfrm>
          <a:custGeom>
            <a:avLst/>
            <a:gdLst/>
            <a:ahLst/>
            <a:cxnLst/>
            <a:rect r="r" b="b" t="t" l="l"/>
            <a:pathLst>
              <a:path h="8487409" w="10210417">
                <a:moveTo>
                  <a:pt x="0" y="0"/>
                </a:moveTo>
                <a:lnTo>
                  <a:pt x="10210418" y="0"/>
                </a:lnTo>
                <a:lnTo>
                  <a:pt x="10210418" y="8487409"/>
                </a:lnTo>
                <a:lnTo>
                  <a:pt x="0" y="84874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731733" y="7910360"/>
            <a:ext cx="4054526" cy="2113422"/>
          </a:xfrm>
          <a:custGeom>
            <a:avLst/>
            <a:gdLst/>
            <a:ahLst/>
            <a:cxnLst/>
            <a:rect r="r" b="b" t="t" l="l"/>
            <a:pathLst>
              <a:path h="2113422" w="4054526">
                <a:moveTo>
                  <a:pt x="0" y="0"/>
                </a:moveTo>
                <a:lnTo>
                  <a:pt x="4054527" y="0"/>
                </a:lnTo>
                <a:lnTo>
                  <a:pt x="4054527" y="2113422"/>
                </a:lnTo>
                <a:lnTo>
                  <a:pt x="0" y="21134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015648">
            <a:off x="11517543" y="1238286"/>
            <a:ext cx="1513823" cy="2533596"/>
          </a:xfrm>
          <a:custGeom>
            <a:avLst/>
            <a:gdLst/>
            <a:ahLst/>
            <a:cxnLst/>
            <a:rect r="r" b="b" t="t" l="l"/>
            <a:pathLst>
              <a:path h="2533596" w="1513823">
                <a:moveTo>
                  <a:pt x="0" y="0"/>
                </a:moveTo>
                <a:lnTo>
                  <a:pt x="1513823" y="0"/>
                </a:lnTo>
                <a:lnTo>
                  <a:pt x="1513823" y="2533596"/>
                </a:lnTo>
                <a:lnTo>
                  <a:pt x="0" y="25335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2435350" y="2980354"/>
            <a:ext cx="6877207" cy="2491359"/>
          </a:xfrm>
          <a:prstGeom prst="rect">
            <a:avLst/>
          </a:prstGeom>
        </p:spPr>
        <p:txBody>
          <a:bodyPr anchor="t" rtlCol="false" tIns="0" lIns="0" bIns="0" rIns="0">
            <a:spAutoFit/>
          </a:bodyPr>
          <a:lstStyle/>
          <a:p>
            <a:pPr algn="l">
              <a:lnSpc>
                <a:spcPts val="6505"/>
              </a:lnSpc>
            </a:pPr>
            <a:r>
              <a:rPr lang="en-US" sz="5706" spc="228" b="true">
                <a:solidFill>
                  <a:srgbClr val="000000"/>
                </a:solidFill>
                <a:latin typeface="Sauna Pro 3 Bold"/>
                <a:ea typeface="Sauna Pro 3 Bold"/>
                <a:cs typeface="Sauna Pro 3 Bold"/>
                <a:sym typeface="Sauna Pro 3 Bold"/>
              </a:rPr>
              <a:t>Power is not fixed.</a:t>
            </a:r>
          </a:p>
          <a:p>
            <a:pPr algn="l">
              <a:lnSpc>
                <a:spcPts val="6505"/>
              </a:lnSpc>
            </a:pPr>
            <a:r>
              <a:rPr lang="en-US" b="true" sz="5706" spc="228">
                <a:solidFill>
                  <a:srgbClr val="000000"/>
                </a:solidFill>
                <a:latin typeface="Sauna Pro 3 Bold"/>
                <a:ea typeface="Sauna Pro 3 Bold"/>
                <a:cs typeface="Sauna Pro 3 Bold"/>
                <a:sym typeface="Sauna Pro 3 Bold"/>
              </a:rPr>
              <a:t>It changes in different situations.</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15885" y="457844"/>
            <a:ext cx="10587015" cy="8800456"/>
          </a:xfrm>
          <a:custGeom>
            <a:avLst/>
            <a:gdLst/>
            <a:ahLst/>
            <a:cxnLst/>
            <a:rect r="r" b="b" t="t" l="l"/>
            <a:pathLst>
              <a:path h="8800456" w="10587015">
                <a:moveTo>
                  <a:pt x="0" y="0"/>
                </a:moveTo>
                <a:lnTo>
                  <a:pt x="10587015" y="0"/>
                </a:lnTo>
                <a:lnTo>
                  <a:pt x="10587015" y="8800456"/>
                </a:lnTo>
                <a:lnTo>
                  <a:pt x="0" y="88004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635544" y="3170945"/>
            <a:ext cx="5623756" cy="1687127"/>
          </a:xfrm>
          <a:custGeom>
            <a:avLst/>
            <a:gdLst/>
            <a:ahLst/>
            <a:cxnLst/>
            <a:rect r="r" b="b" t="t" l="l"/>
            <a:pathLst>
              <a:path h="1687127" w="5623756">
                <a:moveTo>
                  <a:pt x="0" y="0"/>
                </a:moveTo>
                <a:lnTo>
                  <a:pt x="5623756" y="0"/>
                </a:lnTo>
                <a:lnTo>
                  <a:pt x="5623756" y="1687127"/>
                </a:lnTo>
                <a:lnTo>
                  <a:pt x="0" y="1687127"/>
                </a:lnTo>
                <a:lnTo>
                  <a:pt x="0" y="0"/>
                </a:lnTo>
                <a:close/>
              </a:path>
            </a:pathLst>
          </a:custGeom>
          <a:blipFill>
            <a:blip r:embed="rId4"/>
            <a:stretch>
              <a:fillRect l="0" t="0" r="0" b="0"/>
            </a:stretch>
          </a:blipFill>
        </p:spPr>
      </p:sp>
      <p:sp>
        <p:nvSpPr>
          <p:cNvPr name="Freeform 4" id="4"/>
          <p:cNvSpPr/>
          <p:nvPr/>
        </p:nvSpPr>
        <p:spPr>
          <a:xfrm flipH="false" flipV="false" rot="0">
            <a:off x="13716500" y="7872577"/>
            <a:ext cx="4096697" cy="2135403"/>
          </a:xfrm>
          <a:custGeom>
            <a:avLst/>
            <a:gdLst/>
            <a:ahLst/>
            <a:cxnLst/>
            <a:rect r="r" b="b" t="t" l="l"/>
            <a:pathLst>
              <a:path h="2135403" w="4096697">
                <a:moveTo>
                  <a:pt x="0" y="0"/>
                </a:moveTo>
                <a:lnTo>
                  <a:pt x="4096697" y="0"/>
                </a:lnTo>
                <a:lnTo>
                  <a:pt x="4096697" y="2135403"/>
                </a:lnTo>
                <a:lnTo>
                  <a:pt x="0" y="21354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920963" y="2599421"/>
            <a:ext cx="5745035" cy="3065169"/>
          </a:xfrm>
          <a:prstGeom prst="rect">
            <a:avLst/>
          </a:prstGeom>
        </p:spPr>
        <p:txBody>
          <a:bodyPr anchor="t" rtlCol="false" tIns="0" lIns="0" bIns="0" rIns="0">
            <a:spAutoFit/>
          </a:bodyPr>
          <a:lstStyle/>
          <a:p>
            <a:pPr algn="ctr">
              <a:lnSpc>
                <a:spcPts val="4862"/>
              </a:lnSpc>
            </a:pPr>
            <a:r>
              <a:rPr lang="en-US" b="true" sz="4227" spc="169">
                <a:solidFill>
                  <a:srgbClr val="000000"/>
                </a:solidFill>
                <a:latin typeface="Sauna Pro 3 Bold"/>
                <a:ea typeface="Sauna Pro 3 Bold"/>
                <a:cs typeface="Sauna Pro 3 Bold"/>
                <a:sym typeface="Sauna Pro 3 Bold"/>
              </a:rPr>
              <a:t>Think about the power we all have. If you see someone being bullied - what power do you have to help?</a:t>
            </a:r>
          </a:p>
        </p:txBody>
      </p:sp>
      <p:sp>
        <p:nvSpPr>
          <p:cNvPr name="TextBox 6" id="6"/>
          <p:cNvSpPr txBox="true"/>
          <p:nvPr/>
        </p:nvSpPr>
        <p:spPr>
          <a:xfrm rot="0">
            <a:off x="11557364" y="4916162"/>
            <a:ext cx="6255833" cy="1411130"/>
          </a:xfrm>
          <a:prstGeom prst="rect">
            <a:avLst/>
          </a:prstGeom>
        </p:spPr>
        <p:txBody>
          <a:bodyPr anchor="t" rtlCol="false" tIns="0" lIns="0" bIns="0" rIns="0">
            <a:spAutoFit/>
          </a:bodyPr>
          <a:lstStyle/>
          <a:p>
            <a:pPr algn="ctr">
              <a:lnSpc>
                <a:spcPts val="5696"/>
              </a:lnSpc>
            </a:pPr>
            <a:r>
              <a:rPr lang="en-US" b="true" sz="4068" spc="162">
                <a:solidFill>
                  <a:srgbClr val="000000"/>
                </a:solidFill>
                <a:latin typeface="Sauna Pro 3 Bold"/>
                <a:ea typeface="Sauna Pro 3 Bold"/>
                <a:cs typeface="Sauna Pro 3 Bold"/>
                <a:sym typeface="Sauna Pro 3 Bold"/>
              </a:rPr>
              <a:t>Look at this next example. </a:t>
            </a:r>
          </a:p>
          <a:p>
            <a:pPr algn="ctr">
              <a:lnSpc>
                <a:spcPts val="5696"/>
              </a:lnSpc>
              <a:spcBef>
                <a:spcPct val="0"/>
              </a:spcBef>
            </a:pP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73096" y="9258300"/>
            <a:ext cx="1387168" cy="801090"/>
          </a:xfrm>
          <a:custGeom>
            <a:avLst/>
            <a:gdLst/>
            <a:ahLst/>
            <a:cxnLst/>
            <a:rect r="r" b="b" t="t" l="l"/>
            <a:pathLst>
              <a:path h="801090" w="1387168">
                <a:moveTo>
                  <a:pt x="0" y="0"/>
                </a:moveTo>
                <a:lnTo>
                  <a:pt x="1387168" y="0"/>
                </a:lnTo>
                <a:lnTo>
                  <a:pt x="1387168" y="801090"/>
                </a:lnTo>
                <a:lnTo>
                  <a:pt x="0" y="8010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37312" y="9234565"/>
            <a:ext cx="816738" cy="848559"/>
          </a:xfrm>
          <a:custGeom>
            <a:avLst/>
            <a:gdLst/>
            <a:ahLst/>
            <a:cxnLst/>
            <a:rect r="r" b="b" t="t" l="l"/>
            <a:pathLst>
              <a:path h="848559" w="816738">
                <a:moveTo>
                  <a:pt x="0" y="0"/>
                </a:moveTo>
                <a:lnTo>
                  <a:pt x="816738" y="0"/>
                </a:lnTo>
                <a:lnTo>
                  <a:pt x="816738" y="848559"/>
                </a:lnTo>
                <a:lnTo>
                  <a:pt x="0" y="8485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863195" y="8816957"/>
            <a:ext cx="1262528" cy="1406716"/>
          </a:xfrm>
          <a:custGeom>
            <a:avLst/>
            <a:gdLst/>
            <a:ahLst/>
            <a:cxnLst/>
            <a:rect r="r" b="b" t="t" l="l"/>
            <a:pathLst>
              <a:path h="1406716" w="1262528">
                <a:moveTo>
                  <a:pt x="0" y="0"/>
                </a:moveTo>
                <a:lnTo>
                  <a:pt x="1262527" y="0"/>
                </a:lnTo>
                <a:lnTo>
                  <a:pt x="1262527" y="1406716"/>
                </a:lnTo>
                <a:lnTo>
                  <a:pt x="0" y="14067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560264" y="3935704"/>
            <a:ext cx="1453873" cy="3060785"/>
          </a:xfrm>
          <a:custGeom>
            <a:avLst/>
            <a:gdLst/>
            <a:ahLst/>
            <a:cxnLst/>
            <a:rect r="r" b="b" t="t" l="l"/>
            <a:pathLst>
              <a:path h="3060785" w="1453873">
                <a:moveTo>
                  <a:pt x="0" y="0"/>
                </a:moveTo>
                <a:lnTo>
                  <a:pt x="1453873" y="0"/>
                </a:lnTo>
                <a:lnTo>
                  <a:pt x="1453873" y="3060786"/>
                </a:lnTo>
                <a:lnTo>
                  <a:pt x="0" y="3060786"/>
                </a:lnTo>
                <a:lnTo>
                  <a:pt x="0" y="0"/>
                </a:lnTo>
                <a:close/>
              </a:path>
            </a:pathLst>
          </a:custGeom>
          <a:blipFill>
            <a:blip r:embed="rId8"/>
            <a:stretch>
              <a:fillRect l="0" t="0" r="0" b="0"/>
            </a:stretch>
          </a:blipFill>
        </p:spPr>
      </p:sp>
      <p:sp>
        <p:nvSpPr>
          <p:cNvPr name="Freeform 6" id="6"/>
          <p:cNvSpPr/>
          <p:nvPr/>
        </p:nvSpPr>
        <p:spPr>
          <a:xfrm flipH="false" flipV="false" rot="0">
            <a:off x="13756562" y="508869"/>
            <a:ext cx="3003909" cy="3030426"/>
          </a:xfrm>
          <a:custGeom>
            <a:avLst/>
            <a:gdLst/>
            <a:ahLst/>
            <a:cxnLst/>
            <a:rect r="r" b="b" t="t" l="l"/>
            <a:pathLst>
              <a:path h="3030426" w="3003909">
                <a:moveTo>
                  <a:pt x="0" y="0"/>
                </a:moveTo>
                <a:lnTo>
                  <a:pt x="3003909" y="0"/>
                </a:lnTo>
                <a:lnTo>
                  <a:pt x="3003909" y="3030426"/>
                </a:lnTo>
                <a:lnTo>
                  <a:pt x="0" y="3030426"/>
                </a:lnTo>
                <a:lnTo>
                  <a:pt x="0" y="0"/>
                </a:lnTo>
                <a:close/>
              </a:path>
            </a:pathLst>
          </a:custGeom>
          <a:blipFill>
            <a:blip r:embed="rId9"/>
            <a:stretch>
              <a:fillRect l="0" t="0" r="0" b="0"/>
            </a:stretch>
          </a:blipFill>
        </p:spPr>
      </p:sp>
      <p:sp>
        <p:nvSpPr>
          <p:cNvPr name="Freeform 7" id="7"/>
          <p:cNvSpPr/>
          <p:nvPr/>
        </p:nvSpPr>
        <p:spPr>
          <a:xfrm flipH="false" flipV="false" rot="0">
            <a:off x="7245349" y="7560009"/>
            <a:ext cx="2510733" cy="1936402"/>
          </a:xfrm>
          <a:custGeom>
            <a:avLst/>
            <a:gdLst/>
            <a:ahLst/>
            <a:cxnLst/>
            <a:rect r="r" b="b" t="t" l="l"/>
            <a:pathLst>
              <a:path h="1936402" w="2510733">
                <a:moveTo>
                  <a:pt x="0" y="0"/>
                </a:moveTo>
                <a:lnTo>
                  <a:pt x="2510732" y="0"/>
                </a:lnTo>
                <a:lnTo>
                  <a:pt x="2510732" y="1936402"/>
                </a:lnTo>
                <a:lnTo>
                  <a:pt x="0" y="193640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801816" y="1477375"/>
            <a:ext cx="5677055" cy="2458329"/>
          </a:xfrm>
          <a:prstGeom prst="rect">
            <a:avLst/>
          </a:prstGeom>
        </p:spPr>
        <p:txBody>
          <a:bodyPr anchor="t" rtlCol="false" tIns="0" lIns="0" bIns="0" rIns="0">
            <a:spAutoFit/>
          </a:bodyPr>
          <a:lstStyle/>
          <a:p>
            <a:pPr algn="l">
              <a:lnSpc>
                <a:spcPts val="4801"/>
              </a:lnSpc>
            </a:pPr>
            <a:r>
              <a:rPr lang="en-US" b="true" sz="4068" spc="162">
                <a:solidFill>
                  <a:srgbClr val="000000"/>
                </a:solidFill>
                <a:latin typeface="Sauna Pro 3 Bold"/>
                <a:ea typeface="Sauna Pro 3 Bold"/>
                <a:cs typeface="Sauna Pro 3 Bold"/>
                <a:sym typeface="Sauna Pro 3 Bold"/>
              </a:rPr>
              <a:t>Craig has just started S1 and wants to impress the older pupils.</a:t>
            </a:r>
          </a:p>
          <a:p>
            <a:pPr algn="l">
              <a:lnSpc>
                <a:spcPts val="4801"/>
              </a:lnSpc>
            </a:pPr>
          </a:p>
        </p:txBody>
      </p:sp>
      <p:sp>
        <p:nvSpPr>
          <p:cNvPr name="TextBox 9" id="9"/>
          <p:cNvSpPr txBox="true"/>
          <p:nvPr/>
        </p:nvSpPr>
        <p:spPr>
          <a:xfrm rot="0">
            <a:off x="12126256" y="4545335"/>
            <a:ext cx="5999466" cy="3711255"/>
          </a:xfrm>
          <a:prstGeom prst="rect">
            <a:avLst/>
          </a:prstGeom>
        </p:spPr>
        <p:txBody>
          <a:bodyPr anchor="t" rtlCol="false" tIns="0" lIns="0" bIns="0" rIns="0">
            <a:spAutoFit/>
          </a:bodyPr>
          <a:lstStyle/>
          <a:p>
            <a:pPr algn="l">
              <a:lnSpc>
                <a:spcPts val="4187"/>
              </a:lnSpc>
            </a:pPr>
            <a:r>
              <a:rPr lang="en-US" b="true" sz="4026" spc="161">
                <a:solidFill>
                  <a:srgbClr val="000000"/>
                </a:solidFill>
                <a:latin typeface="Sauna Pro 3 Bold"/>
                <a:ea typeface="Sauna Pro 3 Bold"/>
                <a:cs typeface="Sauna Pro 3 Bold"/>
                <a:sym typeface="Sauna Pro 3 Bold"/>
              </a:rPr>
              <a:t>Craig blocks the door way each morning, laughs at others, make comments on people’s shoes and tries to trip them up. Other pupils laugh nervously and join in.</a:t>
            </a:r>
          </a:p>
        </p:txBody>
      </p:sp>
      <p:sp>
        <p:nvSpPr>
          <p:cNvPr name="Freeform 10" id="10"/>
          <p:cNvSpPr/>
          <p:nvPr/>
        </p:nvSpPr>
        <p:spPr>
          <a:xfrm flipH="false" flipV="false" rot="0">
            <a:off x="6629074" y="3193382"/>
            <a:ext cx="4583463" cy="3512078"/>
          </a:xfrm>
          <a:custGeom>
            <a:avLst/>
            <a:gdLst/>
            <a:ahLst/>
            <a:cxnLst/>
            <a:rect r="r" b="b" t="t" l="l"/>
            <a:pathLst>
              <a:path h="3512078" w="4583463">
                <a:moveTo>
                  <a:pt x="0" y="0"/>
                </a:moveTo>
                <a:lnTo>
                  <a:pt x="4583463" y="0"/>
                </a:lnTo>
                <a:lnTo>
                  <a:pt x="4583463" y="3512078"/>
                </a:lnTo>
                <a:lnTo>
                  <a:pt x="0" y="351207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TextBox 2" id="2"/>
          <p:cNvSpPr txBox="true"/>
          <p:nvPr/>
        </p:nvSpPr>
        <p:spPr>
          <a:xfrm rot="0">
            <a:off x="1979185" y="6949177"/>
            <a:ext cx="13911240" cy="1628941"/>
          </a:xfrm>
          <a:prstGeom prst="rect">
            <a:avLst/>
          </a:prstGeom>
        </p:spPr>
        <p:txBody>
          <a:bodyPr anchor="t" rtlCol="false" tIns="0" lIns="0" bIns="0" rIns="0">
            <a:spAutoFit/>
          </a:bodyPr>
          <a:lstStyle/>
          <a:p>
            <a:pPr algn="ctr">
              <a:lnSpc>
                <a:spcPts val="13115"/>
              </a:lnSpc>
              <a:spcBef>
                <a:spcPct val="0"/>
              </a:spcBef>
            </a:pPr>
            <a:r>
              <a:rPr lang="en-US" b="true" sz="9368" spc="374">
                <a:solidFill>
                  <a:srgbClr val="FFFFFF"/>
                </a:solidFill>
                <a:latin typeface="Sauna Pro 3 Bold"/>
                <a:ea typeface="Sauna Pro 3 Bold"/>
                <a:cs typeface="Sauna Pro 3 Bold"/>
                <a:sym typeface="Sauna Pro 3 Bold"/>
              </a:rPr>
              <a:t>Who has the POWER here?</a:t>
            </a:r>
          </a:p>
        </p:txBody>
      </p:sp>
      <p:sp>
        <p:nvSpPr>
          <p:cNvPr name="Freeform 3" id="3"/>
          <p:cNvSpPr/>
          <p:nvPr/>
        </p:nvSpPr>
        <p:spPr>
          <a:xfrm flipH="false" flipV="false" rot="0">
            <a:off x="16760059" y="8702043"/>
            <a:ext cx="1365663" cy="1521630"/>
          </a:xfrm>
          <a:custGeom>
            <a:avLst/>
            <a:gdLst/>
            <a:ahLst/>
            <a:cxnLst/>
            <a:rect r="r" b="b" t="t" l="l"/>
            <a:pathLst>
              <a:path h="1521630" w="1365663">
                <a:moveTo>
                  <a:pt x="0" y="0"/>
                </a:moveTo>
                <a:lnTo>
                  <a:pt x="1365663" y="0"/>
                </a:lnTo>
                <a:lnTo>
                  <a:pt x="1365663" y="1521630"/>
                </a:lnTo>
                <a:lnTo>
                  <a:pt x="0" y="15216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65524" y="593331"/>
            <a:ext cx="6166915" cy="2839880"/>
          </a:xfrm>
          <a:prstGeom prst="rect">
            <a:avLst/>
          </a:prstGeom>
        </p:spPr>
        <p:txBody>
          <a:bodyPr anchor="t" rtlCol="false" tIns="0" lIns="0" bIns="0" rIns="0">
            <a:spAutoFit/>
          </a:bodyPr>
          <a:lstStyle/>
          <a:p>
            <a:pPr algn="l">
              <a:lnSpc>
                <a:spcPts val="5696"/>
              </a:lnSpc>
            </a:pPr>
            <a:r>
              <a:rPr lang="en-US" b="true" sz="4068" spc="162">
                <a:solidFill>
                  <a:srgbClr val="000000"/>
                </a:solidFill>
                <a:latin typeface="Sauna Pro 3 Bold"/>
                <a:ea typeface="Sauna Pro 3 Bold"/>
                <a:cs typeface="Sauna Pro 3 Bold"/>
                <a:sym typeface="Sauna Pro 3 Bold"/>
              </a:rPr>
              <a:t>Craig has just started S1 and wants to impress the older pupils.</a:t>
            </a:r>
          </a:p>
          <a:p>
            <a:pPr algn="l">
              <a:lnSpc>
                <a:spcPts val="5696"/>
              </a:lnSpc>
              <a:spcBef>
                <a:spcPct val="0"/>
              </a:spcBef>
            </a:pPr>
          </a:p>
        </p:txBody>
      </p:sp>
      <p:sp>
        <p:nvSpPr>
          <p:cNvPr name="Freeform 5" id="5"/>
          <p:cNvSpPr/>
          <p:nvPr/>
        </p:nvSpPr>
        <p:spPr>
          <a:xfrm flipH="false" flipV="false" rot="0">
            <a:off x="6284365" y="2974909"/>
            <a:ext cx="4892502" cy="3748880"/>
          </a:xfrm>
          <a:custGeom>
            <a:avLst/>
            <a:gdLst/>
            <a:ahLst/>
            <a:cxnLst/>
            <a:rect r="r" b="b" t="t" l="l"/>
            <a:pathLst>
              <a:path h="3748880" w="4892502">
                <a:moveTo>
                  <a:pt x="0" y="0"/>
                </a:moveTo>
                <a:lnTo>
                  <a:pt x="4892502" y="0"/>
                </a:lnTo>
                <a:lnTo>
                  <a:pt x="4892502" y="3748880"/>
                </a:lnTo>
                <a:lnTo>
                  <a:pt x="0" y="37488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404998" y="3085522"/>
            <a:ext cx="1453873" cy="3060785"/>
          </a:xfrm>
          <a:custGeom>
            <a:avLst/>
            <a:gdLst/>
            <a:ahLst/>
            <a:cxnLst/>
            <a:rect r="r" b="b" t="t" l="l"/>
            <a:pathLst>
              <a:path h="3060785" w="1453873">
                <a:moveTo>
                  <a:pt x="0" y="0"/>
                </a:moveTo>
                <a:lnTo>
                  <a:pt x="1453872" y="0"/>
                </a:lnTo>
                <a:lnTo>
                  <a:pt x="1453872" y="3060786"/>
                </a:lnTo>
                <a:lnTo>
                  <a:pt x="0" y="3060786"/>
                </a:lnTo>
                <a:lnTo>
                  <a:pt x="0" y="0"/>
                </a:lnTo>
                <a:close/>
              </a:path>
            </a:pathLst>
          </a:custGeom>
          <a:blipFill>
            <a:blip r:embed="rId6"/>
            <a:stretch>
              <a:fillRect l="0" t="0" r="0" b="0"/>
            </a:stretch>
          </a:blipFill>
        </p:spPr>
      </p:sp>
      <p:sp>
        <p:nvSpPr>
          <p:cNvPr name="TextBox 7" id="7"/>
          <p:cNvSpPr txBox="true"/>
          <p:nvPr/>
        </p:nvSpPr>
        <p:spPr>
          <a:xfrm rot="0">
            <a:off x="12126256" y="3123622"/>
            <a:ext cx="5999466" cy="3711255"/>
          </a:xfrm>
          <a:prstGeom prst="rect">
            <a:avLst/>
          </a:prstGeom>
        </p:spPr>
        <p:txBody>
          <a:bodyPr anchor="t" rtlCol="false" tIns="0" lIns="0" bIns="0" rIns="0">
            <a:spAutoFit/>
          </a:bodyPr>
          <a:lstStyle/>
          <a:p>
            <a:pPr algn="l">
              <a:lnSpc>
                <a:spcPts val="4187"/>
              </a:lnSpc>
            </a:pPr>
            <a:r>
              <a:rPr lang="en-US" b="true" sz="4026" spc="161">
                <a:solidFill>
                  <a:srgbClr val="000000"/>
                </a:solidFill>
                <a:latin typeface="Sauna Pro 3 Bold"/>
                <a:ea typeface="Sauna Pro 3 Bold"/>
                <a:cs typeface="Sauna Pro 3 Bold"/>
                <a:sym typeface="Sauna Pro 3 Bold"/>
              </a:rPr>
              <a:t>Craig blocks the door way each morning, laughs at others, make comments on people’s shoes and tries to trip them up. Other pupils laugh nervously and join in.</a:t>
            </a:r>
          </a:p>
        </p:txBody>
      </p:sp>
      <p:sp>
        <p:nvSpPr>
          <p:cNvPr name="Freeform 8" id="8"/>
          <p:cNvSpPr/>
          <p:nvPr/>
        </p:nvSpPr>
        <p:spPr>
          <a:xfrm flipH="false" flipV="false" rot="0">
            <a:off x="13680819" y="532670"/>
            <a:ext cx="2209607" cy="2229112"/>
          </a:xfrm>
          <a:custGeom>
            <a:avLst/>
            <a:gdLst/>
            <a:ahLst/>
            <a:cxnLst/>
            <a:rect r="r" b="b" t="t" l="l"/>
            <a:pathLst>
              <a:path h="2229112" w="2209607">
                <a:moveTo>
                  <a:pt x="0" y="0"/>
                </a:moveTo>
                <a:lnTo>
                  <a:pt x="2209607" y="0"/>
                </a:lnTo>
                <a:lnTo>
                  <a:pt x="2209607" y="2229112"/>
                </a:lnTo>
                <a:lnTo>
                  <a:pt x="0" y="2229112"/>
                </a:lnTo>
                <a:lnTo>
                  <a:pt x="0" y="0"/>
                </a:lnTo>
                <a:close/>
              </a:path>
            </a:pathLst>
          </a:custGeom>
          <a:blipFill>
            <a:blip r:embed="rId7"/>
            <a:stretch>
              <a:fillRect l="0" t="0" r="0" b="0"/>
            </a:stretch>
          </a:blipFill>
        </p:spPr>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TextBox 2" id="2"/>
          <p:cNvSpPr txBox="true"/>
          <p:nvPr/>
        </p:nvSpPr>
        <p:spPr>
          <a:xfrm rot="0">
            <a:off x="407500" y="6282370"/>
            <a:ext cx="17725831" cy="2302968"/>
          </a:xfrm>
          <a:prstGeom prst="rect">
            <a:avLst/>
          </a:prstGeom>
        </p:spPr>
        <p:txBody>
          <a:bodyPr anchor="t" rtlCol="false" tIns="0" lIns="0" bIns="0" rIns="0">
            <a:spAutoFit/>
          </a:bodyPr>
          <a:lstStyle/>
          <a:p>
            <a:pPr algn="ctr">
              <a:lnSpc>
                <a:spcPts val="5888"/>
              </a:lnSpc>
            </a:pPr>
            <a:r>
              <a:rPr lang="en-US" sz="6768" spc="270">
                <a:solidFill>
                  <a:srgbClr val="FFFFFF"/>
                </a:solidFill>
                <a:latin typeface="Sauna Pro 1"/>
                <a:ea typeface="Sauna Pro 1"/>
                <a:cs typeface="Sauna Pro 1"/>
                <a:sym typeface="Sauna Pro 1"/>
              </a:rPr>
              <a:t>Craig has the POWER here! </a:t>
            </a:r>
          </a:p>
          <a:p>
            <a:pPr algn="ctr">
              <a:lnSpc>
                <a:spcPts val="5888"/>
              </a:lnSpc>
            </a:pPr>
            <a:r>
              <a:rPr lang="en-US" sz="6768" spc="270">
                <a:solidFill>
                  <a:srgbClr val="000000"/>
                </a:solidFill>
                <a:latin typeface="Sauna Pro 1"/>
                <a:ea typeface="Sauna Pro 1"/>
                <a:cs typeface="Sauna Pro 1"/>
                <a:sym typeface="Sauna Pro 1"/>
              </a:rPr>
              <a:t>He is using it to control and intimidate others.</a:t>
            </a:r>
          </a:p>
        </p:txBody>
      </p:sp>
      <p:sp>
        <p:nvSpPr>
          <p:cNvPr name="Freeform 3" id="3"/>
          <p:cNvSpPr/>
          <p:nvPr/>
        </p:nvSpPr>
        <p:spPr>
          <a:xfrm flipH="false" flipV="false" rot="0">
            <a:off x="6312138" y="1028700"/>
            <a:ext cx="6404488" cy="4907439"/>
          </a:xfrm>
          <a:custGeom>
            <a:avLst/>
            <a:gdLst/>
            <a:ahLst/>
            <a:cxnLst/>
            <a:rect r="r" b="b" t="t" l="l"/>
            <a:pathLst>
              <a:path h="4907439" w="6404488">
                <a:moveTo>
                  <a:pt x="0" y="0"/>
                </a:moveTo>
                <a:lnTo>
                  <a:pt x="6404489" y="0"/>
                </a:lnTo>
                <a:lnTo>
                  <a:pt x="6404489" y="4907439"/>
                </a:lnTo>
                <a:lnTo>
                  <a:pt x="0" y="49074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261965" y="189310"/>
            <a:ext cx="2713326" cy="2245277"/>
          </a:xfrm>
          <a:custGeom>
            <a:avLst/>
            <a:gdLst/>
            <a:ahLst/>
            <a:cxnLst/>
            <a:rect r="r" b="b" t="t" l="l"/>
            <a:pathLst>
              <a:path h="2245277" w="2713326">
                <a:moveTo>
                  <a:pt x="0" y="0"/>
                </a:moveTo>
                <a:lnTo>
                  <a:pt x="2713326" y="0"/>
                </a:lnTo>
                <a:lnTo>
                  <a:pt x="2713326" y="2245277"/>
                </a:lnTo>
                <a:lnTo>
                  <a:pt x="0" y="2245277"/>
                </a:lnTo>
                <a:lnTo>
                  <a:pt x="0" y="0"/>
                </a:lnTo>
                <a:close/>
              </a:path>
            </a:pathLst>
          </a:custGeom>
          <a:blipFill>
            <a:blip r:embed="rId2"/>
            <a:stretch>
              <a:fillRect l="0" t="0" r="0" b="0"/>
            </a:stretch>
          </a:blipFill>
        </p:spPr>
      </p:sp>
      <p:grpSp>
        <p:nvGrpSpPr>
          <p:cNvPr name="Group 3" id="3"/>
          <p:cNvGrpSpPr/>
          <p:nvPr/>
        </p:nvGrpSpPr>
        <p:grpSpPr>
          <a:xfrm rot="0">
            <a:off x="16323614" y="8450040"/>
            <a:ext cx="1616521" cy="1616521"/>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4E52E"/>
            </a:solidFill>
          </p:spPr>
        </p:sp>
        <p:sp>
          <p:nvSpPr>
            <p:cNvPr name="TextBox 5" id="5"/>
            <p:cNvSpPr txBox="true"/>
            <p:nvPr/>
          </p:nvSpPr>
          <p:spPr>
            <a:xfrm>
              <a:off x="0" y="136525"/>
              <a:ext cx="711200" cy="473075"/>
            </a:xfrm>
            <a:prstGeom prst="rect">
              <a:avLst/>
            </a:prstGeom>
          </p:spPr>
          <p:txBody>
            <a:bodyPr anchor="ctr" rtlCol="false" tIns="50800" lIns="50800" bIns="50800" rIns="50800"/>
            <a:lstStyle/>
            <a:p>
              <a:pPr algn="ctr">
                <a:lnSpc>
                  <a:spcPts val="3536"/>
                </a:lnSpc>
              </a:pPr>
            </a:p>
          </p:txBody>
        </p:sp>
      </p:grpSp>
      <p:sp>
        <p:nvSpPr>
          <p:cNvPr name="TextBox 6" id="6"/>
          <p:cNvSpPr txBox="true"/>
          <p:nvPr/>
        </p:nvSpPr>
        <p:spPr>
          <a:xfrm rot="0">
            <a:off x="352263" y="2797418"/>
            <a:ext cx="8444095" cy="6829162"/>
          </a:xfrm>
          <a:prstGeom prst="rect">
            <a:avLst/>
          </a:prstGeom>
        </p:spPr>
        <p:txBody>
          <a:bodyPr anchor="t" rtlCol="false" tIns="0" lIns="0" bIns="0" rIns="0">
            <a:spAutoFit/>
          </a:bodyPr>
          <a:lstStyle/>
          <a:p>
            <a:pPr algn="l">
              <a:lnSpc>
                <a:spcPts val="4145"/>
              </a:lnSpc>
            </a:pPr>
            <a:r>
              <a:rPr lang="en-US" b="true" sz="3768" spc="169">
                <a:solidFill>
                  <a:srgbClr val="000000"/>
                </a:solidFill>
                <a:latin typeface="Sauna Pro 3 Bold"/>
                <a:ea typeface="Sauna Pro 3 Bold"/>
                <a:cs typeface="Sauna Pro 3 Bold"/>
                <a:sym typeface="Sauna Pro 3 Bold"/>
              </a:rPr>
              <a:t>One day, a teacher noticed this constant behaviour. She did not ignore it. She approached Craig and told him: </a:t>
            </a:r>
          </a:p>
          <a:p>
            <a:pPr algn="l">
              <a:lnSpc>
                <a:spcPts val="4145"/>
              </a:lnSpc>
            </a:pPr>
          </a:p>
          <a:p>
            <a:pPr algn="l">
              <a:lnSpc>
                <a:spcPts val="4145"/>
              </a:lnSpc>
            </a:pPr>
            <a:r>
              <a:rPr lang="en-US" sz="3768" spc="169" b="true">
                <a:solidFill>
                  <a:srgbClr val="FFFFFF"/>
                </a:solidFill>
                <a:latin typeface="Sauna Pro 3 Bold"/>
                <a:ea typeface="Sauna Pro 3 Bold"/>
                <a:cs typeface="Sauna Pro 3 Bold"/>
                <a:sym typeface="Sauna Pro 3 Bold"/>
              </a:rPr>
              <a:t>“Craig this is extremely unkind, mean and dangerous. This is bullying behaviour!”</a:t>
            </a:r>
          </a:p>
          <a:p>
            <a:pPr algn="l">
              <a:lnSpc>
                <a:spcPts val="4145"/>
              </a:lnSpc>
            </a:pPr>
          </a:p>
          <a:p>
            <a:pPr algn="l">
              <a:lnSpc>
                <a:spcPts val="4145"/>
              </a:lnSpc>
            </a:pPr>
            <a:r>
              <a:rPr lang="en-US" b="true" sz="3768" spc="169">
                <a:solidFill>
                  <a:srgbClr val="000000"/>
                </a:solidFill>
                <a:latin typeface="Sauna Pro 3 Bold"/>
                <a:ea typeface="Sauna Pro 3 Bold"/>
                <a:cs typeface="Sauna Pro 3 Bold"/>
                <a:sym typeface="Sauna Pro 3 Bold"/>
              </a:rPr>
              <a:t>She reminded him of the school values and asked him to stop.</a:t>
            </a:r>
          </a:p>
          <a:p>
            <a:pPr algn="l">
              <a:lnSpc>
                <a:spcPts val="4145"/>
              </a:lnSpc>
            </a:pPr>
          </a:p>
          <a:p>
            <a:pPr algn="l">
              <a:lnSpc>
                <a:spcPts val="4145"/>
              </a:lnSpc>
            </a:pPr>
            <a:r>
              <a:rPr lang="en-US" b="true" sz="3768" spc="169">
                <a:solidFill>
                  <a:srgbClr val="000000"/>
                </a:solidFill>
                <a:latin typeface="Sauna Pro 3 Bold"/>
                <a:ea typeface="Sauna Pro 3 Bold"/>
                <a:cs typeface="Sauna Pro 3 Bold"/>
                <a:sym typeface="Sauna Pro 3 Bold"/>
              </a:rPr>
              <a:t>Everyone deserves to feel safe in school.</a:t>
            </a:r>
          </a:p>
        </p:txBody>
      </p:sp>
      <p:sp>
        <p:nvSpPr>
          <p:cNvPr name="TextBox 7" id="7"/>
          <p:cNvSpPr txBox="true"/>
          <p:nvPr/>
        </p:nvSpPr>
        <p:spPr>
          <a:xfrm rot="0">
            <a:off x="748782" y="962025"/>
            <a:ext cx="2637011" cy="446012"/>
          </a:xfrm>
          <a:prstGeom prst="rect">
            <a:avLst/>
          </a:prstGeom>
        </p:spPr>
        <p:txBody>
          <a:bodyPr anchor="t" rtlCol="false" tIns="0" lIns="0" bIns="0" rIns="0">
            <a:spAutoFit/>
          </a:bodyPr>
          <a:lstStyle/>
          <a:p>
            <a:pPr algn="ctr">
              <a:lnSpc>
                <a:spcPts val="3536"/>
              </a:lnSpc>
              <a:spcBef>
                <a:spcPct val="0"/>
              </a:spcBef>
            </a:pPr>
            <a:r>
              <a:rPr lang="en-US" b="true" sz="2525" spc="101">
                <a:solidFill>
                  <a:srgbClr val="FFFFFF"/>
                </a:solidFill>
                <a:latin typeface="Sauna Pro 3 Bold"/>
                <a:ea typeface="Sauna Pro 3 Bold"/>
                <a:cs typeface="Sauna Pro 3 Bold"/>
                <a:sym typeface="Sauna Pro 3 Bold"/>
              </a:rPr>
              <a:t>Be KIND!</a:t>
            </a:r>
          </a:p>
        </p:txBody>
      </p:sp>
      <p:sp>
        <p:nvSpPr>
          <p:cNvPr name="TextBox 8" id="8"/>
          <p:cNvSpPr txBox="true"/>
          <p:nvPr/>
        </p:nvSpPr>
        <p:spPr>
          <a:xfrm rot="0">
            <a:off x="10638063" y="3955184"/>
            <a:ext cx="7091102" cy="4209980"/>
          </a:xfrm>
          <a:prstGeom prst="rect">
            <a:avLst/>
          </a:prstGeom>
        </p:spPr>
        <p:txBody>
          <a:bodyPr anchor="t" rtlCol="false" tIns="0" lIns="0" bIns="0" rIns="0">
            <a:spAutoFit/>
          </a:bodyPr>
          <a:lstStyle/>
          <a:p>
            <a:pPr algn="l">
              <a:lnSpc>
                <a:spcPts val="4145"/>
              </a:lnSpc>
            </a:pPr>
            <a:r>
              <a:rPr lang="en-US" b="true" sz="3768" spc="169">
                <a:solidFill>
                  <a:srgbClr val="000000"/>
                </a:solidFill>
                <a:latin typeface="Sauna Pro 3 Bold"/>
                <a:ea typeface="Sauna Pro 3 Bold"/>
                <a:cs typeface="Sauna Pro 3 Bold"/>
                <a:sym typeface="Sauna Pro 3 Bold"/>
              </a:rPr>
              <a:t>Aisha and Peter decided enough was enough and instead of rushing past Craig and feeling fear - they told him firmly: </a:t>
            </a:r>
          </a:p>
          <a:p>
            <a:pPr algn="l">
              <a:lnSpc>
                <a:spcPts val="4145"/>
              </a:lnSpc>
            </a:pPr>
          </a:p>
          <a:p>
            <a:pPr algn="l">
              <a:lnSpc>
                <a:spcPts val="4145"/>
              </a:lnSpc>
            </a:pPr>
            <a:r>
              <a:rPr lang="en-US" sz="3768" spc="169" b="true">
                <a:solidFill>
                  <a:srgbClr val="FFFFFF"/>
                </a:solidFill>
                <a:latin typeface="Sauna Pro 3 Bold"/>
                <a:ea typeface="Sauna Pro 3 Bold"/>
                <a:cs typeface="Sauna Pro 3 Bold"/>
                <a:sym typeface="Sauna Pro 3 Bold"/>
              </a:rPr>
              <a:t>“Stop this now and move away! Everyone should be allowed to walk by safely.”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TextBox 3" id="3"/>
          <p:cNvSpPr txBox="true"/>
          <p:nvPr/>
        </p:nvSpPr>
        <p:spPr>
          <a:xfrm rot="0">
            <a:off x="1602799" y="2317565"/>
            <a:ext cx="2810768" cy="5752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safe</a:t>
            </a:r>
          </a:p>
        </p:txBody>
      </p:sp>
      <p:sp>
        <p:nvSpPr>
          <p:cNvPr name="Freeform 4" id="4"/>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TextBox 5" id="5"/>
          <p:cNvSpPr txBox="true"/>
          <p:nvPr/>
        </p:nvSpPr>
        <p:spPr>
          <a:xfrm rot="0">
            <a:off x="7264710" y="2276597"/>
            <a:ext cx="3271205"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a name and nationality</a:t>
            </a:r>
          </a:p>
        </p:txBody>
      </p:sp>
      <p:sp>
        <p:nvSpPr>
          <p:cNvPr name="Freeform 6" id="6"/>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TextBox 7" id="7"/>
          <p:cNvSpPr txBox="true"/>
          <p:nvPr/>
        </p:nvSpPr>
        <p:spPr>
          <a:xfrm rot="0">
            <a:off x="13574950" y="2276597"/>
            <a:ext cx="3271205"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education</a:t>
            </a:r>
          </a:p>
        </p:txBody>
      </p:sp>
      <p:sp>
        <p:nvSpPr>
          <p:cNvPr name="Freeform 8" id="8"/>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TextBox 9" id="9"/>
          <p:cNvSpPr txBox="true"/>
          <p:nvPr/>
        </p:nvSpPr>
        <p:spPr>
          <a:xfrm rot="0">
            <a:off x="1905284" y="6733775"/>
            <a:ext cx="2659896"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healthy</a:t>
            </a:r>
          </a:p>
        </p:txBody>
      </p:sp>
      <p:sp>
        <p:nvSpPr>
          <p:cNvPr name="Freeform 10" id="10"/>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TextBox 11" id="11"/>
          <p:cNvSpPr txBox="true"/>
          <p:nvPr/>
        </p:nvSpPr>
        <p:spPr>
          <a:xfrm rot="0">
            <a:off x="7239526" y="6692807"/>
            <a:ext cx="3271205" cy="17182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heard and taken seriously</a:t>
            </a:r>
          </a:p>
        </p:txBody>
      </p:sp>
      <p:sp>
        <p:nvSpPr>
          <p:cNvPr name="Freeform 12" id="12"/>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TextBox 13" id="13"/>
          <p:cNvSpPr txBox="true"/>
          <p:nvPr/>
        </p:nvSpPr>
        <p:spPr>
          <a:xfrm rot="0">
            <a:off x="13574950" y="6733775"/>
            <a:ext cx="3271205" cy="1718202"/>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not to be discriminated against</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TextBox 2" id="2"/>
          <p:cNvSpPr txBox="true"/>
          <p:nvPr/>
        </p:nvSpPr>
        <p:spPr>
          <a:xfrm rot="0">
            <a:off x="1148376" y="5750259"/>
            <a:ext cx="16110924" cy="1629164"/>
          </a:xfrm>
          <a:prstGeom prst="rect">
            <a:avLst/>
          </a:prstGeom>
        </p:spPr>
        <p:txBody>
          <a:bodyPr anchor="t" rtlCol="false" tIns="0" lIns="0" bIns="0" rIns="0">
            <a:spAutoFit/>
          </a:bodyPr>
          <a:lstStyle/>
          <a:p>
            <a:pPr algn="ctr">
              <a:lnSpc>
                <a:spcPts val="13102"/>
              </a:lnSpc>
              <a:spcBef>
                <a:spcPct val="0"/>
              </a:spcBef>
            </a:pPr>
            <a:r>
              <a:rPr lang="en-US" b="true" sz="9359" spc="374">
                <a:solidFill>
                  <a:srgbClr val="1C2120"/>
                </a:solidFill>
                <a:latin typeface="Sauna Pro 3 Bold"/>
                <a:ea typeface="Sauna Pro 3 Bold"/>
                <a:cs typeface="Sauna Pro 3 Bold"/>
                <a:sym typeface="Sauna Pro 3 Bold"/>
              </a:rPr>
              <a:t>Who has the power here?</a:t>
            </a:r>
          </a:p>
        </p:txBody>
      </p:sp>
      <p:sp>
        <p:nvSpPr>
          <p:cNvPr name="Freeform 3" id="3"/>
          <p:cNvSpPr/>
          <p:nvPr/>
        </p:nvSpPr>
        <p:spPr>
          <a:xfrm flipH="false" flipV="false" rot="0">
            <a:off x="6312138" y="1028700"/>
            <a:ext cx="5617162" cy="4304150"/>
          </a:xfrm>
          <a:custGeom>
            <a:avLst/>
            <a:gdLst/>
            <a:ahLst/>
            <a:cxnLst/>
            <a:rect r="r" b="b" t="t" l="l"/>
            <a:pathLst>
              <a:path h="4304150" w="5617162">
                <a:moveTo>
                  <a:pt x="0" y="0"/>
                </a:moveTo>
                <a:lnTo>
                  <a:pt x="5617162" y="0"/>
                </a:lnTo>
                <a:lnTo>
                  <a:pt x="5617162" y="4304150"/>
                </a:lnTo>
                <a:lnTo>
                  <a:pt x="0" y="43041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TextBox 2" id="2"/>
          <p:cNvSpPr txBox="true"/>
          <p:nvPr/>
        </p:nvSpPr>
        <p:spPr>
          <a:xfrm rot="0">
            <a:off x="1066701" y="4243864"/>
            <a:ext cx="15841781" cy="4366444"/>
          </a:xfrm>
          <a:prstGeom prst="rect">
            <a:avLst/>
          </a:prstGeom>
        </p:spPr>
        <p:txBody>
          <a:bodyPr anchor="t" rtlCol="false" tIns="0" lIns="0" bIns="0" rIns="0">
            <a:spAutoFit/>
          </a:bodyPr>
          <a:lstStyle/>
          <a:p>
            <a:pPr algn="ctr">
              <a:lnSpc>
                <a:spcPts val="11715"/>
              </a:lnSpc>
            </a:pPr>
            <a:r>
              <a:rPr lang="en-US" b="true" sz="8368" spc="334">
                <a:solidFill>
                  <a:srgbClr val="84E52E"/>
                </a:solidFill>
                <a:latin typeface="Sauna Pro 3 Bold"/>
                <a:ea typeface="Sauna Pro 3 Bold"/>
                <a:cs typeface="Sauna Pro 3 Bold"/>
                <a:sym typeface="Sauna Pro 3 Bold"/>
              </a:rPr>
              <a:t>Everyone has used their power!</a:t>
            </a:r>
          </a:p>
          <a:p>
            <a:pPr algn="l">
              <a:lnSpc>
                <a:spcPts val="5483"/>
              </a:lnSpc>
            </a:pPr>
            <a:r>
              <a:rPr lang="en-US" sz="4768" spc="190">
                <a:solidFill>
                  <a:srgbClr val="FFFFFF"/>
                </a:solidFill>
                <a:latin typeface="Sauna Pro 1"/>
                <a:ea typeface="Sauna Pro 1"/>
                <a:cs typeface="Sauna Pro 1"/>
                <a:sym typeface="Sauna Pro 1"/>
              </a:rPr>
              <a:t>Teacher</a:t>
            </a:r>
            <a:r>
              <a:rPr lang="en-US" sz="4768" spc="190">
                <a:solidFill>
                  <a:srgbClr val="000000"/>
                </a:solidFill>
                <a:latin typeface="Sauna Pro 1"/>
                <a:ea typeface="Sauna Pro 1"/>
                <a:cs typeface="Sauna Pro 1"/>
                <a:sym typeface="Sauna Pro 1"/>
              </a:rPr>
              <a:t> - uses power to ensure fairness and inclusion</a:t>
            </a:r>
          </a:p>
          <a:p>
            <a:pPr algn="l">
              <a:lnSpc>
                <a:spcPts val="5483"/>
              </a:lnSpc>
            </a:pPr>
            <a:r>
              <a:rPr lang="en-US" sz="4768" spc="190">
                <a:solidFill>
                  <a:srgbClr val="F5F3F5"/>
                </a:solidFill>
                <a:latin typeface="Sauna Pro 1"/>
                <a:ea typeface="Sauna Pro 1"/>
                <a:cs typeface="Sauna Pro 1"/>
                <a:sym typeface="Sauna Pro 1"/>
              </a:rPr>
              <a:t>Pupils </a:t>
            </a:r>
            <a:r>
              <a:rPr lang="en-US" sz="4768" spc="190">
                <a:solidFill>
                  <a:srgbClr val="000000"/>
                </a:solidFill>
                <a:latin typeface="Sauna Pro 1"/>
                <a:ea typeface="Sauna Pro 1"/>
                <a:cs typeface="Sauna Pro 1"/>
                <a:sym typeface="Sauna Pro 1"/>
              </a:rPr>
              <a:t>-</a:t>
            </a:r>
            <a:r>
              <a:rPr lang="en-US" sz="4768" spc="190">
                <a:solidFill>
                  <a:srgbClr val="F5F3F5"/>
                </a:solidFill>
                <a:latin typeface="Sauna Pro 1"/>
                <a:ea typeface="Sauna Pro 1"/>
                <a:cs typeface="Sauna Pro 1"/>
                <a:sym typeface="Sauna Pro 1"/>
              </a:rPr>
              <a:t> </a:t>
            </a:r>
            <a:r>
              <a:rPr lang="en-US" sz="4768" spc="190">
                <a:solidFill>
                  <a:srgbClr val="000000"/>
                </a:solidFill>
                <a:latin typeface="Sauna Pro 1"/>
                <a:ea typeface="Sauna Pro 1"/>
                <a:cs typeface="Sauna Pro 1"/>
                <a:sym typeface="Sauna Pro 1"/>
              </a:rPr>
              <a:t>use their power to stand up to Craig. They use their voice and ask him to stop behaving this way. It is not cool! It is not fun! It is bullying behaviour.</a:t>
            </a:r>
          </a:p>
        </p:txBody>
      </p:sp>
      <p:sp>
        <p:nvSpPr>
          <p:cNvPr name="Freeform 3" id="3"/>
          <p:cNvSpPr/>
          <p:nvPr/>
        </p:nvSpPr>
        <p:spPr>
          <a:xfrm flipH="false" flipV="false" rot="0">
            <a:off x="6912611" y="807473"/>
            <a:ext cx="4149962" cy="3179908"/>
          </a:xfrm>
          <a:custGeom>
            <a:avLst/>
            <a:gdLst/>
            <a:ahLst/>
            <a:cxnLst/>
            <a:rect r="r" b="b" t="t" l="l"/>
            <a:pathLst>
              <a:path h="3179908" w="4149962">
                <a:moveTo>
                  <a:pt x="0" y="0"/>
                </a:moveTo>
                <a:lnTo>
                  <a:pt x="4149962" y="0"/>
                </a:lnTo>
                <a:lnTo>
                  <a:pt x="4149962" y="3179908"/>
                </a:lnTo>
                <a:lnTo>
                  <a:pt x="0" y="317990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471535" y="3555962"/>
            <a:ext cx="3175076" cy="3175076"/>
          </a:xfrm>
          <a:custGeom>
            <a:avLst/>
            <a:gdLst/>
            <a:ahLst/>
            <a:cxnLst/>
            <a:rect r="r" b="b" t="t" l="l"/>
            <a:pathLst>
              <a:path h="3175076" w="3175076">
                <a:moveTo>
                  <a:pt x="0" y="0"/>
                </a:moveTo>
                <a:lnTo>
                  <a:pt x="3175076" y="0"/>
                </a:lnTo>
                <a:lnTo>
                  <a:pt x="3175076" y="3175076"/>
                </a:lnTo>
                <a:lnTo>
                  <a:pt x="0" y="3175076"/>
                </a:lnTo>
                <a:lnTo>
                  <a:pt x="0" y="0"/>
                </a:lnTo>
                <a:close/>
              </a:path>
            </a:pathLst>
          </a:custGeom>
          <a:blipFill>
            <a:blip r:embed="rId2"/>
            <a:stretch>
              <a:fillRect l="0" t="0" r="0" b="0"/>
            </a:stretch>
          </a:blipFill>
        </p:spPr>
      </p:sp>
      <p:sp>
        <p:nvSpPr>
          <p:cNvPr name="TextBox 3" id="3"/>
          <p:cNvSpPr txBox="true"/>
          <p:nvPr/>
        </p:nvSpPr>
        <p:spPr>
          <a:xfrm rot="0">
            <a:off x="873697" y="2038010"/>
            <a:ext cx="16977787" cy="1054996"/>
          </a:xfrm>
          <a:prstGeom prst="rect">
            <a:avLst/>
          </a:prstGeom>
        </p:spPr>
        <p:txBody>
          <a:bodyPr anchor="t" rtlCol="false" tIns="0" lIns="0" bIns="0" rIns="0">
            <a:spAutoFit/>
          </a:bodyPr>
          <a:lstStyle/>
          <a:p>
            <a:pPr algn="ctr">
              <a:lnSpc>
                <a:spcPts val="8539"/>
              </a:lnSpc>
              <a:spcBef>
                <a:spcPct val="0"/>
              </a:spcBef>
            </a:pPr>
            <a:r>
              <a:rPr lang="en-US" b="true" sz="6099" spc="243">
                <a:solidFill>
                  <a:srgbClr val="000000"/>
                </a:solidFill>
                <a:latin typeface="Sauna Pro 3 Bold"/>
                <a:ea typeface="Sauna Pro 3 Bold"/>
                <a:cs typeface="Sauna Pro 3 Bold"/>
                <a:sym typeface="Sauna Pro 3 Bold"/>
              </a:rPr>
              <a:t>Everyone has the POWER to do something</a:t>
            </a:r>
          </a:p>
        </p:txBody>
      </p:sp>
      <p:sp>
        <p:nvSpPr>
          <p:cNvPr name="Freeform 4" id="4"/>
          <p:cNvSpPr/>
          <p:nvPr/>
        </p:nvSpPr>
        <p:spPr>
          <a:xfrm flipH="false" flipV="false" rot="0">
            <a:off x="7006440" y="3862296"/>
            <a:ext cx="3416543" cy="2562407"/>
          </a:xfrm>
          <a:custGeom>
            <a:avLst/>
            <a:gdLst/>
            <a:ahLst/>
            <a:cxnLst/>
            <a:rect r="r" b="b" t="t" l="l"/>
            <a:pathLst>
              <a:path h="2562407" w="3416543">
                <a:moveTo>
                  <a:pt x="0" y="0"/>
                </a:moveTo>
                <a:lnTo>
                  <a:pt x="3416543" y="0"/>
                </a:lnTo>
                <a:lnTo>
                  <a:pt x="3416543" y="2562408"/>
                </a:lnTo>
                <a:lnTo>
                  <a:pt x="0" y="2562408"/>
                </a:lnTo>
                <a:lnTo>
                  <a:pt x="0" y="0"/>
                </a:lnTo>
                <a:close/>
              </a:path>
            </a:pathLst>
          </a:custGeom>
          <a:blipFill>
            <a:blip r:embed="rId3"/>
            <a:stretch>
              <a:fillRect l="0" t="0" r="0" b="0"/>
            </a:stretch>
          </a:blipFill>
        </p:spPr>
      </p:sp>
      <p:sp>
        <p:nvSpPr>
          <p:cNvPr name="Freeform 5" id="5"/>
          <p:cNvSpPr/>
          <p:nvPr/>
        </p:nvSpPr>
        <p:spPr>
          <a:xfrm flipH="false" flipV="false" rot="0">
            <a:off x="13065588" y="3555962"/>
            <a:ext cx="3116973" cy="3011775"/>
          </a:xfrm>
          <a:custGeom>
            <a:avLst/>
            <a:gdLst/>
            <a:ahLst/>
            <a:cxnLst/>
            <a:rect r="r" b="b" t="t" l="l"/>
            <a:pathLst>
              <a:path h="3011775" w="3116973">
                <a:moveTo>
                  <a:pt x="0" y="0"/>
                </a:moveTo>
                <a:lnTo>
                  <a:pt x="3116973" y="0"/>
                </a:lnTo>
                <a:lnTo>
                  <a:pt x="3116973" y="3011775"/>
                </a:lnTo>
                <a:lnTo>
                  <a:pt x="0" y="3011775"/>
                </a:lnTo>
                <a:lnTo>
                  <a:pt x="0" y="0"/>
                </a:lnTo>
                <a:close/>
              </a:path>
            </a:pathLst>
          </a:custGeom>
          <a:blipFill>
            <a:blip r:embed="rId4"/>
            <a:stretch>
              <a:fillRect l="0" t="0" r="0" b="0"/>
            </a:stretch>
          </a:blipFill>
        </p:spPr>
      </p:sp>
      <p:sp>
        <p:nvSpPr>
          <p:cNvPr name="Freeform 6" id="6"/>
          <p:cNvSpPr/>
          <p:nvPr/>
        </p:nvSpPr>
        <p:spPr>
          <a:xfrm flipH="false" flipV="false" rot="0">
            <a:off x="13893261" y="4657835"/>
            <a:ext cx="1777665" cy="808030"/>
          </a:xfrm>
          <a:custGeom>
            <a:avLst/>
            <a:gdLst/>
            <a:ahLst/>
            <a:cxnLst/>
            <a:rect r="r" b="b" t="t" l="l"/>
            <a:pathLst>
              <a:path h="808030" w="1777665">
                <a:moveTo>
                  <a:pt x="0" y="0"/>
                </a:moveTo>
                <a:lnTo>
                  <a:pt x="1777665" y="0"/>
                </a:lnTo>
                <a:lnTo>
                  <a:pt x="1777665" y="808029"/>
                </a:lnTo>
                <a:lnTo>
                  <a:pt x="0" y="8080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88741" y="2284696"/>
            <a:ext cx="2729060" cy="2729060"/>
          </a:xfrm>
          <a:custGeom>
            <a:avLst/>
            <a:gdLst/>
            <a:ahLst/>
            <a:cxnLst/>
            <a:rect r="r" b="b" t="t" l="l"/>
            <a:pathLst>
              <a:path h="2729060" w="2729060">
                <a:moveTo>
                  <a:pt x="0" y="0"/>
                </a:moveTo>
                <a:lnTo>
                  <a:pt x="2729060" y="0"/>
                </a:lnTo>
                <a:lnTo>
                  <a:pt x="2729060" y="2729061"/>
                </a:lnTo>
                <a:lnTo>
                  <a:pt x="0" y="2729061"/>
                </a:lnTo>
                <a:lnTo>
                  <a:pt x="0" y="0"/>
                </a:lnTo>
                <a:close/>
              </a:path>
            </a:pathLst>
          </a:custGeom>
          <a:blipFill>
            <a:blip r:embed="rId2"/>
            <a:stretch>
              <a:fillRect l="0" t="0" r="0" b="0"/>
            </a:stretch>
          </a:blipFill>
        </p:spPr>
      </p:sp>
      <p:sp>
        <p:nvSpPr>
          <p:cNvPr name="Freeform 3" id="3"/>
          <p:cNvSpPr/>
          <p:nvPr/>
        </p:nvSpPr>
        <p:spPr>
          <a:xfrm flipH="false" flipV="false" rot="0">
            <a:off x="13148899" y="2168634"/>
            <a:ext cx="3116973" cy="3011775"/>
          </a:xfrm>
          <a:custGeom>
            <a:avLst/>
            <a:gdLst/>
            <a:ahLst/>
            <a:cxnLst/>
            <a:rect r="r" b="b" t="t" l="l"/>
            <a:pathLst>
              <a:path h="3011775" w="3116973">
                <a:moveTo>
                  <a:pt x="0" y="0"/>
                </a:moveTo>
                <a:lnTo>
                  <a:pt x="3116973" y="0"/>
                </a:lnTo>
                <a:lnTo>
                  <a:pt x="3116973" y="3011776"/>
                </a:lnTo>
                <a:lnTo>
                  <a:pt x="0" y="3011776"/>
                </a:lnTo>
                <a:lnTo>
                  <a:pt x="0" y="0"/>
                </a:lnTo>
                <a:close/>
              </a:path>
            </a:pathLst>
          </a:custGeom>
          <a:blipFill>
            <a:blip r:embed="rId3"/>
            <a:stretch>
              <a:fillRect l="0" t="0" r="0" b="0"/>
            </a:stretch>
          </a:blipFill>
        </p:spPr>
      </p:sp>
      <p:sp>
        <p:nvSpPr>
          <p:cNvPr name="Freeform 4" id="4"/>
          <p:cNvSpPr/>
          <p:nvPr/>
        </p:nvSpPr>
        <p:spPr>
          <a:xfrm flipH="false" flipV="false" rot="0">
            <a:off x="6898804" y="2451349"/>
            <a:ext cx="3416543" cy="2562407"/>
          </a:xfrm>
          <a:custGeom>
            <a:avLst/>
            <a:gdLst/>
            <a:ahLst/>
            <a:cxnLst/>
            <a:rect r="r" b="b" t="t" l="l"/>
            <a:pathLst>
              <a:path h="2562407" w="3416543">
                <a:moveTo>
                  <a:pt x="0" y="0"/>
                </a:moveTo>
                <a:lnTo>
                  <a:pt x="3416543" y="0"/>
                </a:lnTo>
                <a:lnTo>
                  <a:pt x="3416543" y="2562408"/>
                </a:lnTo>
                <a:lnTo>
                  <a:pt x="0" y="2562408"/>
                </a:lnTo>
                <a:lnTo>
                  <a:pt x="0" y="0"/>
                </a:lnTo>
                <a:close/>
              </a:path>
            </a:pathLst>
          </a:custGeom>
          <a:blipFill>
            <a:blip r:embed="rId4"/>
            <a:stretch>
              <a:fillRect l="0" t="0" r="0" b="0"/>
            </a:stretch>
          </a:blipFill>
        </p:spPr>
      </p:sp>
      <p:sp>
        <p:nvSpPr>
          <p:cNvPr name="Freeform 5" id="5"/>
          <p:cNvSpPr/>
          <p:nvPr/>
        </p:nvSpPr>
        <p:spPr>
          <a:xfrm flipH="false" flipV="false" rot="0">
            <a:off x="13818553" y="3245212"/>
            <a:ext cx="1777665" cy="808030"/>
          </a:xfrm>
          <a:custGeom>
            <a:avLst/>
            <a:gdLst/>
            <a:ahLst/>
            <a:cxnLst/>
            <a:rect r="r" b="b" t="t" l="l"/>
            <a:pathLst>
              <a:path h="808030" w="1777665">
                <a:moveTo>
                  <a:pt x="0" y="0"/>
                </a:moveTo>
                <a:lnTo>
                  <a:pt x="1777665" y="0"/>
                </a:lnTo>
                <a:lnTo>
                  <a:pt x="1777665" y="808029"/>
                </a:lnTo>
                <a:lnTo>
                  <a:pt x="0" y="8080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514350" y="-801404"/>
            <a:ext cx="20436617" cy="2643646"/>
            <a:chOff x="0" y="0"/>
            <a:chExt cx="5382483" cy="696269"/>
          </a:xfrm>
        </p:grpSpPr>
        <p:sp>
          <p:nvSpPr>
            <p:cNvPr name="Freeform 7" id="7"/>
            <p:cNvSpPr/>
            <p:nvPr/>
          </p:nvSpPr>
          <p:spPr>
            <a:xfrm flipH="false" flipV="false" rot="0">
              <a:off x="0" y="0"/>
              <a:ext cx="5382483" cy="696269"/>
            </a:xfrm>
            <a:custGeom>
              <a:avLst/>
              <a:gdLst/>
              <a:ahLst/>
              <a:cxnLst/>
              <a:rect r="r" b="b" t="t" l="l"/>
              <a:pathLst>
                <a:path h="696269" w="5382483">
                  <a:moveTo>
                    <a:pt x="19320" y="0"/>
                  </a:moveTo>
                  <a:lnTo>
                    <a:pt x="5363163" y="0"/>
                  </a:lnTo>
                  <a:cubicBezTo>
                    <a:pt x="5368287" y="0"/>
                    <a:pt x="5373201" y="2036"/>
                    <a:pt x="5376825" y="5659"/>
                  </a:cubicBezTo>
                  <a:cubicBezTo>
                    <a:pt x="5380448" y="9282"/>
                    <a:pt x="5382483" y="14196"/>
                    <a:pt x="5382483" y="19320"/>
                  </a:cubicBezTo>
                  <a:lnTo>
                    <a:pt x="5382483" y="676949"/>
                  </a:lnTo>
                  <a:cubicBezTo>
                    <a:pt x="5382483" y="687619"/>
                    <a:pt x="5373834" y="696269"/>
                    <a:pt x="5363163" y="696269"/>
                  </a:cubicBezTo>
                  <a:lnTo>
                    <a:pt x="19320" y="696269"/>
                  </a:lnTo>
                  <a:cubicBezTo>
                    <a:pt x="14196" y="696269"/>
                    <a:pt x="9282" y="694233"/>
                    <a:pt x="5659" y="690610"/>
                  </a:cubicBezTo>
                  <a:cubicBezTo>
                    <a:pt x="2036" y="686987"/>
                    <a:pt x="0" y="682073"/>
                    <a:pt x="0" y="676949"/>
                  </a:cubicBezTo>
                  <a:lnTo>
                    <a:pt x="0" y="19320"/>
                  </a:lnTo>
                  <a:cubicBezTo>
                    <a:pt x="0" y="8650"/>
                    <a:pt x="8650" y="0"/>
                    <a:pt x="19320" y="0"/>
                  </a:cubicBezTo>
                  <a:close/>
                </a:path>
              </a:pathLst>
            </a:custGeom>
            <a:solidFill>
              <a:srgbClr val="00A1DE"/>
            </a:solidFill>
          </p:spPr>
        </p:sp>
        <p:sp>
          <p:nvSpPr>
            <p:cNvPr name="TextBox 8" id="8"/>
            <p:cNvSpPr txBox="true"/>
            <p:nvPr/>
          </p:nvSpPr>
          <p:spPr>
            <a:xfrm>
              <a:off x="0" y="-66675"/>
              <a:ext cx="5382483" cy="762944"/>
            </a:xfrm>
            <a:prstGeom prst="rect">
              <a:avLst/>
            </a:prstGeom>
          </p:spPr>
          <p:txBody>
            <a:bodyPr anchor="ctr" rtlCol="false" tIns="50800" lIns="50800" bIns="50800" rIns="50800"/>
            <a:lstStyle/>
            <a:p>
              <a:pPr algn="ctr">
                <a:lnSpc>
                  <a:spcPts val="3536"/>
                </a:lnSpc>
              </a:pPr>
            </a:p>
          </p:txBody>
        </p:sp>
      </p:grpSp>
      <p:sp>
        <p:nvSpPr>
          <p:cNvPr name="TextBox 9" id="9"/>
          <p:cNvSpPr txBox="true"/>
          <p:nvPr/>
        </p:nvSpPr>
        <p:spPr>
          <a:xfrm rot="0">
            <a:off x="380278" y="5754957"/>
            <a:ext cx="4949564" cy="2017802"/>
          </a:xfrm>
          <a:prstGeom prst="rect">
            <a:avLst/>
          </a:prstGeom>
        </p:spPr>
        <p:txBody>
          <a:bodyPr anchor="t" rtlCol="false" tIns="0" lIns="0" bIns="0" rIns="0">
            <a:spAutoFit/>
          </a:bodyPr>
          <a:lstStyle/>
          <a:p>
            <a:pPr algn="l">
              <a:lnSpc>
                <a:spcPts val="5285"/>
              </a:lnSpc>
            </a:pPr>
            <a:r>
              <a:rPr lang="en-US" sz="4894" spc="195">
                <a:solidFill>
                  <a:srgbClr val="000000"/>
                </a:solidFill>
                <a:latin typeface="Sauna Pro 1"/>
                <a:ea typeface="Sauna Pro 1"/>
                <a:cs typeface="Sauna Pro 1"/>
                <a:sym typeface="Sauna Pro 1"/>
              </a:rPr>
              <a:t>We can all ask the person who is bullying to stop.</a:t>
            </a:r>
          </a:p>
        </p:txBody>
      </p:sp>
      <p:sp>
        <p:nvSpPr>
          <p:cNvPr name="TextBox 10" id="10"/>
          <p:cNvSpPr txBox="true"/>
          <p:nvPr/>
        </p:nvSpPr>
        <p:spPr>
          <a:xfrm rot="0">
            <a:off x="6762177" y="5774007"/>
            <a:ext cx="5042118" cy="3756819"/>
          </a:xfrm>
          <a:prstGeom prst="rect">
            <a:avLst/>
          </a:prstGeom>
        </p:spPr>
        <p:txBody>
          <a:bodyPr anchor="t" rtlCol="false" tIns="0" lIns="0" bIns="0" rIns="0">
            <a:spAutoFit/>
          </a:bodyPr>
          <a:lstStyle/>
          <a:p>
            <a:pPr algn="l">
              <a:lnSpc>
                <a:spcPts val="4943"/>
              </a:lnSpc>
            </a:pPr>
            <a:r>
              <a:rPr lang="en-US" b="true" sz="4894" spc="195">
                <a:solidFill>
                  <a:srgbClr val="000000"/>
                </a:solidFill>
                <a:latin typeface="Sauna Pro 5 Bold"/>
                <a:ea typeface="Sauna Pro 5 Bold"/>
                <a:cs typeface="Sauna Pro 5 Bold"/>
                <a:sym typeface="Sauna Pro 5 Bold"/>
              </a:rPr>
              <a:t>Tell a trusted adult about what is happening.</a:t>
            </a:r>
          </a:p>
          <a:p>
            <a:pPr algn="l">
              <a:lnSpc>
                <a:spcPts val="4943"/>
              </a:lnSpc>
            </a:pPr>
          </a:p>
          <a:p>
            <a:pPr algn="l">
              <a:lnSpc>
                <a:spcPts val="4943"/>
              </a:lnSpc>
            </a:pPr>
            <a:r>
              <a:rPr lang="en-US" b="true" sz="4894" spc="195">
                <a:solidFill>
                  <a:srgbClr val="000000"/>
                </a:solidFill>
                <a:latin typeface="Sauna Pro 5 Bold"/>
                <a:ea typeface="Sauna Pro 5 Bold"/>
                <a:cs typeface="Sauna Pro 5 Bold"/>
                <a:sym typeface="Sauna Pro 5 Bold"/>
              </a:rPr>
              <a:t>This can make a real difference.</a:t>
            </a:r>
          </a:p>
        </p:txBody>
      </p:sp>
      <p:sp>
        <p:nvSpPr>
          <p:cNvPr name="TextBox 11" id="11"/>
          <p:cNvSpPr txBox="true"/>
          <p:nvPr/>
        </p:nvSpPr>
        <p:spPr>
          <a:xfrm rot="0">
            <a:off x="13148899" y="5754957"/>
            <a:ext cx="4566554" cy="3274661"/>
          </a:xfrm>
          <a:prstGeom prst="rect">
            <a:avLst/>
          </a:prstGeom>
        </p:spPr>
        <p:txBody>
          <a:bodyPr anchor="t" rtlCol="false" tIns="0" lIns="0" bIns="0" rIns="0">
            <a:spAutoFit/>
          </a:bodyPr>
          <a:lstStyle/>
          <a:p>
            <a:pPr algn="l">
              <a:lnSpc>
                <a:spcPts val="5138"/>
              </a:lnSpc>
            </a:pPr>
            <a:r>
              <a:rPr lang="en-US" b="true" sz="4894" spc="195">
                <a:solidFill>
                  <a:srgbClr val="000000"/>
                </a:solidFill>
                <a:latin typeface="Sauna Pro 5 Bold"/>
                <a:ea typeface="Sauna Pro 5 Bold"/>
                <a:cs typeface="Sauna Pro 5 Bold"/>
                <a:sym typeface="Sauna Pro 5 Bold"/>
              </a:rPr>
              <a:t>Support others  and be kind!</a:t>
            </a:r>
          </a:p>
          <a:p>
            <a:pPr algn="l">
              <a:lnSpc>
                <a:spcPts val="5138"/>
              </a:lnSpc>
            </a:pPr>
          </a:p>
          <a:p>
            <a:pPr algn="l">
              <a:lnSpc>
                <a:spcPts val="5138"/>
              </a:lnSpc>
            </a:pPr>
            <a:r>
              <a:rPr lang="en-US" b="true" sz="4894" spc="195">
                <a:solidFill>
                  <a:srgbClr val="000000"/>
                </a:solidFill>
                <a:latin typeface="Sauna Pro 5 Bold"/>
                <a:ea typeface="Sauna Pro 5 Bold"/>
                <a:cs typeface="Sauna Pro 5 Bold"/>
                <a:sym typeface="Sauna Pro 5 Bold"/>
              </a:rPr>
              <a:t>Include others,</a:t>
            </a:r>
          </a:p>
          <a:p>
            <a:pPr algn="l">
              <a:lnSpc>
                <a:spcPts val="5138"/>
              </a:lnSpc>
            </a:pPr>
            <a:r>
              <a:rPr lang="en-US" b="true" sz="4894" spc="195">
                <a:solidFill>
                  <a:srgbClr val="000000"/>
                </a:solidFill>
                <a:latin typeface="Sauna Pro 5 Bold"/>
                <a:ea typeface="Sauna Pro 5 Bold"/>
                <a:cs typeface="Sauna Pro 5 Bold"/>
                <a:sym typeface="Sauna Pro 5 Bold"/>
              </a:rPr>
              <a:t>speak up.</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44"/>
            </a:stretch>
          </a:blipFill>
        </p:spPr>
      </p:sp>
      <p:sp>
        <p:nvSpPr>
          <p:cNvPr name="Freeform 3" id="3"/>
          <p:cNvSpPr/>
          <p:nvPr/>
        </p:nvSpPr>
        <p:spPr>
          <a:xfrm flipH="false" flipV="false" rot="0">
            <a:off x="191123" y="9024518"/>
            <a:ext cx="1675154" cy="967402"/>
          </a:xfrm>
          <a:custGeom>
            <a:avLst/>
            <a:gdLst/>
            <a:ahLst/>
            <a:cxnLst/>
            <a:rect r="r" b="b" t="t" l="l"/>
            <a:pathLst>
              <a:path h="967402" w="1675154">
                <a:moveTo>
                  <a:pt x="0" y="0"/>
                </a:moveTo>
                <a:lnTo>
                  <a:pt x="1675154" y="0"/>
                </a:lnTo>
                <a:lnTo>
                  <a:pt x="1675154" y="967401"/>
                </a:lnTo>
                <a:lnTo>
                  <a:pt x="0" y="96740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75082" y="9101904"/>
            <a:ext cx="812629" cy="812629"/>
          </a:xfrm>
          <a:custGeom>
            <a:avLst/>
            <a:gdLst/>
            <a:ahLst/>
            <a:cxnLst/>
            <a:rect r="r" b="b" t="t" l="l"/>
            <a:pathLst>
              <a:path h="812629" w="812629">
                <a:moveTo>
                  <a:pt x="0" y="0"/>
                </a:moveTo>
                <a:lnTo>
                  <a:pt x="812629" y="0"/>
                </a:lnTo>
                <a:lnTo>
                  <a:pt x="812629" y="812629"/>
                </a:lnTo>
                <a:lnTo>
                  <a:pt x="0" y="8126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10710" y="8510116"/>
            <a:ext cx="1415012" cy="1576615"/>
          </a:xfrm>
          <a:custGeom>
            <a:avLst/>
            <a:gdLst/>
            <a:ahLst/>
            <a:cxnLst/>
            <a:rect r="r" b="b" t="t" l="l"/>
            <a:pathLst>
              <a:path h="1576615" w="1415012">
                <a:moveTo>
                  <a:pt x="0" y="0"/>
                </a:moveTo>
                <a:lnTo>
                  <a:pt x="1415012" y="0"/>
                </a:lnTo>
                <a:lnTo>
                  <a:pt x="1415012" y="1576615"/>
                </a:lnTo>
                <a:lnTo>
                  <a:pt x="0" y="15766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5938211" y="600327"/>
            <a:ext cx="6411577" cy="771021"/>
          </a:xfrm>
          <a:prstGeom prst="rect">
            <a:avLst/>
          </a:prstGeom>
        </p:spPr>
        <p:txBody>
          <a:bodyPr anchor="t" rtlCol="false" tIns="0" lIns="0" bIns="0" rIns="0">
            <a:spAutoFit/>
          </a:bodyPr>
          <a:lstStyle/>
          <a:p>
            <a:pPr algn="ctr">
              <a:lnSpc>
                <a:spcPts val="6325"/>
              </a:lnSpc>
            </a:pPr>
            <a:r>
              <a:rPr lang="en-US" sz="4518">
                <a:solidFill>
                  <a:srgbClr val="FFFFFF"/>
                </a:solidFill>
                <a:latin typeface="Sauna Pro 1"/>
                <a:ea typeface="Sauna Pro 1"/>
                <a:cs typeface="Sauna Pro 1"/>
                <a:sym typeface="Sauna Pro 1"/>
              </a:rPr>
              <a:t>TIME TO WATCH FILM 2</a:t>
            </a:r>
          </a:p>
        </p:txBody>
      </p:sp>
      <p:sp>
        <p:nvSpPr>
          <p:cNvPr name="Freeform 7" id="7">
            <a:hlinkClick r:id="rId11" tooltip="https://vimeo.com/1125917893?share=copy"/>
          </p:cNvPr>
          <p:cNvSpPr/>
          <p:nvPr/>
        </p:nvSpPr>
        <p:spPr>
          <a:xfrm flipH="false" flipV="false" rot="0">
            <a:off x="7306859" y="2459203"/>
            <a:ext cx="3292248" cy="3205827"/>
          </a:xfrm>
          <a:custGeom>
            <a:avLst/>
            <a:gdLst/>
            <a:ahLst/>
            <a:cxnLst/>
            <a:rect r="r" b="b" t="t" l="l"/>
            <a:pathLst>
              <a:path h="3205827" w="3292248">
                <a:moveTo>
                  <a:pt x="0" y="0"/>
                </a:moveTo>
                <a:lnTo>
                  <a:pt x="3292248" y="0"/>
                </a:lnTo>
                <a:lnTo>
                  <a:pt x="3292248" y="3205826"/>
                </a:lnTo>
                <a:lnTo>
                  <a:pt x="0" y="320582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1497598" y="6643270"/>
            <a:ext cx="14449333" cy="539063"/>
          </a:xfrm>
          <a:prstGeom prst="rect">
            <a:avLst/>
          </a:prstGeom>
        </p:spPr>
        <p:txBody>
          <a:bodyPr anchor="t" rtlCol="false" tIns="0" lIns="0" bIns="0" rIns="0">
            <a:spAutoFit/>
          </a:bodyPr>
          <a:lstStyle/>
          <a:p>
            <a:pPr algn="ctr">
              <a:lnSpc>
                <a:spcPts val="4409"/>
              </a:lnSpc>
            </a:pPr>
            <a:r>
              <a:rPr lang="en-US" sz="3150">
                <a:solidFill>
                  <a:srgbClr val="FFFFFF"/>
                </a:solidFill>
                <a:latin typeface="Open Sans"/>
                <a:ea typeface="Open Sans"/>
                <a:cs typeface="Open Sans"/>
                <a:sym typeface="Open Sans"/>
              </a:rPr>
              <a:t>Alternatively, watch Film 2: Ava at </a:t>
            </a:r>
            <a:r>
              <a:rPr lang="en-US" sz="3150" u="sng">
                <a:solidFill>
                  <a:srgbClr val="FFFFFF"/>
                </a:solidFill>
                <a:latin typeface="Open Sans"/>
                <a:ea typeface="Open Sans"/>
                <a:cs typeface="Open Sans"/>
                <a:sym typeface="Open Sans"/>
                <a:hlinkClick r:id="rId12" tooltip="https://www.respectme.org.uk/resources-abw-25/"/>
              </a:rPr>
              <a:t>www.respectme.org.uk/resources-abw-25/ </a:t>
            </a:r>
            <a:r>
              <a:rPr lang="en-US" sz="3150">
                <a:solidFill>
                  <a:srgbClr val="FFFFFF"/>
                </a:solidFill>
                <a:latin typeface="Open Sans"/>
                <a:ea typeface="Open Sans"/>
                <a:cs typeface="Open Sans"/>
                <a:sym typeface="Open Sans"/>
              </a:rPr>
              <a:t> </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551720" y="1030504"/>
            <a:ext cx="6412619" cy="1313064"/>
          </a:xfrm>
          <a:prstGeom prst="rect">
            <a:avLst/>
          </a:prstGeom>
        </p:spPr>
        <p:txBody>
          <a:bodyPr anchor="t" rtlCol="false" tIns="0" lIns="0" bIns="0" rIns="0">
            <a:spAutoFit/>
          </a:bodyPr>
          <a:lstStyle/>
          <a:p>
            <a:pPr algn="l">
              <a:lnSpc>
                <a:spcPts val="5320"/>
              </a:lnSpc>
              <a:spcBef>
                <a:spcPct val="0"/>
              </a:spcBef>
            </a:pPr>
            <a:r>
              <a:rPr lang="en-US" sz="3800" spc="152">
                <a:solidFill>
                  <a:srgbClr val="000000"/>
                </a:solidFill>
                <a:latin typeface="Sauna Pro 1"/>
                <a:ea typeface="Sauna Pro 1"/>
                <a:cs typeface="Sauna Pro 1"/>
                <a:sym typeface="Sauna Pro 1"/>
              </a:rPr>
              <a:t>  1. How do Ava and Noah know each other?</a:t>
            </a:r>
          </a:p>
        </p:txBody>
      </p:sp>
      <p:sp>
        <p:nvSpPr>
          <p:cNvPr name="TextBox 7" id="7"/>
          <p:cNvSpPr txBox="true"/>
          <p:nvPr/>
        </p:nvSpPr>
        <p:spPr>
          <a:xfrm rot="0">
            <a:off x="1407905" y="4448868"/>
            <a:ext cx="6381098" cy="1313064"/>
          </a:xfrm>
          <a:prstGeom prst="rect">
            <a:avLst/>
          </a:prstGeom>
        </p:spPr>
        <p:txBody>
          <a:bodyPr anchor="t" rtlCol="false" tIns="0" lIns="0" bIns="0" rIns="0">
            <a:spAutoFit/>
          </a:bodyPr>
          <a:lstStyle/>
          <a:p>
            <a:pPr algn="l">
              <a:lnSpc>
                <a:spcPts val="5320"/>
              </a:lnSpc>
              <a:spcBef>
                <a:spcPct val="0"/>
              </a:spcBef>
            </a:pPr>
            <a:r>
              <a:rPr lang="en-US" sz="3800" spc="152">
                <a:solidFill>
                  <a:srgbClr val="000000"/>
                </a:solidFill>
                <a:latin typeface="Sauna Pro 1"/>
                <a:ea typeface="Sauna Pro 1"/>
                <a:cs typeface="Sauna Pro 1"/>
                <a:sym typeface="Sauna Pro 1"/>
              </a:rPr>
              <a:t>2. Why are Ava, Noah and Grace no longer friends?</a:t>
            </a:r>
          </a:p>
        </p:txBody>
      </p:sp>
      <p:sp>
        <p:nvSpPr>
          <p:cNvPr name="TextBox 8" id="8"/>
          <p:cNvSpPr txBox="true"/>
          <p:nvPr/>
        </p:nvSpPr>
        <p:spPr>
          <a:xfrm rot="0">
            <a:off x="1260236" y="7421030"/>
            <a:ext cx="6984683" cy="2301950"/>
          </a:xfrm>
          <a:prstGeom prst="rect">
            <a:avLst/>
          </a:prstGeom>
        </p:spPr>
        <p:txBody>
          <a:bodyPr anchor="t" rtlCol="false" tIns="0" lIns="0" bIns="0" rIns="0">
            <a:spAutoFit/>
          </a:bodyPr>
          <a:lstStyle/>
          <a:p>
            <a:pPr algn="l">
              <a:lnSpc>
                <a:spcPts val="4446"/>
              </a:lnSpc>
            </a:pPr>
            <a:r>
              <a:rPr lang="en-US" sz="3800" spc="152">
                <a:solidFill>
                  <a:srgbClr val="000000"/>
                </a:solidFill>
                <a:latin typeface="Sauna Pro 1"/>
                <a:ea typeface="Sauna Pro 1"/>
                <a:cs typeface="Sauna Pro 1"/>
                <a:sym typeface="Sauna Pro 1"/>
              </a:rPr>
              <a:t>3. Ava scrolls through Noah’s phone and can see the many abusive messages from Grace. </a:t>
            </a:r>
          </a:p>
          <a:p>
            <a:pPr algn="l">
              <a:lnSpc>
                <a:spcPts val="5320"/>
              </a:lnSpc>
              <a:spcBef>
                <a:spcPct val="0"/>
              </a:spcBef>
            </a:pPr>
            <a:r>
              <a:rPr lang="en-US" sz="3800" spc="152">
                <a:solidFill>
                  <a:srgbClr val="000000"/>
                </a:solidFill>
                <a:latin typeface="Sauna Pro 1"/>
                <a:ea typeface="Sauna Pro 1"/>
                <a:cs typeface="Sauna Pro 1"/>
                <a:sym typeface="Sauna Pro 1"/>
              </a:rPr>
              <a:t>How do you think she feels?</a:t>
            </a:r>
          </a:p>
        </p:txBody>
      </p:sp>
      <p:sp>
        <p:nvSpPr>
          <p:cNvPr name="Freeform 9" id="9"/>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2" id="12"/>
          <p:cNvSpPr txBox="true"/>
          <p:nvPr/>
        </p:nvSpPr>
        <p:spPr>
          <a:xfrm rot="0">
            <a:off x="10334633" y="8077239"/>
            <a:ext cx="6575525" cy="958700"/>
          </a:xfrm>
          <a:prstGeom prst="rect">
            <a:avLst/>
          </a:prstGeom>
        </p:spPr>
        <p:txBody>
          <a:bodyPr anchor="t" rtlCol="false" tIns="0" lIns="0" bIns="0" rIns="0">
            <a:spAutoFit/>
          </a:bodyPr>
          <a:lstStyle/>
          <a:p>
            <a:pPr algn="just">
              <a:lnSpc>
                <a:spcPts val="3686"/>
              </a:lnSpc>
            </a:pPr>
            <a:r>
              <a:rPr lang="en-US" sz="3800" spc="19">
                <a:solidFill>
                  <a:srgbClr val="000000"/>
                </a:solidFill>
                <a:latin typeface="Sauna Pro 1"/>
                <a:ea typeface="Sauna Pro 1"/>
                <a:cs typeface="Sauna Pro 1"/>
                <a:sym typeface="Sauna Pro 1"/>
              </a:rPr>
              <a:t>6. Does Ava speak with Grace in this film? Why? </a:t>
            </a:r>
          </a:p>
        </p:txBody>
      </p:sp>
      <p:sp>
        <p:nvSpPr>
          <p:cNvPr name="TextBox 13" id="13"/>
          <p:cNvSpPr txBox="true"/>
          <p:nvPr/>
        </p:nvSpPr>
        <p:spPr>
          <a:xfrm rot="0">
            <a:off x="10436858" y="837043"/>
            <a:ext cx="6822442" cy="1766787"/>
          </a:xfrm>
          <a:prstGeom prst="rect">
            <a:avLst/>
          </a:prstGeom>
        </p:spPr>
        <p:txBody>
          <a:bodyPr anchor="t" rtlCol="false" tIns="0" lIns="0" bIns="0" rIns="0">
            <a:spAutoFit/>
          </a:bodyPr>
          <a:lstStyle/>
          <a:p>
            <a:pPr algn="just">
              <a:lnSpc>
                <a:spcPts val="4685"/>
              </a:lnSpc>
            </a:pPr>
            <a:r>
              <a:rPr lang="en-US" sz="3809" spc="-125">
                <a:solidFill>
                  <a:srgbClr val="000000"/>
                </a:solidFill>
                <a:latin typeface="Sauna Pro 1"/>
                <a:ea typeface="Sauna Pro 1"/>
                <a:cs typeface="Sauna Pro 1"/>
                <a:sym typeface="Sauna Pro 1"/>
              </a:rPr>
              <a:t>4. When Noah is physically hurt and ridiculed, Ava decides not to go after him. Why is this? </a:t>
            </a:r>
          </a:p>
        </p:txBody>
      </p:sp>
      <p:sp>
        <p:nvSpPr>
          <p:cNvPr name="TextBox 14" id="14"/>
          <p:cNvSpPr txBox="true"/>
          <p:nvPr/>
        </p:nvSpPr>
        <p:spPr>
          <a:xfrm rot="0">
            <a:off x="10334633" y="4481897"/>
            <a:ext cx="6859959" cy="1406456"/>
          </a:xfrm>
          <a:prstGeom prst="rect">
            <a:avLst/>
          </a:prstGeom>
        </p:spPr>
        <p:txBody>
          <a:bodyPr anchor="t" rtlCol="false" tIns="0" lIns="0" bIns="0" rIns="0">
            <a:spAutoFit/>
          </a:bodyPr>
          <a:lstStyle/>
          <a:p>
            <a:pPr algn="just">
              <a:lnSpc>
                <a:spcPts val="3610"/>
              </a:lnSpc>
            </a:pPr>
            <a:r>
              <a:rPr lang="en-US" sz="3800" spc="68">
                <a:solidFill>
                  <a:srgbClr val="000000"/>
                </a:solidFill>
                <a:latin typeface="Sauna Pro 1"/>
                <a:ea typeface="Sauna Pro 1"/>
                <a:cs typeface="Sauna Pro 1"/>
                <a:sym typeface="Sauna Pro 1"/>
              </a:rPr>
              <a:t>5. How do you feel about Ava not following Noah, after he was being pushed around by Grace?</a:t>
            </a: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222329" y="1104900"/>
            <a:ext cx="7060498" cy="968225"/>
          </a:xfrm>
          <a:prstGeom prst="rect">
            <a:avLst/>
          </a:prstGeom>
        </p:spPr>
        <p:txBody>
          <a:bodyPr anchor="t" rtlCol="false" tIns="0" lIns="0" bIns="0" rIns="0">
            <a:spAutoFit/>
          </a:bodyPr>
          <a:lstStyle/>
          <a:p>
            <a:pPr algn="l">
              <a:lnSpc>
                <a:spcPts val="3686"/>
              </a:lnSpc>
            </a:pPr>
            <a:r>
              <a:rPr lang="en-US" sz="3800" spc="152" b="true">
                <a:solidFill>
                  <a:srgbClr val="000000"/>
                </a:solidFill>
                <a:latin typeface="Sauna Pro 3 Bold"/>
                <a:ea typeface="Sauna Pro 3 Bold"/>
                <a:cs typeface="Sauna Pro 3 Bold"/>
                <a:sym typeface="Sauna Pro 3 Bold"/>
              </a:rPr>
              <a:t>  1. How do Ava and Noah know each other?</a:t>
            </a:r>
          </a:p>
        </p:txBody>
      </p:sp>
      <p:sp>
        <p:nvSpPr>
          <p:cNvPr name="TextBox 7" id="7"/>
          <p:cNvSpPr txBox="true"/>
          <p:nvPr/>
        </p:nvSpPr>
        <p:spPr>
          <a:xfrm rot="0">
            <a:off x="1222329" y="4439382"/>
            <a:ext cx="6491711" cy="1086497"/>
          </a:xfrm>
          <a:prstGeom prst="rect">
            <a:avLst/>
          </a:prstGeom>
        </p:spPr>
        <p:txBody>
          <a:bodyPr anchor="t" rtlCol="false" tIns="0" lIns="0" bIns="0" rIns="0">
            <a:spAutoFit/>
          </a:bodyPr>
          <a:lstStyle/>
          <a:p>
            <a:pPr algn="l">
              <a:lnSpc>
                <a:spcPts val="4256"/>
              </a:lnSpc>
            </a:pPr>
            <a:r>
              <a:rPr lang="en-US" sz="3800" spc="152" b="true">
                <a:solidFill>
                  <a:srgbClr val="000000"/>
                </a:solidFill>
                <a:latin typeface="Sauna Pro 3 Bold"/>
                <a:ea typeface="Sauna Pro 3 Bold"/>
                <a:cs typeface="Sauna Pro 3 Bold"/>
                <a:sym typeface="Sauna Pro 3 Bold"/>
              </a:rPr>
              <a:t>2. Why are Ava, Noah and Grace no longer friends?</a:t>
            </a:r>
          </a:p>
        </p:txBody>
      </p:sp>
      <p:sp>
        <p:nvSpPr>
          <p:cNvPr name="TextBox 8" id="8"/>
          <p:cNvSpPr txBox="true"/>
          <p:nvPr/>
        </p:nvSpPr>
        <p:spPr>
          <a:xfrm rot="0">
            <a:off x="1106439" y="7562994"/>
            <a:ext cx="6984683" cy="1901652"/>
          </a:xfrm>
          <a:prstGeom prst="rect">
            <a:avLst/>
          </a:prstGeom>
        </p:spPr>
        <p:txBody>
          <a:bodyPr anchor="t" rtlCol="false" tIns="0" lIns="0" bIns="0" rIns="0">
            <a:spAutoFit/>
          </a:bodyPr>
          <a:lstStyle/>
          <a:p>
            <a:pPr algn="l">
              <a:lnSpc>
                <a:spcPts val="3686"/>
              </a:lnSpc>
            </a:pPr>
            <a:r>
              <a:rPr lang="en-US" sz="3800" spc="152" b="true">
                <a:solidFill>
                  <a:srgbClr val="000000"/>
                </a:solidFill>
                <a:latin typeface="Sauna Pro 3 Bold"/>
                <a:ea typeface="Sauna Pro 3 Bold"/>
                <a:cs typeface="Sauna Pro 3 Bold"/>
                <a:sym typeface="Sauna Pro 3 Bold"/>
              </a:rPr>
              <a:t>3. Ava scrolls through Noah’s phone and can see the many abusive messages from Grace. How do you think she feels?</a:t>
            </a:r>
          </a:p>
        </p:txBody>
      </p:sp>
      <p:sp>
        <p:nvSpPr>
          <p:cNvPr name="Freeform 9" id="9"/>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10192416" y="7594229"/>
            <a:ext cx="6859959" cy="2050561"/>
          </a:xfrm>
          <a:prstGeom prst="rect">
            <a:avLst/>
          </a:prstGeom>
        </p:spPr>
        <p:txBody>
          <a:bodyPr anchor="t" rtlCol="false" tIns="0" lIns="0" bIns="0" rIns="0">
            <a:spAutoFit/>
          </a:bodyPr>
          <a:lstStyle/>
          <a:p>
            <a:pPr algn="l">
              <a:lnSpc>
                <a:spcPts val="3218"/>
              </a:lnSpc>
            </a:pPr>
            <a:r>
              <a:rPr lang="en-US" sz="3699" spc="147" b="true">
                <a:solidFill>
                  <a:srgbClr val="000000"/>
                </a:solidFill>
                <a:latin typeface="Sauna Pro 3 Bold"/>
                <a:ea typeface="Sauna Pro 3 Bold"/>
                <a:cs typeface="Sauna Pro 3 Bold"/>
                <a:sym typeface="Sauna Pro 3 Bold"/>
              </a:rPr>
              <a:t>She will likely feel terrified and full of fear for her friend. She will also be worried about herself being at risk from these types of messages.</a:t>
            </a:r>
          </a:p>
        </p:txBody>
      </p:sp>
      <p:sp>
        <p:nvSpPr>
          <p:cNvPr name="TextBox 13" id="13"/>
          <p:cNvSpPr txBox="true"/>
          <p:nvPr/>
        </p:nvSpPr>
        <p:spPr>
          <a:xfrm rot="0">
            <a:off x="10576466" y="945308"/>
            <a:ext cx="6475910" cy="1572526"/>
          </a:xfrm>
          <a:prstGeom prst="rect">
            <a:avLst/>
          </a:prstGeom>
        </p:spPr>
        <p:txBody>
          <a:bodyPr anchor="t" rtlCol="false" tIns="0" lIns="0" bIns="0" rIns="0">
            <a:spAutoFit/>
          </a:bodyPr>
          <a:lstStyle/>
          <a:p>
            <a:pPr algn="l">
              <a:lnSpc>
                <a:spcPts val="4104"/>
              </a:lnSpc>
            </a:pPr>
            <a:r>
              <a:rPr lang="en-US" sz="3800" spc="152" b="true">
                <a:solidFill>
                  <a:srgbClr val="000000"/>
                </a:solidFill>
                <a:latin typeface="Sauna Pro 3 Bold"/>
                <a:ea typeface="Sauna Pro 3 Bold"/>
                <a:cs typeface="Sauna Pro 3 Bold"/>
                <a:sym typeface="Sauna Pro 3 Bold"/>
              </a:rPr>
              <a:t>Ava and Noah went to Nursery with each other. They go way back!</a:t>
            </a:r>
          </a:p>
        </p:txBody>
      </p:sp>
      <p:sp>
        <p:nvSpPr>
          <p:cNvPr name="TextBox 14" id="14"/>
          <p:cNvSpPr txBox="true"/>
          <p:nvPr/>
        </p:nvSpPr>
        <p:spPr>
          <a:xfrm rot="0">
            <a:off x="10576466" y="4247434"/>
            <a:ext cx="6144069" cy="1868332"/>
          </a:xfrm>
          <a:prstGeom prst="rect">
            <a:avLst/>
          </a:prstGeom>
        </p:spPr>
        <p:txBody>
          <a:bodyPr anchor="t" rtlCol="false" tIns="0" lIns="0" bIns="0" rIns="0">
            <a:spAutoFit/>
          </a:bodyPr>
          <a:lstStyle/>
          <a:p>
            <a:pPr algn="l">
              <a:lnSpc>
                <a:spcPts val="3648"/>
              </a:lnSpc>
            </a:pPr>
            <a:r>
              <a:rPr lang="en-US" sz="3800" spc="152" b="true">
                <a:solidFill>
                  <a:srgbClr val="000000"/>
                </a:solidFill>
                <a:latin typeface="Sauna Pro 3 Bold"/>
                <a:ea typeface="Sauna Pro 3 Bold"/>
                <a:cs typeface="Sauna Pro 3 Bold"/>
                <a:sym typeface="Sauna Pro 3 Bold"/>
              </a:rPr>
              <a:t>Grace spread really nasty rumours about Noah...so they now keep their distance.</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0771" y="3468492"/>
            <a:ext cx="9023615" cy="3350017"/>
          </a:xfrm>
          <a:custGeom>
            <a:avLst/>
            <a:gdLst/>
            <a:ahLst/>
            <a:cxnLst/>
            <a:rect r="r" b="b" t="t" l="l"/>
            <a:pathLst>
              <a:path h="3350017" w="9023615">
                <a:moveTo>
                  <a:pt x="0" y="0"/>
                </a:moveTo>
                <a:lnTo>
                  <a:pt x="9023614" y="0"/>
                </a:lnTo>
                <a:lnTo>
                  <a:pt x="9023614" y="3350016"/>
                </a:lnTo>
                <a:lnTo>
                  <a:pt x="0" y="33500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974" y="6892234"/>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6824" y="10242251"/>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40771" y="42275"/>
            <a:ext cx="9023615" cy="3350017"/>
          </a:xfrm>
          <a:custGeom>
            <a:avLst/>
            <a:gdLst/>
            <a:ahLst/>
            <a:cxnLst/>
            <a:rect r="r" b="b" t="t" l="l"/>
            <a:pathLst>
              <a:path h="3350017" w="9023615">
                <a:moveTo>
                  <a:pt x="0" y="0"/>
                </a:moveTo>
                <a:lnTo>
                  <a:pt x="9023614" y="0"/>
                </a:lnTo>
                <a:lnTo>
                  <a:pt x="9023614" y="3350017"/>
                </a:lnTo>
                <a:lnTo>
                  <a:pt x="0" y="33500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264385" y="42275"/>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110588" y="346725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956791" y="6892234"/>
            <a:ext cx="9023615" cy="3350017"/>
          </a:xfrm>
          <a:custGeom>
            <a:avLst/>
            <a:gdLst/>
            <a:ahLst/>
            <a:cxnLst/>
            <a:rect r="r" b="b" t="t" l="l"/>
            <a:pathLst>
              <a:path h="3350017" w="9023615">
                <a:moveTo>
                  <a:pt x="0" y="0"/>
                </a:moveTo>
                <a:lnTo>
                  <a:pt x="9023615" y="0"/>
                </a:lnTo>
                <a:lnTo>
                  <a:pt x="9023615" y="3350017"/>
                </a:lnTo>
                <a:lnTo>
                  <a:pt x="0" y="33500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0399341" y="760233"/>
            <a:ext cx="6994053" cy="1621744"/>
          </a:xfrm>
          <a:prstGeom prst="rect">
            <a:avLst/>
          </a:prstGeom>
        </p:spPr>
        <p:txBody>
          <a:bodyPr anchor="t" rtlCol="false" tIns="0" lIns="0" bIns="0" rIns="0">
            <a:spAutoFit/>
          </a:bodyPr>
          <a:lstStyle/>
          <a:p>
            <a:pPr algn="l">
              <a:lnSpc>
                <a:spcPts val="3191"/>
              </a:lnSpc>
            </a:pPr>
            <a:r>
              <a:rPr lang="en-US" sz="2799" spc="111" b="true">
                <a:solidFill>
                  <a:srgbClr val="000000"/>
                </a:solidFill>
                <a:latin typeface="Sauna Pro 3 Bold"/>
                <a:ea typeface="Sauna Pro 3 Bold"/>
                <a:cs typeface="Sauna Pro 3 Bold"/>
                <a:sym typeface="Sauna Pro 3 Bold"/>
              </a:rPr>
              <a:t>Ava is riddled with fear. She is terror stricken and assumes she will be next to be attacked by Grace. She can see Noah’s tears, but worries about herself.</a:t>
            </a:r>
          </a:p>
        </p:txBody>
      </p:sp>
      <p:sp>
        <p:nvSpPr>
          <p:cNvPr name="TextBox 10" id="10"/>
          <p:cNvSpPr txBox="true"/>
          <p:nvPr/>
        </p:nvSpPr>
        <p:spPr>
          <a:xfrm rot="0">
            <a:off x="10399341" y="4158579"/>
            <a:ext cx="6728740" cy="1979368"/>
          </a:xfrm>
          <a:prstGeom prst="rect">
            <a:avLst/>
          </a:prstGeom>
        </p:spPr>
        <p:txBody>
          <a:bodyPr anchor="t" rtlCol="false" tIns="0" lIns="0" bIns="0" rIns="0">
            <a:spAutoFit/>
          </a:bodyPr>
          <a:lstStyle/>
          <a:p>
            <a:pPr algn="l">
              <a:lnSpc>
                <a:spcPts val="3123"/>
              </a:lnSpc>
            </a:pPr>
            <a:r>
              <a:rPr lang="en-US" sz="2839" spc="113" b="true">
                <a:solidFill>
                  <a:srgbClr val="000000"/>
                </a:solidFill>
                <a:latin typeface="Sauna Pro 3 Bold"/>
                <a:ea typeface="Sauna Pro 3 Bold"/>
                <a:cs typeface="Sauna Pro 3 Bold"/>
                <a:sym typeface="Sauna Pro 3 Bold"/>
              </a:rPr>
              <a:t>This is understandable...but Ava could have followed him or quickly messaged him to let him know she was there for him. He thinks he is alone now and has no one.</a:t>
            </a:r>
          </a:p>
        </p:txBody>
      </p:sp>
      <p:sp>
        <p:nvSpPr>
          <p:cNvPr name="TextBox 11" id="11"/>
          <p:cNvSpPr txBox="true"/>
          <p:nvPr/>
        </p:nvSpPr>
        <p:spPr>
          <a:xfrm rot="0">
            <a:off x="1359110" y="4301360"/>
            <a:ext cx="7234402" cy="1596865"/>
          </a:xfrm>
          <a:prstGeom prst="rect">
            <a:avLst/>
          </a:prstGeom>
        </p:spPr>
        <p:txBody>
          <a:bodyPr anchor="t" rtlCol="false" tIns="0" lIns="0" bIns="0" rIns="0">
            <a:spAutoFit/>
          </a:bodyPr>
          <a:lstStyle/>
          <a:p>
            <a:pPr algn="l">
              <a:lnSpc>
                <a:spcPts val="4185"/>
              </a:lnSpc>
            </a:pPr>
            <a:r>
              <a:rPr lang="en-US" sz="3839" spc="153" b="true">
                <a:solidFill>
                  <a:srgbClr val="000000"/>
                </a:solidFill>
                <a:latin typeface="Sauna Pro 3 Bold"/>
                <a:ea typeface="Sauna Pro 3 Bold"/>
                <a:cs typeface="Sauna Pro 3 Bold"/>
                <a:sym typeface="Sauna Pro 3 Bold"/>
              </a:rPr>
              <a:t>5. How do you feel about Ava not following Noah to help him after his altercation with Grace?</a:t>
            </a:r>
          </a:p>
        </p:txBody>
      </p:sp>
      <p:sp>
        <p:nvSpPr>
          <p:cNvPr name="TextBox 12" id="12"/>
          <p:cNvSpPr txBox="true"/>
          <p:nvPr/>
        </p:nvSpPr>
        <p:spPr>
          <a:xfrm rot="0">
            <a:off x="1359110" y="7723383"/>
            <a:ext cx="6138516" cy="1572526"/>
          </a:xfrm>
          <a:prstGeom prst="rect">
            <a:avLst/>
          </a:prstGeom>
        </p:spPr>
        <p:txBody>
          <a:bodyPr anchor="t" rtlCol="false" tIns="0" lIns="0" bIns="0" rIns="0">
            <a:spAutoFit/>
          </a:bodyPr>
          <a:lstStyle/>
          <a:p>
            <a:pPr algn="l">
              <a:lnSpc>
                <a:spcPts val="4104"/>
              </a:lnSpc>
            </a:pPr>
            <a:r>
              <a:rPr lang="en-US" sz="3800" spc="152" b="true">
                <a:solidFill>
                  <a:srgbClr val="000000"/>
                </a:solidFill>
                <a:latin typeface="Sauna Pro 3 Bold"/>
                <a:ea typeface="Sauna Pro 3 Bold"/>
                <a:cs typeface="Sauna Pro 3 Bold"/>
                <a:sym typeface="Sauna Pro 3 Bold"/>
              </a:rPr>
              <a:t>6. Does Ava speak with Grace in this film? Why? Why not?</a:t>
            </a:r>
          </a:p>
        </p:txBody>
      </p:sp>
      <p:sp>
        <p:nvSpPr>
          <p:cNvPr name="TextBox 13" id="13"/>
          <p:cNvSpPr txBox="true"/>
          <p:nvPr/>
        </p:nvSpPr>
        <p:spPr>
          <a:xfrm rot="0">
            <a:off x="1359110" y="933416"/>
            <a:ext cx="7234402" cy="1596310"/>
          </a:xfrm>
          <a:prstGeom prst="rect">
            <a:avLst/>
          </a:prstGeom>
        </p:spPr>
        <p:txBody>
          <a:bodyPr anchor="t" rtlCol="false" tIns="0" lIns="0" bIns="0" rIns="0">
            <a:spAutoFit/>
          </a:bodyPr>
          <a:lstStyle/>
          <a:p>
            <a:pPr algn="l">
              <a:lnSpc>
                <a:spcPts val="4142"/>
              </a:lnSpc>
            </a:pPr>
            <a:r>
              <a:rPr lang="en-US" sz="3800" spc="152" b="true">
                <a:solidFill>
                  <a:srgbClr val="000000"/>
                </a:solidFill>
                <a:latin typeface="Sauna Pro 3 Bold"/>
                <a:ea typeface="Sauna Pro 3 Bold"/>
                <a:cs typeface="Sauna Pro 3 Bold"/>
                <a:sym typeface="Sauna Pro 3 Bold"/>
              </a:rPr>
              <a:t>4. When Noah is physically hurt and ridicluled, Ava refuses go after him. Why is this? </a:t>
            </a:r>
          </a:p>
        </p:txBody>
      </p:sp>
      <p:sp>
        <p:nvSpPr>
          <p:cNvPr name="TextBox 14" id="14"/>
          <p:cNvSpPr txBox="true"/>
          <p:nvPr/>
        </p:nvSpPr>
        <p:spPr>
          <a:xfrm rot="0">
            <a:off x="10024898" y="7640013"/>
            <a:ext cx="7103183" cy="2019838"/>
          </a:xfrm>
          <a:prstGeom prst="rect">
            <a:avLst/>
          </a:prstGeom>
        </p:spPr>
        <p:txBody>
          <a:bodyPr anchor="t" rtlCol="false" tIns="0" lIns="0" bIns="0" rIns="0">
            <a:spAutoFit/>
          </a:bodyPr>
          <a:lstStyle/>
          <a:p>
            <a:pPr algn="l">
              <a:lnSpc>
                <a:spcPts val="3180"/>
              </a:lnSpc>
            </a:pPr>
            <a:r>
              <a:rPr lang="en-US" sz="2839" spc="113" b="true">
                <a:solidFill>
                  <a:srgbClr val="000000"/>
                </a:solidFill>
                <a:latin typeface="Sauna Pro 3 Bold"/>
                <a:ea typeface="Sauna Pro 3 Bold"/>
                <a:cs typeface="Sauna Pro 3 Bold"/>
                <a:sym typeface="Sauna Pro 3 Bold"/>
              </a:rPr>
              <a:t>Ava does not speak with Grace as she is simply too scared. She can see the relentless bullying Noah suffers and she doesn’t want to go through the same experience.</a:t>
            </a:r>
          </a:p>
        </p:txBody>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543601" y="1028700"/>
            <a:ext cx="11905389" cy="1636060"/>
          </a:xfrm>
          <a:custGeom>
            <a:avLst/>
            <a:gdLst/>
            <a:ahLst/>
            <a:cxnLst/>
            <a:rect r="r" b="b" t="t" l="l"/>
            <a:pathLst>
              <a:path h="1636060" w="11905389">
                <a:moveTo>
                  <a:pt x="0" y="0"/>
                </a:moveTo>
                <a:lnTo>
                  <a:pt x="11905389" y="0"/>
                </a:lnTo>
                <a:lnTo>
                  <a:pt x="11905389" y="1636060"/>
                </a:lnTo>
                <a:lnTo>
                  <a:pt x="0" y="1636060"/>
                </a:lnTo>
                <a:lnTo>
                  <a:pt x="0" y="0"/>
                </a:lnTo>
                <a:close/>
              </a:path>
            </a:pathLst>
          </a:custGeom>
          <a:blipFill>
            <a:blip r:embed="rId2"/>
            <a:stretch>
              <a:fillRect l="0" t="0" r="0" b="-403013"/>
            </a:stretch>
          </a:blipFill>
        </p:spPr>
      </p:sp>
      <p:sp>
        <p:nvSpPr>
          <p:cNvPr name="TextBox 3" id="3"/>
          <p:cNvSpPr txBox="true"/>
          <p:nvPr/>
        </p:nvSpPr>
        <p:spPr>
          <a:xfrm rot="0">
            <a:off x="1885559" y="3011852"/>
            <a:ext cx="14855713" cy="2862676"/>
          </a:xfrm>
          <a:prstGeom prst="rect">
            <a:avLst/>
          </a:prstGeom>
        </p:spPr>
        <p:txBody>
          <a:bodyPr anchor="t" rtlCol="false" tIns="0" lIns="0" bIns="0" rIns="0">
            <a:spAutoFit/>
          </a:bodyPr>
          <a:lstStyle/>
          <a:p>
            <a:pPr algn="ctr">
              <a:lnSpc>
                <a:spcPts val="7591"/>
              </a:lnSpc>
            </a:pPr>
            <a:r>
              <a:rPr lang="en-US" b="true" sz="5422" spc="216">
                <a:solidFill>
                  <a:srgbClr val="FFFFFF"/>
                </a:solidFill>
                <a:latin typeface="Sauna Pro 3 Bold"/>
                <a:ea typeface="Sauna Pro 3 Bold"/>
                <a:cs typeface="Sauna Pro 3 Bold"/>
                <a:sym typeface="Sauna Pro 3 Bold"/>
              </a:rPr>
              <a:t>Explore what Ava says in more detail.</a:t>
            </a:r>
          </a:p>
          <a:p>
            <a:pPr algn="ctr">
              <a:lnSpc>
                <a:spcPts val="7591"/>
              </a:lnSpc>
            </a:pPr>
          </a:p>
          <a:p>
            <a:pPr algn="ctr">
              <a:lnSpc>
                <a:spcPts val="7591"/>
              </a:lnSpc>
              <a:spcBef>
                <a:spcPct val="0"/>
              </a:spcBef>
            </a:pPr>
          </a:p>
        </p:txBody>
      </p:sp>
      <p:sp>
        <p:nvSpPr>
          <p:cNvPr name="Freeform 4" id="4"/>
          <p:cNvSpPr/>
          <p:nvPr/>
        </p:nvSpPr>
        <p:spPr>
          <a:xfrm flipH="false" flipV="false" rot="0">
            <a:off x="10287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944100" y="4339242"/>
            <a:ext cx="7315200" cy="2029968"/>
          </a:xfrm>
          <a:custGeom>
            <a:avLst/>
            <a:gdLst/>
            <a:ahLst/>
            <a:cxnLst/>
            <a:rect r="r" b="b" t="t" l="l"/>
            <a:pathLst>
              <a:path h="2029968" w="7315200">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4334470" y="7075369"/>
            <a:ext cx="8596879" cy="2385634"/>
          </a:xfrm>
          <a:custGeom>
            <a:avLst/>
            <a:gdLst/>
            <a:ahLst/>
            <a:cxnLst/>
            <a:rect r="r" b="b" t="t" l="l"/>
            <a:pathLst>
              <a:path h="2385634" w="8596879">
                <a:moveTo>
                  <a:pt x="0" y="0"/>
                </a:moveTo>
                <a:lnTo>
                  <a:pt x="8596879" y="0"/>
                </a:lnTo>
                <a:lnTo>
                  <a:pt x="8596879" y="2385634"/>
                </a:lnTo>
                <a:lnTo>
                  <a:pt x="0" y="23856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5188228" y="8587333"/>
            <a:ext cx="2705204" cy="1410088"/>
          </a:xfrm>
          <a:custGeom>
            <a:avLst/>
            <a:gdLst/>
            <a:ahLst/>
            <a:cxnLst/>
            <a:rect r="r" b="b" t="t" l="l"/>
            <a:pathLst>
              <a:path h="1410088" w="2705204">
                <a:moveTo>
                  <a:pt x="0" y="0"/>
                </a:moveTo>
                <a:lnTo>
                  <a:pt x="2705204" y="0"/>
                </a:lnTo>
                <a:lnTo>
                  <a:pt x="2705204" y="1410087"/>
                </a:lnTo>
                <a:lnTo>
                  <a:pt x="0" y="14100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90002" y="0"/>
            <a:ext cx="4151122" cy="4114800"/>
          </a:xfrm>
          <a:custGeom>
            <a:avLst/>
            <a:gdLst/>
            <a:ahLst/>
            <a:cxnLst/>
            <a:rect r="r" b="b" t="t" l="l"/>
            <a:pathLst>
              <a:path h="4114800" w="4151122">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91123" y="9024518"/>
            <a:ext cx="1675154" cy="967402"/>
          </a:xfrm>
          <a:custGeom>
            <a:avLst/>
            <a:gdLst/>
            <a:ahLst/>
            <a:cxnLst/>
            <a:rect r="r" b="b" t="t" l="l"/>
            <a:pathLst>
              <a:path h="967402" w="1675154">
                <a:moveTo>
                  <a:pt x="0" y="0"/>
                </a:moveTo>
                <a:lnTo>
                  <a:pt x="1675154" y="0"/>
                </a:lnTo>
                <a:lnTo>
                  <a:pt x="1675154" y="967401"/>
                </a:lnTo>
                <a:lnTo>
                  <a:pt x="0" y="9674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978274" y="9222996"/>
            <a:ext cx="728363" cy="728363"/>
          </a:xfrm>
          <a:custGeom>
            <a:avLst/>
            <a:gdLst/>
            <a:ahLst/>
            <a:cxnLst/>
            <a:rect r="r" b="b" t="t" l="l"/>
            <a:pathLst>
              <a:path h="728363" w="728363">
                <a:moveTo>
                  <a:pt x="0" y="0"/>
                </a:moveTo>
                <a:lnTo>
                  <a:pt x="728363" y="0"/>
                </a:lnTo>
                <a:lnTo>
                  <a:pt x="728363" y="728363"/>
                </a:lnTo>
                <a:lnTo>
                  <a:pt x="0" y="72836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2820937" y="9328091"/>
            <a:ext cx="489027" cy="518174"/>
          </a:xfrm>
          <a:custGeom>
            <a:avLst/>
            <a:gdLst/>
            <a:ahLst/>
            <a:cxnLst/>
            <a:rect r="r" b="b" t="t" l="l"/>
            <a:pathLst>
              <a:path h="518174" w="489027">
                <a:moveTo>
                  <a:pt x="0" y="0"/>
                </a:moveTo>
                <a:lnTo>
                  <a:pt x="489027" y="0"/>
                </a:lnTo>
                <a:lnTo>
                  <a:pt x="489027" y="518174"/>
                </a:lnTo>
                <a:lnTo>
                  <a:pt x="0" y="51817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4035674" y="357620"/>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13" id="13"/>
          <p:cNvSpPr txBox="true"/>
          <p:nvPr/>
        </p:nvSpPr>
        <p:spPr>
          <a:xfrm rot="0">
            <a:off x="2706637" y="4760284"/>
            <a:ext cx="5637263" cy="1076276"/>
          </a:xfrm>
          <a:prstGeom prst="rect">
            <a:avLst/>
          </a:prstGeom>
        </p:spPr>
        <p:txBody>
          <a:bodyPr anchor="t" rtlCol="false" tIns="0" lIns="0" bIns="0" rIns="0">
            <a:spAutoFit/>
          </a:bodyPr>
          <a:lstStyle/>
          <a:p>
            <a:pPr algn="l">
              <a:lnSpc>
                <a:spcPts val="4063"/>
              </a:lnSpc>
            </a:pPr>
            <a:r>
              <a:rPr lang="en-US" b="true" sz="4322" spc="172">
                <a:solidFill>
                  <a:srgbClr val="000000"/>
                </a:solidFill>
                <a:latin typeface="Sauna Pro 3 Bold"/>
                <a:ea typeface="Sauna Pro 3 Bold"/>
                <a:cs typeface="Sauna Pro 3 Bold"/>
                <a:sym typeface="Sauna Pro 3 Bold"/>
              </a:rPr>
              <a:t>How is she truly feeling?</a:t>
            </a:r>
          </a:p>
        </p:txBody>
      </p:sp>
      <p:sp>
        <p:nvSpPr>
          <p:cNvPr name="TextBox 14" id="14"/>
          <p:cNvSpPr txBox="true"/>
          <p:nvPr/>
        </p:nvSpPr>
        <p:spPr>
          <a:xfrm rot="0">
            <a:off x="11618740" y="4902643"/>
            <a:ext cx="5337495" cy="971886"/>
          </a:xfrm>
          <a:prstGeom prst="rect">
            <a:avLst/>
          </a:prstGeom>
        </p:spPr>
        <p:txBody>
          <a:bodyPr anchor="t" rtlCol="false" tIns="0" lIns="0" bIns="0" rIns="0">
            <a:spAutoFit/>
          </a:bodyPr>
          <a:lstStyle/>
          <a:p>
            <a:pPr algn="l">
              <a:lnSpc>
                <a:spcPts val="3612"/>
              </a:lnSpc>
            </a:pPr>
            <a:r>
              <a:rPr lang="en-US" b="true" sz="4200" spc="168">
                <a:solidFill>
                  <a:srgbClr val="000000"/>
                </a:solidFill>
                <a:latin typeface="Sauna Pro 3 Bold"/>
                <a:ea typeface="Sauna Pro 3 Bold"/>
                <a:cs typeface="Sauna Pro 3 Bold"/>
                <a:sym typeface="Sauna Pro 3 Bold"/>
              </a:rPr>
              <a:t>What are her inner emotions?</a:t>
            </a:r>
          </a:p>
        </p:txBody>
      </p:sp>
      <p:sp>
        <p:nvSpPr>
          <p:cNvPr name="TextBox 15" id="15"/>
          <p:cNvSpPr txBox="true"/>
          <p:nvPr/>
        </p:nvSpPr>
        <p:spPr>
          <a:xfrm rot="0">
            <a:off x="5746414" y="7714974"/>
            <a:ext cx="6352843" cy="1204711"/>
          </a:xfrm>
          <a:prstGeom prst="rect">
            <a:avLst/>
          </a:prstGeom>
        </p:spPr>
        <p:txBody>
          <a:bodyPr anchor="t" rtlCol="false" tIns="0" lIns="0" bIns="0" rIns="0">
            <a:spAutoFit/>
          </a:bodyPr>
          <a:lstStyle/>
          <a:p>
            <a:pPr algn="ctr">
              <a:lnSpc>
                <a:spcPts val="4704"/>
              </a:lnSpc>
            </a:pPr>
            <a:r>
              <a:rPr lang="en-US" b="true" sz="4200" spc="168">
                <a:solidFill>
                  <a:srgbClr val="000000"/>
                </a:solidFill>
                <a:latin typeface="Sauna Pro 3 Bold"/>
                <a:ea typeface="Sauna Pro 3 Bold"/>
                <a:cs typeface="Sauna Pro 3 Bold"/>
                <a:sym typeface="Sauna Pro 3 Bold"/>
              </a:rPr>
              <a:t>How is Noah’s experience impacting on Ava’s life?</a:t>
            </a:r>
          </a:p>
        </p:txBody>
      </p:sp>
      <p:sp>
        <p:nvSpPr>
          <p:cNvPr name="TextBox 16" id="16"/>
          <p:cNvSpPr txBox="true"/>
          <p:nvPr/>
        </p:nvSpPr>
        <p:spPr>
          <a:xfrm rot="-2631886">
            <a:off x="-595504" y="1042938"/>
            <a:ext cx="4144566" cy="708024"/>
          </a:xfrm>
          <a:prstGeom prst="rect">
            <a:avLst/>
          </a:prstGeom>
        </p:spPr>
        <p:txBody>
          <a:bodyPr anchor="t" rtlCol="false" tIns="0" lIns="0" bIns="0" rIns="0">
            <a:spAutoFit/>
          </a:bodyPr>
          <a:lstStyle/>
          <a:p>
            <a:pPr algn="ctr">
              <a:lnSpc>
                <a:spcPts val="5600"/>
              </a:lnSpc>
              <a:spcBef>
                <a:spcPct val="0"/>
              </a:spcBef>
            </a:pPr>
            <a:r>
              <a:rPr lang="en-US" b="true" sz="4000" spc="160">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3191306" y="2549563"/>
            <a:ext cx="10109296" cy="2809542"/>
          </a:xfrm>
          <a:custGeom>
            <a:avLst/>
            <a:gdLst/>
            <a:ahLst/>
            <a:cxnLst/>
            <a:rect r="r" b="b" t="t" l="l"/>
            <a:pathLst>
              <a:path h="2809542" w="10109296">
                <a:moveTo>
                  <a:pt x="0" y="0"/>
                </a:moveTo>
                <a:lnTo>
                  <a:pt x="10109295" y="0"/>
                </a:lnTo>
                <a:lnTo>
                  <a:pt x="10109295" y="2809542"/>
                </a:lnTo>
                <a:lnTo>
                  <a:pt x="0" y="28095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405978" y="6136186"/>
            <a:ext cx="15476044" cy="2368238"/>
          </a:xfrm>
          <a:prstGeom prst="rect">
            <a:avLst/>
          </a:prstGeom>
        </p:spPr>
        <p:txBody>
          <a:bodyPr anchor="t" rtlCol="false" tIns="0" lIns="0" bIns="0" rIns="0">
            <a:spAutoFit/>
          </a:bodyPr>
          <a:lstStyle/>
          <a:p>
            <a:pPr algn="ctr">
              <a:lnSpc>
                <a:spcPts val="5394"/>
              </a:lnSpc>
            </a:pPr>
            <a:r>
              <a:rPr lang="en-US" sz="6200" spc="248">
                <a:solidFill>
                  <a:srgbClr val="F9E51E"/>
                </a:solidFill>
                <a:latin typeface="Sauna Pro 1"/>
                <a:ea typeface="Sauna Pro 1"/>
                <a:cs typeface="Sauna Pro 1"/>
                <a:sym typeface="Sauna Pro 1"/>
              </a:rPr>
              <a:t>Ava: </a:t>
            </a:r>
          </a:p>
          <a:p>
            <a:pPr algn="ctr">
              <a:lnSpc>
                <a:spcPts val="4350"/>
              </a:lnSpc>
            </a:pPr>
            <a:r>
              <a:rPr lang="en-US" sz="5000" spc="200">
                <a:solidFill>
                  <a:srgbClr val="000000"/>
                </a:solidFill>
                <a:latin typeface="Sauna Pro 1"/>
                <a:ea typeface="Sauna Pro 1"/>
                <a:cs typeface="Sauna Pro 1"/>
                <a:sym typeface="Sauna Pro 1"/>
              </a:rPr>
              <a:t>“She has added him to a group chat someone set up for the trip. I feel awful but I don’t know what to do about it?”</a:t>
            </a: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042334" y="3069443"/>
            <a:ext cx="7855691" cy="2064884"/>
          </a:xfrm>
          <a:prstGeom prst="rect">
            <a:avLst/>
          </a:prstGeom>
        </p:spPr>
        <p:txBody>
          <a:bodyPr anchor="t" rtlCol="false" tIns="0" lIns="0" bIns="0" rIns="0">
            <a:spAutoFit/>
          </a:bodyPr>
          <a:lstStyle/>
          <a:p>
            <a:pPr algn="l">
              <a:lnSpc>
                <a:spcPts val="4039"/>
              </a:lnSpc>
            </a:pPr>
            <a:r>
              <a:rPr lang="en-US" sz="4039" spc="161" b="true">
                <a:solidFill>
                  <a:srgbClr val="000000"/>
                </a:solidFill>
                <a:latin typeface="Sauna Pro 3 Bold"/>
                <a:ea typeface="Sauna Pro 3 Bold"/>
                <a:cs typeface="Sauna Pro 3 Bold"/>
                <a:sym typeface="Sauna Pro 3 Bold"/>
              </a:rPr>
              <a:t>As Ava scrolls through Noah’s phone, she can see the upsetting text messages from Grace. She says: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218676"/>
            <a:ext cx="1549243" cy="1433050"/>
          </a:xfrm>
          <a:prstGeom prst="rect">
            <a:avLst/>
          </a:prstGeom>
        </p:spPr>
      </p:pic>
      <p:sp>
        <p:nvSpPr>
          <p:cNvPr name="TextBox 9" id="9"/>
          <p:cNvSpPr txBox="true"/>
          <p:nvPr/>
        </p:nvSpPr>
        <p:spPr>
          <a:xfrm rot="0">
            <a:off x="1200920" y="1594576"/>
            <a:ext cx="3832035" cy="2324034"/>
          </a:xfrm>
          <a:prstGeom prst="rect">
            <a:avLst/>
          </a:prstGeom>
        </p:spPr>
        <p:txBody>
          <a:bodyPr anchor="t" rtlCol="false" tIns="0" lIns="0" bIns="0" rIns="0">
            <a:spAutoFit/>
          </a:bodyPr>
          <a:lstStyle/>
          <a:p>
            <a:pPr algn="ctr">
              <a:lnSpc>
                <a:spcPts val="3675"/>
              </a:lnSpc>
            </a:pPr>
            <a:r>
              <a:rPr lang="en-US" b="true" sz="2625" spc="105" u="sng">
                <a:solidFill>
                  <a:srgbClr val="000000"/>
                </a:solidFill>
                <a:latin typeface="Sauna Pro 3 Bold"/>
                <a:ea typeface="Sauna Pro 3 Bold"/>
                <a:cs typeface="Sauna Pro 3 Bold"/>
                <a:sym typeface="Sauna Pro 3 Bold"/>
              </a:rPr>
              <a:t>Right to be safe</a:t>
            </a:r>
          </a:p>
          <a:p>
            <a:pPr algn="ctr">
              <a:lnSpc>
                <a:spcPts val="3675"/>
              </a:lnSpc>
              <a:spcBef>
                <a:spcPct val="0"/>
              </a:spcBef>
            </a:pPr>
            <a:r>
              <a:rPr lang="en-US" b="true" sz="2625" spc="105">
                <a:solidFill>
                  <a:srgbClr val="000000"/>
                </a:solidFill>
                <a:latin typeface="Sauna Pro 3 Bold"/>
                <a:ea typeface="Sauna Pro 3 Bold"/>
                <a:cs typeface="Sauna Pro 3 Bold"/>
                <a:sym typeface="Sauna Pro 3 Bold"/>
              </a:rPr>
              <a:t>Bullying makes children feel unsafe at school, online and in their community</a:t>
            </a:r>
          </a:p>
        </p:txBody>
      </p:sp>
      <p:sp>
        <p:nvSpPr>
          <p:cNvPr name="TextBox 10" id="10"/>
          <p:cNvSpPr txBox="true"/>
          <p:nvPr/>
        </p:nvSpPr>
        <p:spPr>
          <a:xfrm rot="0">
            <a:off x="7434462" y="2168912"/>
            <a:ext cx="3271205"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a name and nationality</a:t>
            </a:r>
          </a:p>
        </p:txBody>
      </p:sp>
      <p:sp>
        <p:nvSpPr>
          <p:cNvPr name="TextBox 11" id="11"/>
          <p:cNvSpPr txBox="true"/>
          <p:nvPr/>
        </p:nvSpPr>
        <p:spPr>
          <a:xfrm rot="0">
            <a:off x="13574950" y="2168970"/>
            <a:ext cx="3271205" cy="1146731"/>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education</a:t>
            </a:r>
          </a:p>
        </p:txBody>
      </p:sp>
      <p:sp>
        <p:nvSpPr>
          <p:cNvPr name="TextBox 12" id="12"/>
          <p:cNvSpPr txBox="true"/>
          <p:nvPr/>
        </p:nvSpPr>
        <p:spPr>
          <a:xfrm rot="0">
            <a:off x="1905284" y="6978557"/>
            <a:ext cx="2659896"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healthy</a:t>
            </a:r>
          </a:p>
        </p:txBody>
      </p:sp>
      <p:sp>
        <p:nvSpPr>
          <p:cNvPr name="TextBox 13" id="13"/>
          <p:cNvSpPr txBox="true"/>
          <p:nvPr/>
        </p:nvSpPr>
        <p:spPr>
          <a:xfrm rot="0">
            <a:off x="7434462" y="6692807"/>
            <a:ext cx="3271205" cy="17182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heard and taken seriously</a:t>
            </a:r>
          </a:p>
        </p:txBody>
      </p:sp>
      <p:sp>
        <p:nvSpPr>
          <p:cNvPr name="TextBox 14" id="14"/>
          <p:cNvSpPr txBox="true"/>
          <p:nvPr/>
        </p:nvSpPr>
        <p:spPr>
          <a:xfrm rot="0">
            <a:off x="13574950" y="6692807"/>
            <a:ext cx="3271205" cy="1718202"/>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not to be discriminated against</a:t>
            </a:r>
          </a:p>
        </p:txBody>
      </p:sp>
    </p:spTree>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6541463" y="6179922"/>
            <a:ext cx="840696" cy="2637478"/>
          </a:xfrm>
          <a:custGeom>
            <a:avLst/>
            <a:gdLst/>
            <a:ahLst/>
            <a:cxnLst/>
            <a:rect r="r" b="b" t="t" l="l"/>
            <a:pathLst>
              <a:path h="2637478" w="840696">
                <a:moveTo>
                  <a:pt x="0" y="0"/>
                </a:moveTo>
                <a:lnTo>
                  <a:pt x="840696" y="0"/>
                </a:lnTo>
                <a:lnTo>
                  <a:pt x="840696" y="2637479"/>
                </a:lnTo>
                <a:lnTo>
                  <a:pt x="0" y="26374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9649" y="5143500"/>
            <a:ext cx="5722949" cy="5143500"/>
          </a:xfrm>
          <a:custGeom>
            <a:avLst/>
            <a:gdLst/>
            <a:ahLst/>
            <a:cxnLst/>
            <a:rect r="r" b="b" t="t" l="l"/>
            <a:pathLst>
              <a:path h="5143500" w="5722949">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585591">
            <a:off x="11380420" y="6802366"/>
            <a:ext cx="657165" cy="2061695"/>
          </a:xfrm>
          <a:custGeom>
            <a:avLst/>
            <a:gdLst/>
            <a:ahLst/>
            <a:cxnLst/>
            <a:rect r="r" b="b" t="t" l="l"/>
            <a:pathLst>
              <a:path h="2061695" w="657165">
                <a:moveTo>
                  <a:pt x="657165" y="0"/>
                </a:moveTo>
                <a:lnTo>
                  <a:pt x="0" y="0"/>
                </a:lnTo>
                <a:lnTo>
                  <a:pt x="0" y="2061694"/>
                </a:lnTo>
                <a:lnTo>
                  <a:pt x="657165" y="2061694"/>
                </a:lnTo>
                <a:lnTo>
                  <a:pt x="65716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184677" y="2765817"/>
            <a:ext cx="14403384" cy="2510724"/>
          </a:xfrm>
          <a:prstGeom prst="rect">
            <a:avLst/>
          </a:prstGeom>
        </p:spPr>
        <p:txBody>
          <a:bodyPr anchor="t" rtlCol="false" tIns="0" lIns="0" bIns="0" rIns="0">
            <a:spAutoFit/>
          </a:bodyPr>
          <a:lstStyle/>
          <a:p>
            <a:pPr algn="ctr">
              <a:lnSpc>
                <a:spcPts val="5394"/>
              </a:lnSpc>
            </a:pPr>
            <a:r>
              <a:rPr lang="en-US" b="true" sz="6200" spc="248">
                <a:solidFill>
                  <a:srgbClr val="F9E51E"/>
                </a:solidFill>
                <a:latin typeface="Sauna Pro 3 Bold"/>
                <a:ea typeface="Sauna Pro 3 Bold"/>
                <a:cs typeface="Sauna Pro 3 Bold"/>
                <a:sym typeface="Sauna Pro 3 Bold"/>
              </a:rPr>
              <a:t>Ava: </a:t>
            </a:r>
          </a:p>
          <a:p>
            <a:pPr algn="ctr">
              <a:lnSpc>
                <a:spcPts val="4723"/>
              </a:lnSpc>
            </a:pPr>
            <a:r>
              <a:rPr lang="en-US" sz="5429" spc="217">
                <a:solidFill>
                  <a:srgbClr val="000000"/>
                </a:solidFill>
                <a:latin typeface="Sauna Pro 3"/>
                <a:ea typeface="Sauna Pro 3"/>
                <a:cs typeface="Sauna Pro 3"/>
                <a:sym typeface="Sauna Pro 3"/>
              </a:rPr>
              <a:t>“She has added him to a group chat someone set up for the trip. I feel </a:t>
            </a:r>
            <a:r>
              <a:rPr lang="en-US" b="true" sz="5429" spc="217">
                <a:solidFill>
                  <a:srgbClr val="000000"/>
                </a:solidFill>
                <a:latin typeface="Sauna Pro 3 Bold"/>
                <a:ea typeface="Sauna Pro 3 Bold"/>
                <a:cs typeface="Sauna Pro 3 Bold"/>
                <a:sym typeface="Sauna Pro 3 Bold"/>
              </a:rPr>
              <a:t>awful</a:t>
            </a:r>
            <a:r>
              <a:rPr lang="en-US" sz="5429" spc="217">
                <a:solidFill>
                  <a:srgbClr val="000000"/>
                </a:solidFill>
                <a:latin typeface="Sauna Pro 3"/>
                <a:ea typeface="Sauna Pro 3"/>
                <a:cs typeface="Sauna Pro 3"/>
                <a:sym typeface="Sauna Pro 3"/>
              </a:rPr>
              <a:t> but I don’t know what to do about it?”</a:t>
            </a:r>
          </a:p>
        </p:txBody>
      </p:sp>
      <p:sp>
        <p:nvSpPr>
          <p:cNvPr name="TextBox 8" id="8"/>
          <p:cNvSpPr txBox="true"/>
          <p:nvPr/>
        </p:nvSpPr>
        <p:spPr>
          <a:xfrm rot="0">
            <a:off x="2184677" y="7177928"/>
            <a:ext cx="3111178" cy="2080372"/>
          </a:xfrm>
          <a:prstGeom prst="rect">
            <a:avLst/>
          </a:prstGeom>
        </p:spPr>
        <p:txBody>
          <a:bodyPr anchor="t" rtlCol="false" tIns="0" lIns="0" bIns="0" rIns="0">
            <a:spAutoFit/>
          </a:bodyPr>
          <a:lstStyle/>
          <a:p>
            <a:pPr algn="l">
              <a:lnSpc>
                <a:spcPts val="4072"/>
              </a:lnSpc>
            </a:pPr>
            <a:r>
              <a:rPr lang="en-US" sz="3480" spc="139" b="true">
                <a:solidFill>
                  <a:srgbClr val="000000"/>
                </a:solidFill>
                <a:latin typeface="Sauna Pro 3 Bold"/>
                <a:ea typeface="Sauna Pro 3 Bold"/>
                <a:cs typeface="Sauna Pro 3 Bold"/>
                <a:sym typeface="Sauna Pro 3 Bold"/>
              </a:rPr>
              <a:t>What does the word “awful” tells us about Ava?</a:t>
            </a:r>
          </a:p>
        </p:txBody>
      </p:sp>
      <p:sp>
        <p:nvSpPr>
          <p:cNvPr name="Freeform 9" id="9"/>
          <p:cNvSpPr/>
          <p:nvPr/>
        </p:nvSpPr>
        <p:spPr>
          <a:xfrm flipH="false" flipV="false" rot="0">
            <a:off x="12722386" y="4964017"/>
            <a:ext cx="5922651" cy="5322983"/>
          </a:xfrm>
          <a:custGeom>
            <a:avLst/>
            <a:gdLst/>
            <a:ahLst/>
            <a:cxnLst/>
            <a:rect r="r" b="b" t="t" l="l"/>
            <a:pathLst>
              <a:path h="5322983" w="5922651">
                <a:moveTo>
                  <a:pt x="0" y="0"/>
                </a:moveTo>
                <a:lnTo>
                  <a:pt x="5922651" y="0"/>
                </a:lnTo>
                <a:lnTo>
                  <a:pt x="5922651" y="5322983"/>
                </a:lnTo>
                <a:lnTo>
                  <a:pt x="0" y="53229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14189181" y="7002650"/>
            <a:ext cx="3281063" cy="2449978"/>
          </a:xfrm>
          <a:prstGeom prst="rect">
            <a:avLst/>
          </a:prstGeom>
        </p:spPr>
        <p:txBody>
          <a:bodyPr anchor="t" rtlCol="false" tIns="0" lIns="0" bIns="0" rIns="0">
            <a:spAutoFit/>
          </a:bodyPr>
          <a:lstStyle/>
          <a:p>
            <a:pPr algn="l">
              <a:lnSpc>
                <a:spcPts val="3885"/>
              </a:lnSpc>
            </a:pPr>
            <a:r>
              <a:rPr lang="en-US" sz="3438" spc="137" b="true">
                <a:solidFill>
                  <a:srgbClr val="000000"/>
                </a:solidFill>
                <a:latin typeface="Sauna Pro 3 Bold"/>
                <a:ea typeface="Sauna Pro 3 Bold"/>
                <a:cs typeface="Sauna Pro 3 Bold"/>
                <a:sym typeface="Sauna Pro 3 Bold"/>
              </a:rPr>
              <a:t>If you were Ava, what choices could you make in this situation?</a:t>
            </a:r>
          </a:p>
        </p:txBody>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6524095" y="5709895"/>
            <a:ext cx="847306" cy="2658214"/>
          </a:xfrm>
          <a:custGeom>
            <a:avLst/>
            <a:gdLst/>
            <a:ahLst/>
            <a:cxnLst/>
            <a:rect r="r" b="b" t="t" l="l"/>
            <a:pathLst>
              <a:path h="2658214" w="847306">
                <a:moveTo>
                  <a:pt x="0" y="0"/>
                </a:moveTo>
                <a:lnTo>
                  <a:pt x="847305" y="0"/>
                </a:lnTo>
                <a:lnTo>
                  <a:pt x="847305" y="2658214"/>
                </a:lnTo>
                <a:lnTo>
                  <a:pt x="0" y="26582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58304" y="4809754"/>
            <a:ext cx="6094294" cy="5477246"/>
          </a:xfrm>
          <a:custGeom>
            <a:avLst/>
            <a:gdLst/>
            <a:ahLst/>
            <a:cxnLst/>
            <a:rect r="r" b="b" t="t" l="l"/>
            <a:pathLst>
              <a:path h="5477246" w="6094294">
                <a:moveTo>
                  <a:pt x="0" y="0"/>
                </a:moveTo>
                <a:lnTo>
                  <a:pt x="6094293" y="0"/>
                </a:lnTo>
                <a:lnTo>
                  <a:pt x="6094293" y="5477246"/>
                </a:lnTo>
                <a:lnTo>
                  <a:pt x="0" y="54772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6" id="6"/>
          <p:cNvSpPr/>
          <p:nvPr/>
        </p:nvSpPr>
        <p:spPr>
          <a:xfrm flipH="true" flipV="false" rot="-585591">
            <a:off x="10728465" y="5492663"/>
            <a:ext cx="784447" cy="2461009"/>
          </a:xfrm>
          <a:custGeom>
            <a:avLst/>
            <a:gdLst/>
            <a:ahLst/>
            <a:cxnLst/>
            <a:rect r="r" b="b" t="t" l="l"/>
            <a:pathLst>
              <a:path h="2461009" w="784447">
                <a:moveTo>
                  <a:pt x="784446" y="0"/>
                </a:moveTo>
                <a:lnTo>
                  <a:pt x="0" y="0"/>
                </a:lnTo>
                <a:lnTo>
                  <a:pt x="0" y="2461009"/>
                </a:lnTo>
                <a:lnTo>
                  <a:pt x="784446" y="2461009"/>
                </a:lnTo>
                <a:lnTo>
                  <a:pt x="784446"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748179" y="6139931"/>
            <a:ext cx="3114544" cy="3758709"/>
          </a:xfrm>
          <a:prstGeom prst="rect">
            <a:avLst/>
          </a:prstGeom>
        </p:spPr>
        <p:txBody>
          <a:bodyPr anchor="t" rtlCol="false" tIns="0" lIns="0" bIns="0" rIns="0">
            <a:spAutoFit/>
          </a:bodyPr>
          <a:lstStyle/>
          <a:p>
            <a:pPr algn="ctr">
              <a:lnSpc>
                <a:spcPts val="3740"/>
              </a:lnSpc>
            </a:pPr>
            <a:r>
              <a:rPr lang="en-US" b="true" sz="3280" spc="131">
                <a:solidFill>
                  <a:srgbClr val="000000"/>
                </a:solidFill>
                <a:latin typeface="Sauna Pro 3 Bold"/>
                <a:ea typeface="Sauna Pro 3 Bold"/>
                <a:cs typeface="Sauna Pro 3 Bold"/>
                <a:sym typeface="Sauna Pro 3 Bold"/>
              </a:rPr>
              <a:t>The word “awful” highlights that Ava feels upset and sad about what her friend is going through.</a:t>
            </a:r>
          </a:p>
        </p:txBody>
      </p:sp>
      <p:sp>
        <p:nvSpPr>
          <p:cNvPr name="Freeform 8" id="8"/>
          <p:cNvSpPr/>
          <p:nvPr/>
        </p:nvSpPr>
        <p:spPr>
          <a:xfrm flipH="false" flipV="false" rot="0">
            <a:off x="11898460" y="4608369"/>
            <a:ext cx="6542438" cy="5880016"/>
          </a:xfrm>
          <a:custGeom>
            <a:avLst/>
            <a:gdLst/>
            <a:ahLst/>
            <a:cxnLst/>
            <a:rect r="r" b="b" t="t" l="l"/>
            <a:pathLst>
              <a:path h="5880016" w="6542438">
                <a:moveTo>
                  <a:pt x="0" y="0"/>
                </a:moveTo>
                <a:lnTo>
                  <a:pt x="6542438" y="0"/>
                </a:lnTo>
                <a:lnTo>
                  <a:pt x="6542438" y="5880016"/>
                </a:lnTo>
                <a:lnTo>
                  <a:pt x="0" y="58800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3483566" y="7029477"/>
            <a:ext cx="3372226" cy="2446698"/>
          </a:xfrm>
          <a:prstGeom prst="rect">
            <a:avLst/>
          </a:prstGeom>
        </p:spPr>
        <p:txBody>
          <a:bodyPr anchor="t" rtlCol="false" tIns="0" lIns="0" bIns="0" rIns="0">
            <a:spAutoFit/>
          </a:bodyPr>
          <a:lstStyle/>
          <a:p>
            <a:pPr algn="l">
              <a:lnSpc>
                <a:spcPts val="3828"/>
              </a:lnSpc>
            </a:pPr>
            <a:r>
              <a:rPr lang="en-US" sz="3244" spc="129" b="true">
                <a:solidFill>
                  <a:srgbClr val="000000"/>
                </a:solidFill>
                <a:latin typeface="Sauna Pro 3 Bold"/>
                <a:ea typeface="Sauna Pro 3 Bold"/>
                <a:cs typeface="Sauna Pro 3 Bold"/>
                <a:sym typeface="Sauna Pro 3 Bold"/>
              </a:rPr>
              <a:t>There are options:</a:t>
            </a:r>
          </a:p>
          <a:p>
            <a:pPr algn="l" marL="700408" indent="-350204" lvl="1">
              <a:lnSpc>
                <a:spcPts val="3828"/>
              </a:lnSpc>
              <a:buFont typeface="Arial"/>
              <a:buChar char="•"/>
            </a:pPr>
            <a:r>
              <a:rPr lang="en-US" b="true" sz="3244" spc="129">
                <a:solidFill>
                  <a:srgbClr val="000000"/>
                </a:solidFill>
                <a:latin typeface="Sauna Pro 3 Bold"/>
                <a:ea typeface="Sauna Pro 3 Bold"/>
                <a:cs typeface="Sauna Pro 3 Bold"/>
                <a:sym typeface="Sauna Pro 3 Bold"/>
              </a:rPr>
              <a:t>She could tell a trusted adult</a:t>
            </a:r>
          </a:p>
          <a:p>
            <a:pPr algn="l" marL="700408" indent="-350204" lvl="1">
              <a:lnSpc>
                <a:spcPts val="3828"/>
              </a:lnSpc>
              <a:buFont typeface="Arial"/>
              <a:buChar char="•"/>
            </a:pPr>
            <a:r>
              <a:rPr lang="en-US" b="true" sz="3244" spc="129">
                <a:solidFill>
                  <a:srgbClr val="000000"/>
                </a:solidFill>
                <a:latin typeface="Sauna Pro 3 Bold"/>
                <a:ea typeface="Sauna Pro 3 Bold"/>
                <a:cs typeface="Sauna Pro 3 Bold"/>
                <a:sym typeface="Sauna Pro 3 Bold"/>
              </a:rPr>
              <a:t>Support Noah</a:t>
            </a:r>
          </a:p>
        </p:txBody>
      </p:sp>
      <p:sp>
        <p:nvSpPr>
          <p:cNvPr name="TextBox 10" id="10"/>
          <p:cNvSpPr txBox="true"/>
          <p:nvPr/>
        </p:nvSpPr>
        <p:spPr>
          <a:xfrm rot="0">
            <a:off x="1942308" y="2725093"/>
            <a:ext cx="14403384" cy="2510724"/>
          </a:xfrm>
          <a:prstGeom prst="rect">
            <a:avLst/>
          </a:prstGeom>
        </p:spPr>
        <p:txBody>
          <a:bodyPr anchor="t" rtlCol="false" tIns="0" lIns="0" bIns="0" rIns="0">
            <a:spAutoFit/>
          </a:bodyPr>
          <a:lstStyle/>
          <a:p>
            <a:pPr algn="ctr">
              <a:lnSpc>
                <a:spcPts val="5394"/>
              </a:lnSpc>
            </a:pPr>
            <a:r>
              <a:rPr lang="en-US" b="true" sz="6200" spc="248">
                <a:solidFill>
                  <a:srgbClr val="F9E51E"/>
                </a:solidFill>
                <a:latin typeface="Sauna Pro 3 Bold"/>
                <a:ea typeface="Sauna Pro 3 Bold"/>
                <a:cs typeface="Sauna Pro 3 Bold"/>
                <a:sym typeface="Sauna Pro 3 Bold"/>
              </a:rPr>
              <a:t>Ava: </a:t>
            </a:r>
          </a:p>
          <a:p>
            <a:pPr algn="ctr">
              <a:lnSpc>
                <a:spcPts val="4723"/>
              </a:lnSpc>
            </a:pPr>
            <a:r>
              <a:rPr lang="en-US" sz="5429" spc="217">
                <a:solidFill>
                  <a:srgbClr val="000000"/>
                </a:solidFill>
                <a:latin typeface="Sauna Pro 3"/>
                <a:ea typeface="Sauna Pro 3"/>
                <a:cs typeface="Sauna Pro 3"/>
                <a:sym typeface="Sauna Pro 3"/>
              </a:rPr>
              <a:t>“She has added him to a group chat someone set up for the trip. I feel </a:t>
            </a:r>
            <a:r>
              <a:rPr lang="en-US" b="true" sz="5429" spc="217">
                <a:solidFill>
                  <a:srgbClr val="000000"/>
                </a:solidFill>
                <a:latin typeface="Sauna Pro 3 Bold"/>
                <a:ea typeface="Sauna Pro 3 Bold"/>
                <a:cs typeface="Sauna Pro 3 Bold"/>
                <a:sym typeface="Sauna Pro 3 Bold"/>
              </a:rPr>
              <a:t>awful</a:t>
            </a:r>
            <a:r>
              <a:rPr lang="en-US" sz="5429" spc="217">
                <a:solidFill>
                  <a:srgbClr val="000000"/>
                </a:solidFill>
                <a:latin typeface="Sauna Pro 3"/>
                <a:ea typeface="Sauna Pro 3"/>
                <a:cs typeface="Sauna Pro 3"/>
                <a:sym typeface="Sauna Pro 3"/>
              </a:rPr>
              <a:t> but I don’t know what to do about it?”</a:t>
            </a:r>
          </a:p>
        </p:txBody>
      </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080786" y="2415242"/>
            <a:ext cx="9950376" cy="2765375"/>
          </a:xfrm>
          <a:custGeom>
            <a:avLst/>
            <a:gdLst/>
            <a:ahLst/>
            <a:cxnLst/>
            <a:rect r="r" b="b" t="t" l="l"/>
            <a:pathLst>
              <a:path h="2765375" w="9950376">
                <a:moveTo>
                  <a:pt x="0" y="0"/>
                </a:moveTo>
                <a:lnTo>
                  <a:pt x="9950376" y="0"/>
                </a:lnTo>
                <a:lnTo>
                  <a:pt x="9950376" y="2765376"/>
                </a:lnTo>
                <a:lnTo>
                  <a:pt x="0" y="27653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3062226" y="5999768"/>
            <a:ext cx="11987496" cy="2854197"/>
          </a:xfrm>
          <a:prstGeom prst="rect">
            <a:avLst/>
          </a:prstGeom>
        </p:spPr>
        <p:txBody>
          <a:bodyPr anchor="t" rtlCol="false" tIns="0" lIns="0" bIns="0" rIns="0">
            <a:spAutoFit/>
          </a:bodyPr>
          <a:lstStyle/>
          <a:p>
            <a:pPr algn="ctr">
              <a:lnSpc>
                <a:spcPts val="5659"/>
              </a:lnSpc>
            </a:pPr>
            <a:r>
              <a:rPr lang="en-US" sz="6219" spc="248">
                <a:solidFill>
                  <a:srgbClr val="F9E51E"/>
                </a:solidFill>
                <a:latin typeface="Sauna Pro 1"/>
                <a:ea typeface="Sauna Pro 1"/>
                <a:cs typeface="Sauna Pro 1"/>
                <a:sym typeface="Sauna Pro 1"/>
              </a:rPr>
              <a:t>Ava:</a:t>
            </a:r>
          </a:p>
          <a:p>
            <a:pPr algn="ctr">
              <a:lnSpc>
                <a:spcPts val="5477"/>
              </a:lnSpc>
            </a:pPr>
            <a:r>
              <a:rPr lang="en-US" sz="6019" spc="240">
                <a:solidFill>
                  <a:srgbClr val="000000"/>
                </a:solidFill>
                <a:latin typeface="Sauna Pro 1"/>
                <a:ea typeface="Sauna Pro 1"/>
                <a:cs typeface="Sauna Pro 1"/>
                <a:sym typeface="Sauna Pro 1"/>
              </a:rPr>
              <a:t> “I know I should have gone after him, but, if I’m honest...I was worried I would be next.”</a:t>
            </a: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5522622" y="3076510"/>
            <a:ext cx="8050284" cy="1490464"/>
          </a:xfrm>
          <a:prstGeom prst="rect">
            <a:avLst/>
          </a:prstGeom>
        </p:spPr>
        <p:txBody>
          <a:bodyPr anchor="t" rtlCol="false" tIns="0" lIns="0" bIns="0" rIns="0">
            <a:spAutoFit/>
          </a:bodyPr>
          <a:lstStyle/>
          <a:p>
            <a:pPr algn="ctr">
              <a:lnSpc>
                <a:spcPts val="3851"/>
              </a:lnSpc>
            </a:pPr>
            <a:r>
              <a:rPr lang="en-US" b="true" sz="3739" spc="149">
                <a:solidFill>
                  <a:srgbClr val="000000"/>
                </a:solidFill>
                <a:latin typeface="Sauna Pro 3 Bold"/>
                <a:ea typeface="Sauna Pro 3 Bold"/>
                <a:cs typeface="Sauna Pro 3 Bold"/>
                <a:sym typeface="Sauna Pro 3 Bold"/>
              </a:rPr>
              <a:t>Ava sees what Grace is doing to Noah. And she sees Noah looking miserable and teary. She says:</a:t>
            </a:r>
          </a:p>
        </p:txBody>
      </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2317613">
            <a:off x="11735448" y="4855797"/>
            <a:ext cx="999812" cy="3136664"/>
          </a:xfrm>
          <a:custGeom>
            <a:avLst/>
            <a:gdLst/>
            <a:ahLst/>
            <a:cxnLst/>
            <a:rect r="r" b="b" t="t" l="l"/>
            <a:pathLst>
              <a:path h="3136664" w="999812">
                <a:moveTo>
                  <a:pt x="0" y="0"/>
                </a:moveTo>
                <a:lnTo>
                  <a:pt x="999812" y="0"/>
                </a:lnTo>
                <a:lnTo>
                  <a:pt x="999812" y="3136664"/>
                </a:lnTo>
                <a:lnTo>
                  <a:pt x="0" y="31366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530108" y="5054374"/>
            <a:ext cx="6952435" cy="6248501"/>
          </a:xfrm>
          <a:custGeom>
            <a:avLst/>
            <a:gdLst/>
            <a:ahLst/>
            <a:cxnLst/>
            <a:rect r="r" b="b" t="t" l="l"/>
            <a:pathLst>
              <a:path h="6248501" w="6952435">
                <a:moveTo>
                  <a:pt x="0" y="0"/>
                </a:moveTo>
                <a:lnTo>
                  <a:pt x="6952435" y="0"/>
                </a:lnTo>
                <a:lnTo>
                  <a:pt x="6952435" y="6248501"/>
                </a:lnTo>
                <a:lnTo>
                  <a:pt x="0" y="624850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1539730" y="2948640"/>
            <a:ext cx="15208540" cy="2180847"/>
          </a:xfrm>
          <a:prstGeom prst="rect">
            <a:avLst/>
          </a:prstGeom>
        </p:spPr>
        <p:txBody>
          <a:bodyPr anchor="t" rtlCol="false" tIns="0" lIns="0" bIns="0" rIns="0">
            <a:spAutoFit/>
          </a:bodyPr>
          <a:lstStyle/>
          <a:p>
            <a:pPr algn="ctr">
              <a:lnSpc>
                <a:spcPts val="5952"/>
              </a:lnSpc>
            </a:pPr>
            <a:r>
              <a:rPr lang="en-US" b="true" sz="6200" spc="248">
                <a:solidFill>
                  <a:srgbClr val="F9E51E"/>
                </a:solidFill>
                <a:latin typeface="Sauna Pro 3 Bold"/>
                <a:ea typeface="Sauna Pro 3 Bold"/>
                <a:cs typeface="Sauna Pro 3 Bold"/>
                <a:sym typeface="Sauna Pro 3 Bold"/>
              </a:rPr>
              <a:t>Ava:</a:t>
            </a:r>
          </a:p>
          <a:p>
            <a:pPr algn="ctr">
              <a:lnSpc>
                <a:spcPts val="5425"/>
              </a:lnSpc>
            </a:pPr>
            <a:r>
              <a:rPr lang="en-US" sz="5651" spc="226">
                <a:solidFill>
                  <a:srgbClr val="000000"/>
                </a:solidFill>
                <a:latin typeface="Sauna Pro 3"/>
                <a:ea typeface="Sauna Pro 3"/>
                <a:cs typeface="Sauna Pro 3"/>
                <a:sym typeface="Sauna Pro 3"/>
              </a:rPr>
              <a:t>"I know I should have gone after him, but, if I’m honest...I was </a:t>
            </a:r>
            <a:r>
              <a:rPr lang="en-US" b="true" sz="5651" spc="226">
                <a:solidFill>
                  <a:srgbClr val="000000"/>
                </a:solidFill>
                <a:latin typeface="Sauna Pro 3 Bold"/>
                <a:ea typeface="Sauna Pro 3 Bold"/>
                <a:cs typeface="Sauna Pro 3 Bold"/>
                <a:sym typeface="Sauna Pro 3 Bold"/>
              </a:rPr>
              <a:t>worried</a:t>
            </a:r>
            <a:r>
              <a:rPr lang="en-US" sz="5651" spc="226">
                <a:solidFill>
                  <a:srgbClr val="000000"/>
                </a:solidFill>
                <a:latin typeface="Sauna Pro 3"/>
                <a:ea typeface="Sauna Pro 3"/>
                <a:cs typeface="Sauna Pro 3"/>
                <a:sym typeface="Sauna Pro 3"/>
              </a:rPr>
              <a:t> I would </a:t>
            </a:r>
            <a:r>
              <a:rPr lang="en-US" b="true" sz="5651" spc="226">
                <a:solidFill>
                  <a:srgbClr val="000000"/>
                </a:solidFill>
                <a:latin typeface="Sauna Pro 3 Bold"/>
                <a:ea typeface="Sauna Pro 3 Bold"/>
                <a:cs typeface="Sauna Pro 3 Bold"/>
                <a:sym typeface="Sauna Pro 3 Bold"/>
              </a:rPr>
              <a:t>be</a:t>
            </a:r>
            <a:r>
              <a:rPr lang="en-US" sz="5651" spc="226">
                <a:solidFill>
                  <a:srgbClr val="000000"/>
                </a:solidFill>
                <a:latin typeface="Sauna Pro 3"/>
                <a:ea typeface="Sauna Pro 3"/>
                <a:cs typeface="Sauna Pro 3"/>
                <a:sym typeface="Sauna Pro 3"/>
              </a:rPr>
              <a:t> </a:t>
            </a:r>
            <a:r>
              <a:rPr lang="en-US" b="true" sz="5651" spc="226">
                <a:solidFill>
                  <a:srgbClr val="000000"/>
                </a:solidFill>
                <a:latin typeface="Sauna Pro 3 Bold"/>
                <a:ea typeface="Sauna Pro 3 Bold"/>
                <a:cs typeface="Sauna Pro 3 Bold"/>
                <a:sym typeface="Sauna Pro 3 Bold"/>
              </a:rPr>
              <a:t>next</a:t>
            </a:r>
            <a:r>
              <a:rPr lang="en-US" sz="5651" spc="226">
                <a:solidFill>
                  <a:srgbClr val="000000"/>
                </a:solidFill>
                <a:latin typeface="Sauna Pro 3"/>
                <a:ea typeface="Sauna Pro 3"/>
                <a:cs typeface="Sauna Pro 3"/>
                <a:sym typeface="Sauna Pro 3"/>
              </a:rPr>
              <a:t>”.</a:t>
            </a:r>
          </a:p>
        </p:txBody>
      </p:sp>
      <p:sp>
        <p:nvSpPr>
          <p:cNvPr name="Freeform 7" id="7"/>
          <p:cNvSpPr/>
          <p:nvPr/>
        </p:nvSpPr>
        <p:spPr>
          <a:xfrm flipH="true" flipV="false" rot="-1451687">
            <a:off x="6270379" y="5110586"/>
            <a:ext cx="837384" cy="2627086"/>
          </a:xfrm>
          <a:custGeom>
            <a:avLst/>
            <a:gdLst/>
            <a:ahLst/>
            <a:cxnLst/>
            <a:rect r="r" b="b" t="t" l="l"/>
            <a:pathLst>
              <a:path h="2627086" w="837384">
                <a:moveTo>
                  <a:pt x="837384" y="0"/>
                </a:moveTo>
                <a:lnTo>
                  <a:pt x="0" y="0"/>
                </a:lnTo>
                <a:lnTo>
                  <a:pt x="0" y="2627086"/>
                </a:lnTo>
                <a:lnTo>
                  <a:pt x="837384" y="2627086"/>
                </a:lnTo>
                <a:lnTo>
                  <a:pt x="83738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7471652" y="6939237"/>
            <a:ext cx="3069347" cy="2935383"/>
          </a:xfrm>
          <a:prstGeom prst="rect">
            <a:avLst/>
          </a:prstGeom>
        </p:spPr>
        <p:txBody>
          <a:bodyPr anchor="t" rtlCol="false" tIns="0" lIns="0" bIns="0" rIns="0">
            <a:spAutoFit/>
          </a:bodyPr>
          <a:lstStyle/>
          <a:p>
            <a:pPr algn="ctr">
              <a:lnSpc>
                <a:spcPts val="3837"/>
              </a:lnSpc>
            </a:pPr>
            <a:r>
              <a:rPr lang="en-US" b="true" sz="3395" spc="135">
                <a:solidFill>
                  <a:srgbClr val="000000"/>
                </a:solidFill>
                <a:latin typeface="Sauna Pro 3 Bold"/>
                <a:ea typeface="Sauna Pro 3 Bold"/>
                <a:cs typeface="Sauna Pro 3 Bold"/>
                <a:sym typeface="Sauna Pro 3 Bold"/>
              </a:rPr>
              <a:t>How could Ava be thought of as being a bystander</a:t>
            </a:r>
          </a:p>
          <a:p>
            <a:pPr algn="ctr">
              <a:lnSpc>
                <a:spcPts val="3837"/>
              </a:lnSpc>
            </a:pPr>
            <a:r>
              <a:rPr lang="en-US" b="true" sz="3395" spc="135">
                <a:solidFill>
                  <a:srgbClr val="000000"/>
                </a:solidFill>
                <a:latin typeface="Sauna Pro 3 Bold"/>
                <a:ea typeface="Sauna Pro 3 Bold"/>
                <a:cs typeface="Sauna Pro 3 Bold"/>
                <a:sym typeface="Sauna Pro 3 Bold"/>
              </a:rPr>
              <a:t>(someone that does nothing)?</a:t>
            </a:r>
          </a:p>
        </p:txBody>
      </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003415"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9254608" y="2225863"/>
            <a:ext cx="9553107" cy="8585855"/>
          </a:xfrm>
          <a:custGeom>
            <a:avLst/>
            <a:gdLst/>
            <a:ahLst/>
            <a:cxnLst/>
            <a:rect r="r" b="b" t="t" l="l"/>
            <a:pathLst>
              <a:path h="8585855" w="9553107">
                <a:moveTo>
                  <a:pt x="0" y="0"/>
                </a:moveTo>
                <a:lnTo>
                  <a:pt x="9553107" y="0"/>
                </a:lnTo>
                <a:lnTo>
                  <a:pt x="9553107" y="8585855"/>
                </a:lnTo>
                <a:lnTo>
                  <a:pt x="0" y="85858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Freeform 5" id="5"/>
          <p:cNvSpPr/>
          <p:nvPr/>
        </p:nvSpPr>
        <p:spPr>
          <a:xfrm flipH="true" flipV="false" rot="-2454964">
            <a:off x="8352292" y="5532075"/>
            <a:ext cx="837384" cy="2627086"/>
          </a:xfrm>
          <a:custGeom>
            <a:avLst/>
            <a:gdLst/>
            <a:ahLst/>
            <a:cxnLst/>
            <a:rect r="r" b="b" t="t" l="l"/>
            <a:pathLst>
              <a:path h="2627086" w="837384">
                <a:moveTo>
                  <a:pt x="837384" y="0"/>
                </a:moveTo>
                <a:lnTo>
                  <a:pt x="0" y="0"/>
                </a:lnTo>
                <a:lnTo>
                  <a:pt x="0" y="2627086"/>
                </a:lnTo>
                <a:lnTo>
                  <a:pt x="837384" y="2627086"/>
                </a:lnTo>
                <a:lnTo>
                  <a:pt x="837384"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1675528" y="4826710"/>
            <a:ext cx="4711268" cy="5023694"/>
          </a:xfrm>
          <a:prstGeom prst="rect">
            <a:avLst/>
          </a:prstGeom>
        </p:spPr>
        <p:txBody>
          <a:bodyPr anchor="t" rtlCol="false" tIns="0" lIns="0" bIns="0" rIns="0">
            <a:spAutoFit/>
          </a:bodyPr>
          <a:lstStyle/>
          <a:p>
            <a:pPr algn="ctr">
              <a:lnSpc>
                <a:spcPts val="3607"/>
              </a:lnSpc>
            </a:pPr>
            <a:r>
              <a:rPr lang="en-US" sz="2908" spc="116">
                <a:solidFill>
                  <a:srgbClr val="000000"/>
                </a:solidFill>
                <a:latin typeface="Sauna Pro 1"/>
                <a:ea typeface="Sauna Pro 1"/>
                <a:cs typeface="Sauna Pro 1"/>
                <a:sym typeface="Sauna Pro 1"/>
              </a:rPr>
              <a:t>Ava thinks about herself. Whilst she is upset and feels bad for her friend - at this point - she is worried that Grace will target her. </a:t>
            </a:r>
          </a:p>
          <a:p>
            <a:pPr algn="ctr">
              <a:lnSpc>
                <a:spcPts val="3607"/>
              </a:lnSpc>
            </a:pPr>
          </a:p>
          <a:p>
            <a:pPr algn="ctr">
              <a:lnSpc>
                <a:spcPts val="3607"/>
              </a:lnSpc>
            </a:pPr>
            <a:r>
              <a:rPr lang="en-US" sz="2908" spc="116">
                <a:solidFill>
                  <a:srgbClr val="000000"/>
                </a:solidFill>
                <a:latin typeface="Sauna Pro 1"/>
                <a:ea typeface="Sauna Pro 1"/>
                <a:cs typeface="Sauna Pro 1"/>
                <a:sym typeface="Sauna Pro 1"/>
              </a:rPr>
              <a:t>She knows Noah is really struggling, but she chooses not to support him. She stands by watching and thinking.</a:t>
            </a:r>
          </a:p>
        </p:txBody>
      </p:sp>
      <p:sp>
        <p:nvSpPr>
          <p:cNvPr name="TextBox 7" id="7"/>
          <p:cNvSpPr txBox="true"/>
          <p:nvPr/>
        </p:nvSpPr>
        <p:spPr>
          <a:xfrm rot="0">
            <a:off x="266205" y="2771490"/>
            <a:ext cx="6580688" cy="4257896"/>
          </a:xfrm>
          <a:prstGeom prst="rect">
            <a:avLst/>
          </a:prstGeom>
        </p:spPr>
        <p:txBody>
          <a:bodyPr anchor="t" rtlCol="false" tIns="0" lIns="0" bIns="0" rIns="0">
            <a:spAutoFit/>
          </a:bodyPr>
          <a:lstStyle/>
          <a:p>
            <a:pPr algn="ctr">
              <a:lnSpc>
                <a:spcPts val="6001"/>
              </a:lnSpc>
            </a:pPr>
            <a:r>
              <a:rPr lang="en-US" b="true" sz="6251" spc="250">
                <a:solidFill>
                  <a:srgbClr val="F9E51E"/>
                </a:solidFill>
                <a:latin typeface="Sauna Pro 3 Bold"/>
                <a:ea typeface="Sauna Pro 3 Bold"/>
                <a:cs typeface="Sauna Pro 3 Bold"/>
                <a:sym typeface="Sauna Pro 3 Bold"/>
              </a:rPr>
              <a:t>Ava:</a:t>
            </a:r>
          </a:p>
          <a:p>
            <a:pPr algn="ctr">
              <a:lnSpc>
                <a:spcPts val="5425"/>
              </a:lnSpc>
            </a:pPr>
            <a:r>
              <a:rPr lang="en-US" sz="5651" spc="226">
                <a:solidFill>
                  <a:srgbClr val="000000"/>
                </a:solidFill>
                <a:latin typeface="Sauna Pro 3"/>
                <a:ea typeface="Sauna Pro 3"/>
                <a:cs typeface="Sauna Pro 3"/>
                <a:sym typeface="Sauna Pro 3"/>
              </a:rPr>
              <a:t>"I know I should have gone after him, but, if I’m honest...I was </a:t>
            </a:r>
            <a:r>
              <a:rPr lang="en-US" b="true" sz="5651" spc="226">
                <a:solidFill>
                  <a:srgbClr val="000000"/>
                </a:solidFill>
                <a:latin typeface="Sauna Pro 3 Bold"/>
                <a:ea typeface="Sauna Pro 3 Bold"/>
                <a:cs typeface="Sauna Pro 3 Bold"/>
                <a:sym typeface="Sauna Pro 3 Bold"/>
              </a:rPr>
              <a:t>worried</a:t>
            </a:r>
            <a:r>
              <a:rPr lang="en-US" sz="5651" spc="226">
                <a:solidFill>
                  <a:srgbClr val="000000"/>
                </a:solidFill>
                <a:latin typeface="Sauna Pro 3"/>
                <a:ea typeface="Sauna Pro 3"/>
                <a:cs typeface="Sauna Pro 3"/>
                <a:sym typeface="Sauna Pro 3"/>
              </a:rPr>
              <a:t> I would </a:t>
            </a:r>
            <a:r>
              <a:rPr lang="en-US" b="true" sz="5651" spc="226">
                <a:solidFill>
                  <a:srgbClr val="000000"/>
                </a:solidFill>
                <a:latin typeface="Sauna Pro 3 Bold"/>
                <a:ea typeface="Sauna Pro 3 Bold"/>
                <a:cs typeface="Sauna Pro 3 Bold"/>
                <a:sym typeface="Sauna Pro 3 Bold"/>
              </a:rPr>
              <a:t>be next”.</a:t>
            </a:r>
          </a:p>
        </p:txBody>
      </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4256838" y="2464170"/>
            <a:ext cx="9280560" cy="2579222"/>
          </a:xfrm>
          <a:custGeom>
            <a:avLst/>
            <a:gdLst/>
            <a:ahLst/>
            <a:cxnLst/>
            <a:rect r="r" b="b" t="t" l="l"/>
            <a:pathLst>
              <a:path h="2579222" w="9280560">
                <a:moveTo>
                  <a:pt x="0" y="0"/>
                </a:moveTo>
                <a:lnTo>
                  <a:pt x="9280560" y="0"/>
                </a:lnTo>
                <a:lnTo>
                  <a:pt x="9280560" y="2579223"/>
                </a:lnTo>
                <a:lnTo>
                  <a:pt x="0" y="257922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456093" y="5462493"/>
            <a:ext cx="14019790" cy="6174306"/>
          </a:xfrm>
          <a:prstGeom prst="rect">
            <a:avLst/>
          </a:prstGeom>
        </p:spPr>
        <p:txBody>
          <a:bodyPr anchor="t" rtlCol="false" tIns="0" lIns="0" bIns="0" rIns="0">
            <a:spAutoFit/>
          </a:bodyPr>
          <a:lstStyle/>
          <a:p>
            <a:pPr algn="l">
              <a:lnSpc>
                <a:spcPts val="6683"/>
              </a:lnSpc>
            </a:pPr>
            <a:r>
              <a:rPr lang="en-US" sz="4774" spc="190">
                <a:solidFill>
                  <a:srgbClr val="000000"/>
                </a:solidFill>
                <a:latin typeface="Sauna Pro 1"/>
                <a:ea typeface="Sauna Pro 1"/>
                <a:cs typeface="Sauna Pro 1"/>
                <a:sym typeface="Sauna Pro 1"/>
              </a:rPr>
              <a:t>Ava: “You have to tell someone, it’s getting worse”</a:t>
            </a:r>
          </a:p>
          <a:p>
            <a:pPr algn="l">
              <a:lnSpc>
                <a:spcPts val="6683"/>
              </a:lnSpc>
            </a:pPr>
            <a:r>
              <a:rPr lang="en-US" sz="4774" spc="190">
                <a:solidFill>
                  <a:srgbClr val="FFFFFF"/>
                </a:solidFill>
                <a:latin typeface="Sauna Pro 1"/>
                <a:ea typeface="Sauna Pro 1"/>
                <a:cs typeface="Sauna Pro 1"/>
                <a:sym typeface="Sauna Pro 1"/>
              </a:rPr>
              <a:t>Noah: “Leave me alone Ava! It’s nothing to do with you!” </a:t>
            </a:r>
          </a:p>
          <a:p>
            <a:pPr algn="l">
              <a:lnSpc>
                <a:spcPts val="6683"/>
              </a:lnSpc>
            </a:pPr>
            <a:r>
              <a:rPr lang="en-US" sz="4774" spc="190">
                <a:solidFill>
                  <a:srgbClr val="000000"/>
                </a:solidFill>
                <a:latin typeface="Sauna Pro 1"/>
                <a:ea typeface="Sauna Pro 1"/>
                <a:cs typeface="Sauna Pro 1"/>
                <a:sym typeface="Sauna Pro 1"/>
              </a:rPr>
              <a:t>Ava: I decided I had to do something. I couldn’t just watch anymore.”</a:t>
            </a:r>
          </a:p>
          <a:p>
            <a:pPr algn="l">
              <a:lnSpc>
                <a:spcPts val="7803"/>
              </a:lnSpc>
            </a:pPr>
          </a:p>
          <a:p>
            <a:pPr algn="l">
              <a:lnSpc>
                <a:spcPts val="7803"/>
              </a:lnSpc>
              <a:spcBef>
                <a:spcPct val="0"/>
              </a:spcBef>
            </a:pPr>
          </a:p>
        </p:txBody>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6100953" y="2869621"/>
            <a:ext cx="7202719" cy="1796895"/>
          </a:xfrm>
          <a:prstGeom prst="rect">
            <a:avLst/>
          </a:prstGeom>
        </p:spPr>
        <p:txBody>
          <a:bodyPr anchor="t" rtlCol="false" tIns="0" lIns="0" bIns="0" rIns="0">
            <a:spAutoFit/>
          </a:bodyPr>
          <a:lstStyle/>
          <a:p>
            <a:pPr algn="l">
              <a:lnSpc>
                <a:spcPts val="4663"/>
              </a:lnSpc>
            </a:pPr>
            <a:r>
              <a:rPr lang="en-US" sz="4239" spc="169" b="true">
                <a:solidFill>
                  <a:srgbClr val="000000"/>
                </a:solidFill>
                <a:latin typeface="Sauna Pro 3 Bold"/>
                <a:ea typeface="Sauna Pro 3 Bold"/>
                <a:cs typeface="Sauna Pro 3 Bold"/>
                <a:sym typeface="Sauna Pro 3 Bold"/>
              </a:rPr>
              <a:t>Ava later sees Noah sitting alone and upset. She talks with him:</a:t>
            </a:r>
          </a:p>
        </p:txBody>
      </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1028700"/>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9584068" y="2513908"/>
            <a:ext cx="8447520" cy="7592209"/>
          </a:xfrm>
          <a:custGeom>
            <a:avLst/>
            <a:gdLst/>
            <a:ahLst/>
            <a:cxnLst/>
            <a:rect r="r" b="b" t="t" l="l"/>
            <a:pathLst>
              <a:path h="7592209" w="8447520">
                <a:moveTo>
                  <a:pt x="0" y="0"/>
                </a:moveTo>
                <a:lnTo>
                  <a:pt x="8447521" y="0"/>
                </a:lnTo>
                <a:lnTo>
                  <a:pt x="8447521" y="7592208"/>
                </a:lnTo>
                <a:lnTo>
                  <a:pt x="0" y="75922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true" flipV="false" rot="-5400000">
            <a:off x="7373394" y="6937994"/>
            <a:ext cx="1299947" cy="4078265"/>
          </a:xfrm>
          <a:custGeom>
            <a:avLst/>
            <a:gdLst/>
            <a:ahLst/>
            <a:cxnLst/>
            <a:rect r="r" b="b" t="t" l="l"/>
            <a:pathLst>
              <a:path h="4078265" w="1299947">
                <a:moveTo>
                  <a:pt x="1299947" y="0"/>
                </a:moveTo>
                <a:lnTo>
                  <a:pt x="0" y="0"/>
                </a:lnTo>
                <a:lnTo>
                  <a:pt x="0" y="4078265"/>
                </a:lnTo>
                <a:lnTo>
                  <a:pt x="1299947" y="4078265"/>
                </a:lnTo>
                <a:lnTo>
                  <a:pt x="129994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11867991" y="4751082"/>
            <a:ext cx="3879674" cy="4876018"/>
          </a:xfrm>
          <a:prstGeom prst="rect">
            <a:avLst/>
          </a:prstGeom>
        </p:spPr>
        <p:txBody>
          <a:bodyPr anchor="t" rtlCol="false" tIns="0" lIns="0" bIns="0" rIns="0">
            <a:spAutoFit/>
          </a:bodyPr>
          <a:lstStyle/>
          <a:p>
            <a:pPr algn="ctr">
              <a:lnSpc>
                <a:spcPts val="4090"/>
              </a:lnSpc>
            </a:pPr>
            <a:r>
              <a:rPr lang="en-US" b="true" sz="3787" spc="151">
                <a:solidFill>
                  <a:srgbClr val="000000"/>
                </a:solidFill>
                <a:latin typeface="Sauna Pro 3 Bold"/>
                <a:ea typeface="Sauna Pro 3 Bold"/>
                <a:cs typeface="Sauna Pro 3 Bold"/>
                <a:sym typeface="Sauna Pro 3 Bold"/>
              </a:rPr>
              <a:t>What changes for Ava? </a:t>
            </a:r>
          </a:p>
          <a:p>
            <a:pPr algn="ctr">
              <a:lnSpc>
                <a:spcPts val="4090"/>
              </a:lnSpc>
            </a:pPr>
          </a:p>
          <a:p>
            <a:pPr algn="ctr">
              <a:lnSpc>
                <a:spcPts val="4090"/>
              </a:lnSpc>
            </a:pPr>
            <a:r>
              <a:rPr lang="en-US" b="true" sz="3787" spc="151">
                <a:solidFill>
                  <a:srgbClr val="000000"/>
                </a:solidFill>
                <a:latin typeface="Sauna Pro 3 Bold"/>
                <a:ea typeface="Sauna Pro 3 Bold"/>
                <a:cs typeface="Sauna Pro 3 Bold"/>
                <a:sym typeface="Sauna Pro 3 Bold"/>
              </a:rPr>
              <a:t>Why could she now be called an upstander?</a:t>
            </a:r>
          </a:p>
          <a:p>
            <a:pPr algn="ctr">
              <a:lnSpc>
                <a:spcPts val="4090"/>
              </a:lnSpc>
            </a:pPr>
            <a:r>
              <a:rPr lang="en-US" b="true" sz="3787" spc="151">
                <a:solidFill>
                  <a:srgbClr val="000000"/>
                </a:solidFill>
                <a:latin typeface="Sauna Pro 3 Bold"/>
                <a:ea typeface="Sauna Pro 3 Bold"/>
                <a:cs typeface="Sauna Pro 3 Bold"/>
                <a:sym typeface="Sauna Pro 3 Bold"/>
              </a:rPr>
              <a:t> </a:t>
            </a:r>
          </a:p>
          <a:p>
            <a:pPr algn="ctr">
              <a:lnSpc>
                <a:spcPts val="3219"/>
              </a:lnSpc>
            </a:pPr>
            <a:r>
              <a:rPr lang="en-US" b="true" sz="3787" spc="151">
                <a:solidFill>
                  <a:srgbClr val="000000"/>
                </a:solidFill>
                <a:latin typeface="Sauna Pro 3 Bold"/>
                <a:ea typeface="Sauna Pro 3 Bold"/>
                <a:cs typeface="Sauna Pro 3 Bold"/>
                <a:sym typeface="Sauna Pro 3 Bold"/>
              </a:rPr>
              <a:t>(someone that does something for others)</a:t>
            </a:r>
          </a:p>
        </p:txBody>
      </p:sp>
      <p:sp>
        <p:nvSpPr>
          <p:cNvPr name="TextBox 7" id="7"/>
          <p:cNvSpPr txBox="true"/>
          <p:nvPr/>
        </p:nvSpPr>
        <p:spPr>
          <a:xfrm rot="0">
            <a:off x="733683" y="3189522"/>
            <a:ext cx="9328817" cy="7352911"/>
          </a:xfrm>
          <a:prstGeom prst="rect">
            <a:avLst/>
          </a:prstGeom>
        </p:spPr>
        <p:txBody>
          <a:bodyPr anchor="t" rtlCol="false" tIns="0" lIns="0" bIns="0" rIns="0">
            <a:spAutoFit/>
          </a:bodyPr>
          <a:lstStyle/>
          <a:p>
            <a:pPr algn="l">
              <a:lnSpc>
                <a:spcPts val="6263"/>
              </a:lnSpc>
            </a:pPr>
            <a:r>
              <a:rPr lang="en-US" sz="4474" spc="178">
                <a:solidFill>
                  <a:srgbClr val="000000"/>
                </a:solidFill>
                <a:latin typeface="Sauna Pro 1"/>
                <a:ea typeface="Sauna Pro 1"/>
                <a:cs typeface="Sauna Pro 1"/>
                <a:sym typeface="Sauna Pro 1"/>
              </a:rPr>
              <a:t>Ava: “You have to tell someone, it’s getting worse”</a:t>
            </a:r>
          </a:p>
          <a:p>
            <a:pPr algn="l">
              <a:lnSpc>
                <a:spcPts val="6263"/>
              </a:lnSpc>
            </a:pPr>
            <a:r>
              <a:rPr lang="en-US" sz="4474" spc="178">
                <a:solidFill>
                  <a:srgbClr val="FFFFFF"/>
                </a:solidFill>
                <a:latin typeface="Sauna Pro 1"/>
                <a:ea typeface="Sauna Pro 1"/>
                <a:cs typeface="Sauna Pro 1"/>
                <a:sym typeface="Sauna Pro 1"/>
              </a:rPr>
              <a:t>Noah: “Leave me alone Ava! It’s nothing to do with you!” </a:t>
            </a:r>
          </a:p>
          <a:p>
            <a:pPr algn="l">
              <a:lnSpc>
                <a:spcPts val="6263"/>
              </a:lnSpc>
            </a:pPr>
            <a:r>
              <a:rPr lang="en-US" sz="4474" spc="178">
                <a:solidFill>
                  <a:srgbClr val="000000"/>
                </a:solidFill>
                <a:latin typeface="Sauna Pro 1"/>
                <a:ea typeface="Sauna Pro 1"/>
                <a:cs typeface="Sauna Pro 1"/>
                <a:sym typeface="Sauna Pro 1"/>
              </a:rPr>
              <a:t>Ava: I decided I had to do something. I couldn’t just watch anymore.”</a:t>
            </a:r>
          </a:p>
          <a:p>
            <a:pPr algn="l">
              <a:lnSpc>
                <a:spcPts val="7383"/>
              </a:lnSpc>
            </a:pPr>
          </a:p>
          <a:p>
            <a:pPr algn="l">
              <a:lnSpc>
                <a:spcPts val="7383"/>
              </a:lnSpc>
              <a:spcBef>
                <a:spcPct val="0"/>
              </a:spcBef>
            </a:pPr>
          </a:p>
        </p:txBody>
      </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191306" y="817485"/>
            <a:ext cx="11905389" cy="1307251"/>
          </a:xfrm>
          <a:custGeom>
            <a:avLst/>
            <a:gdLst/>
            <a:ahLst/>
            <a:cxnLst/>
            <a:rect r="r" b="b" t="t" l="l"/>
            <a:pathLst>
              <a:path h="1307251" w="11905389">
                <a:moveTo>
                  <a:pt x="0" y="0"/>
                </a:moveTo>
                <a:lnTo>
                  <a:pt x="11905388" y="0"/>
                </a:lnTo>
                <a:lnTo>
                  <a:pt x="11905388" y="1307251"/>
                </a:lnTo>
                <a:lnTo>
                  <a:pt x="0" y="1307251"/>
                </a:lnTo>
                <a:lnTo>
                  <a:pt x="0" y="0"/>
                </a:lnTo>
                <a:close/>
              </a:path>
            </a:pathLst>
          </a:custGeom>
          <a:blipFill>
            <a:blip r:embed="rId2"/>
            <a:stretch>
              <a:fillRect l="0" t="0" r="0" b="-529534"/>
            </a:stretch>
          </a:blipFill>
        </p:spPr>
      </p:sp>
      <p:sp>
        <p:nvSpPr>
          <p:cNvPr name="Freeform 3" id="3"/>
          <p:cNvSpPr/>
          <p:nvPr/>
        </p:nvSpPr>
        <p:spPr>
          <a:xfrm flipH="false" flipV="false" rot="0">
            <a:off x="8908990" y="2124736"/>
            <a:ext cx="9320603" cy="8376892"/>
          </a:xfrm>
          <a:custGeom>
            <a:avLst/>
            <a:gdLst/>
            <a:ahLst/>
            <a:cxnLst/>
            <a:rect r="r" b="b" t="t" l="l"/>
            <a:pathLst>
              <a:path h="8376892" w="9320603">
                <a:moveTo>
                  <a:pt x="0" y="0"/>
                </a:moveTo>
                <a:lnTo>
                  <a:pt x="9320603" y="0"/>
                </a:lnTo>
                <a:lnTo>
                  <a:pt x="9320603" y="8376892"/>
                </a:lnTo>
                <a:lnTo>
                  <a:pt x="0" y="83768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true" flipV="false" rot="-5400000">
            <a:off x="7373394" y="6937994"/>
            <a:ext cx="1299947" cy="4078265"/>
          </a:xfrm>
          <a:custGeom>
            <a:avLst/>
            <a:gdLst/>
            <a:ahLst/>
            <a:cxnLst/>
            <a:rect r="r" b="b" t="t" l="l"/>
            <a:pathLst>
              <a:path h="4078265" w="1299947">
                <a:moveTo>
                  <a:pt x="1299947" y="0"/>
                </a:moveTo>
                <a:lnTo>
                  <a:pt x="0" y="0"/>
                </a:lnTo>
                <a:lnTo>
                  <a:pt x="0" y="4078265"/>
                </a:lnTo>
                <a:lnTo>
                  <a:pt x="1299947" y="4078265"/>
                </a:lnTo>
                <a:lnTo>
                  <a:pt x="129994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256838" y="155575"/>
            <a:ext cx="9774323" cy="873189"/>
          </a:xfrm>
          <a:prstGeom prst="rect">
            <a:avLst/>
          </a:prstGeom>
        </p:spPr>
        <p:txBody>
          <a:bodyPr anchor="t" rtlCol="false" tIns="0" lIns="0" bIns="0" rIns="0">
            <a:spAutoFit/>
          </a:bodyPr>
          <a:lstStyle/>
          <a:p>
            <a:pPr algn="ctr">
              <a:lnSpc>
                <a:spcPts val="7000"/>
              </a:lnSpc>
              <a:spcBef>
                <a:spcPct val="0"/>
              </a:spcBef>
            </a:pPr>
            <a:r>
              <a:rPr lang="en-US" b="true" sz="5000" spc="200">
                <a:solidFill>
                  <a:srgbClr val="000000"/>
                </a:solidFill>
                <a:latin typeface="Sauna Pro 3 Bold"/>
                <a:ea typeface="Sauna Pro 3 Bold"/>
                <a:cs typeface="Sauna Pro 3 Bold"/>
                <a:sym typeface="Sauna Pro 3 Bold"/>
              </a:rPr>
              <a:t>Script under the spotlight</a:t>
            </a:r>
          </a:p>
        </p:txBody>
      </p:sp>
      <p:sp>
        <p:nvSpPr>
          <p:cNvPr name="TextBox 6" id="6"/>
          <p:cNvSpPr txBox="true"/>
          <p:nvPr/>
        </p:nvSpPr>
        <p:spPr>
          <a:xfrm rot="0">
            <a:off x="11384004" y="5877903"/>
            <a:ext cx="4876236" cy="3891415"/>
          </a:xfrm>
          <a:prstGeom prst="rect">
            <a:avLst/>
          </a:prstGeom>
        </p:spPr>
        <p:txBody>
          <a:bodyPr anchor="t" rtlCol="false" tIns="0" lIns="0" bIns="0" rIns="0">
            <a:spAutoFit/>
          </a:bodyPr>
          <a:lstStyle/>
          <a:p>
            <a:pPr algn="ctr">
              <a:lnSpc>
                <a:spcPts val="3395"/>
              </a:lnSpc>
            </a:pPr>
            <a:r>
              <a:rPr lang="en-US" b="true" sz="3429" spc="137">
                <a:solidFill>
                  <a:srgbClr val="000000"/>
                </a:solidFill>
                <a:latin typeface="Sauna Pro 3 Bold"/>
                <a:ea typeface="Sauna Pro 3 Bold"/>
                <a:cs typeface="Sauna Pro 3 Bold"/>
                <a:sym typeface="Sauna Pro 3 Bold"/>
              </a:rPr>
              <a:t>Ava thinks enough is enough! Noah is alone, and more isolated than ever. </a:t>
            </a:r>
          </a:p>
          <a:p>
            <a:pPr algn="ctr">
              <a:lnSpc>
                <a:spcPts val="3395"/>
              </a:lnSpc>
            </a:pPr>
          </a:p>
          <a:p>
            <a:pPr algn="ctr">
              <a:lnSpc>
                <a:spcPts val="3395"/>
              </a:lnSpc>
            </a:pPr>
            <a:r>
              <a:rPr lang="en-US" b="true" sz="3429" spc="137">
                <a:solidFill>
                  <a:srgbClr val="000000"/>
                </a:solidFill>
                <a:latin typeface="Sauna Pro 3 Bold"/>
                <a:ea typeface="Sauna Pro 3 Bold"/>
                <a:cs typeface="Sauna Pro 3 Bold"/>
                <a:sym typeface="Sauna Pro 3 Bold"/>
              </a:rPr>
              <a:t>She has to help him and she knows it is the right thing to do. This is a real turning point!</a:t>
            </a:r>
          </a:p>
        </p:txBody>
      </p:sp>
      <p:sp>
        <p:nvSpPr>
          <p:cNvPr name="TextBox 7" id="7"/>
          <p:cNvSpPr txBox="true"/>
          <p:nvPr/>
        </p:nvSpPr>
        <p:spPr>
          <a:xfrm rot="0">
            <a:off x="781089" y="2972902"/>
            <a:ext cx="9281411" cy="7541079"/>
          </a:xfrm>
          <a:prstGeom prst="rect">
            <a:avLst/>
          </a:prstGeom>
        </p:spPr>
        <p:txBody>
          <a:bodyPr anchor="t" rtlCol="false" tIns="0" lIns="0" bIns="0" rIns="0">
            <a:spAutoFit/>
          </a:bodyPr>
          <a:lstStyle/>
          <a:p>
            <a:pPr algn="l">
              <a:lnSpc>
                <a:spcPts val="6403"/>
              </a:lnSpc>
            </a:pPr>
            <a:r>
              <a:rPr lang="en-US" sz="4574" spc="182">
                <a:solidFill>
                  <a:srgbClr val="000000"/>
                </a:solidFill>
                <a:latin typeface="Sauna Pro 1"/>
                <a:ea typeface="Sauna Pro 1"/>
                <a:cs typeface="Sauna Pro 1"/>
                <a:sym typeface="Sauna Pro 1"/>
              </a:rPr>
              <a:t>Ava: “You have to tell someone, it’s getting worse”</a:t>
            </a:r>
          </a:p>
          <a:p>
            <a:pPr algn="l">
              <a:lnSpc>
                <a:spcPts val="6403"/>
              </a:lnSpc>
            </a:pPr>
            <a:r>
              <a:rPr lang="en-US" sz="4574" spc="182">
                <a:solidFill>
                  <a:srgbClr val="FFFFFF"/>
                </a:solidFill>
                <a:latin typeface="Sauna Pro 1"/>
                <a:ea typeface="Sauna Pro 1"/>
                <a:cs typeface="Sauna Pro 1"/>
                <a:sym typeface="Sauna Pro 1"/>
              </a:rPr>
              <a:t>Noah: “Leave me alone Ava! It’s nothing to do with you!” </a:t>
            </a:r>
          </a:p>
          <a:p>
            <a:pPr algn="l">
              <a:lnSpc>
                <a:spcPts val="6403"/>
              </a:lnSpc>
            </a:pPr>
            <a:r>
              <a:rPr lang="en-US" sz="4574" spc="182">
                <a:solidFill>
                  <a:srgbClr val="000000"/>
                </a:solidFill>
                <a:latin typeface="Sauna Pro 1"/>
                <a:ea typeface="Sauna Pro 1"/>
                <a:cs typeface="Sauna Pro 1"/>
                <a:sym typeface="Sauna Pro 1"/>
              </a:rPr>
              <a:t>Ava: I decided I had to do something. I couldn’t just watch anymore.”</a:t>
            </a:r>
          </a:p>
          <a:p>
            <a:pPr algn="l">
              <a:lnSpc>
                <a:spcPts val="7523"/>
              </a:lnSpc>
            </a:pPr>
          </a:p>
          <a:p>
            <a:pPr algn="l">
              <a:lnSpc>
                <a:spcPts val="7523"/>
              </a:lnSpc>
              <a:spcBef>
                <a:spcPct val="0"/>
              </a:spcBef>
            </a:pPr>
          </a:p>
        </p:txBody>
      </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846753" y="6458597"/>
            <a:ext cx="3349472" cy="2566533"/>
          </a:xfrm>
          <a:custGeom>
            <a:avLst/>
            <a:gdLst/>
            <a:ahLst/>
            <a:cxnLst/>
            <a:rect r="r" b="b" t="t" l="l"/>
            <a:pathLst>
              <a:path h="2566533" w="3349472">
                <a:moveTo>
                  <a:pt x="0" y="0"/>
                </a:moveTo>
                <a:lnTo>
                  <a:pt x="3349472" y="0"/>
                </a:lnTo>
                <a:lnTo>
                  <a:pt x="3349472" y="2566533"/>
                </a:lnTo>
                <a:lnTo>
                  <a:pt x="0" y="25665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015706" y="1823081"/>
            <a:ext cx="2676825" cy="2676825"/>
          </a:xfrm>
          <a:custGeom>
            <a:avLst/>
            <a:gdLst/>
            <a:ahLst/>
            <a:cxnLst/>
            <a:rect r="r" b="b" t="t" l="l"/>
            <a:pathLst>
              <a:path h="2676825" w="2676825">
                <a:moveTo>
                  <a:pt x="0" y="0"/>
                </a:moveTo>
                <a:lnTo>
                  <a:pt x="2676824" y="0"/>
                </a:lnTo>
                <a:lnTo>
                  <a:pt x="2676824" y="2676825"/>
                </a:lnTo>
                <a:lnTo>
                  <a:pt x="0" y="26768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57228" y="9312601"/>
            <a:ext cx="1440062" cy="831636"/>
          </a:xfrm>
          <a:custGeom>
            <a:avLst/>
            <a:gdLst/>
            <a:ahLst/>
            <a:cxnLst/>
            <a:rect r="r" b="b" t="t" l="l"/>
            <a:pathLst>
              <a:path h="831636" w="1440062">
                <a:moveTo>
                  <a:pt x="0" y="0"/>
                </a:moveTo>
                <a:lnTo>
                  <a:pt x="1440062" y="0"/>
                </a:lnTo>
                <a:lnTo>
                  <a:pt x="1440062" y="831636"/>
                </a:lnTo>
                <a:lnTo>
                  <a:pt x="0" y="83163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709876" y="9453230"/>
            <a:ext cx="671993" cy="698174"/>
          </a:xfrm>
          <a:custGeom>
            <a:avLst/>
            <a:gdLst/>
            <a:ahLst/>
            <a:cxnLst/>
            <a:rect r="r" b="b" t="t" l="l"/>
            <a:pathLst>
              <a:path h="698174" w="671993">
                <a:moveTo>
                  <a:pt x="0" y="0"/>
                </a:moveTo>
                <a:lnTo>
                  <a:pt x="671993" y="0"/>
                </a:lnTo>
                <a:lnTo>
                  <a:pt x="671993" y="698174"/>
                </a:lnTo>
                <a:lnTo>
                  <a:pt x="0" y="6981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6782348" y="8473797"/>
            <a:ext cx="1505652" cy="1677607"/>
          </a:xfrm>
          <a:custGeom>
            <a:avLst/>
            <a:gdLst/>
            <a:ahLst/>
            <a:cxnLst/>
            <a:rect r="r" b="b" t="t" l="l"/>
            <a:pathLst>
              <a:path h="1677607" w="1505652">
                <a:moveTo>
                  <a:pt x="0" y="0"/>
                </a:moveTo>
                <a:lnTo>
                  <a:pt x="1505652" y="0"/>
                </a:lnTo>
                <a:lnTo>
                  <a:pt x="1505652" y="1677607"/>
                </a:lnTo>
                <a:lnTo>
                  <a:pt x="0" y="167760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695508" y="484571"/>
            <a:ext cx="14111599" cy="5353845"/>
            <a:chOff x="0" y="0"/>
            <a:chExt cx="3716635" cy="1410066"/>
          </a:xfrm>
        </p:grpSpPr>
        <p:sp>
          <p:nvSpPr>
            <p:cNvPr name="Freeform 8" id="8"/>
            <p:cNvSpPr/>
            <p:nvPr/>
          </p:nvSpPr>
          <p:spPr>
            <a:xfrm flipH="false" flipV="false" rot="0">
              <a:off x="0" y="0"/>
              <a:ext cx="3716635" cy="1410066"/>
            </a:xfrm>
            <a:custGeom>
              <a:avLst/>
              <a:gdLst/>
              <a:ahLst/>
              <a:cxnLst/>
              <a:rect r="r" b="b" t="t" l="l"/>
              <a:pathLst>
                <a:path h="1410066" w="3716635">
                  <a:moveTo>
                    <a:pt x="27980" y="0"/>
                  </a:moveTo>
                  <a:lnTo>
                    <a:pt x="3688655" y="0"/>
                  </a:lnTo>
                  <a:cubicBezTo>
                    <a:pt x="3704108" y="0"/>
                    <a:pt x="3716635" y="12527"/>
                    <a:pt x="3716635" y="27980"/>
                  </a:cubicBezTo>
                  <a:lnTo>
                    <a:pt x="3716635" y="1382086"/>
                  </a:lnTo>
                  <a:cubicBezTo>
                    <a:pt x="3716635" y="1397539"/>
                    <a:pt x="3704108" y="1410066"/>
                    <a:pt x="3688655" y="1410066"/>
                  </a:cubicBezTo>
                  <a:lnTo>
                    <a:pt x="27980" y="1410066"/>
                  </a:lnTo>
                  <a:cubicBezTo>
                    <a:pt x="12527" y="1410066"/>
                    <a:pt x="0" y="1397539"/>
                    <a:pt x="0" y="1382086"/>
                  </a:cubicBezTo>
                  <a:lnTo>
                    <a:pt x="0" y="27980"/>
                  </a:lnTo>
                  <a:cubicBezTo>
                    <a:pt x="0" y="12527"/>
                    <a:pt x="12527" y="0"/>
                    <a:pt x="27980" y="0"/>
                  </a:cubicBezTo>
                  <a:close/>
                </a:path>
              </a:pathLst>
            </a:custGeom>
            <a:solidFill>
              <a:srgbClr val="FFFFFF"/>
            </a:solidFill>
          </p:spPr>
        </p:sp>
        <p:sp>
          <p:nvSpPr>
            <p:cNvPr name="TextBox 9" id="9"/>
            <p:cNvSpPr txBox="true"/>
            <p:nvPr/>
          </p:nvSpPr>
          <p:spPr>
            <a:xfrm>
              <a:off x="0" y="-38100"/>
              <a:ext cx="3716635" cy="1448166"/>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2496169" y="9523027"/>
            <a:ext cx="558581" cy="558581"/>
          </a:xfrm>
          <a:custGeom>
            <a:avLst/>
            <a:gdLst/>
            <a:ahLst/>
            <a:cxnLst/>
            <a:rect r="r" b="b" t="t" l="l"/>
            <a:pathLst>
              <a:path h="558581" w="558581">
                <a:moveTo>
                  <a:pt x="0" y="0"/>
                </a:moveTo>
                <a:lnTo>
                  <a:pt x="558581" y="0"/>
                </a:lnTo>
                <a:lnTo>
                  <a:pt x="558581" y="558581"/>
                </a:lnTo>
                <a:lnTo>
                  <a:pt x="0" y="5585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1" id="11"/>
          <p:cNvSpPr txBox="true"/>
          <p:nvPr/>
        </p:nvSpPr>
        <p:spPr>
          <a:xfrm rot="0">
            <a:off x="1597290" y="952500"/>
            <a:ext cx="13418415" cy="4716061"/>
          </a:xfrm>
          <a:prstGeom prst="rect">
            <a:avLst/>
          </a:prstGeom>
        </p:spPr>
        <p:txBody>
          <a:bodyPr anchor="t" rtlCol="false" tIns="0" lIns="0" bIns="0" rIns="0">
            <a:spAutoFit/>
          </a:bodyPr>
          <a:lstStyle/>
          <a:p>
            <a:pPr algn="l">
              <a:lnSpc>
                <a:spcPts val="4657"/>
              </a:lnSpc>
            </a:pPr>
            <a:r>
              <a:rPr lang="en-US" b="true" sz="3326" spc="133">
                <a:solidFill>
                  <a:srgbClr val="000000"/>
                </a:solidFill>
                <a:latin typeface="Sauna Pro 3 Bold"/>
                <a:ea typeface="Sauna Pro 3 Bold"/>
                <a:cs typeface="Sauna Pro 3 Bold"/>
                <a:sym typeface="Sauna Pro 3 Bold"/>
              </a:rPr>
              <a:t>We already know that everyone has the power to do something if someone is experiencing bullying...</a:t>
            </a:r>
          </a:p>
          <a:p>
            <a:pPr algn="l">
              <a:lnSpc>
                <a:spcPts val="4657"/>
              </a:lnSpc>
            </a:pPr>
          </a:p>
          <a:p>
            <a:pPr algn="l">
              <a:lnSpc>
                <a:spcPts val="4657"/>
              </a:lnSpc>
            </a:pPr>
            <a:r>
              <a:rPr lang="en-US" sz="3326" spc="133" b="true">
                <a:solidFill>
                  <a:srgbClr val="E52E87"/>
                </a:solidFill>
                <a:latin typeface="Sauna Pro 3 Bold"/>
                <a:ea typeface="Sauna Pro 3 Bold"/>
                <a:cs typeface="Sauna Pro 3 Bold"/>
                <a:sym typeface="Sauna Pro 3 Bold"/>
              </a:rPr>
              <a:t>BUT- what if we all do nothing? </a:t>
            </a:r>
          </a:p>
          <a:p>
            <a:pPr algn="l">
              <a:lnSpc>
                <a:spcPts val="4657"/>
              </a:lnSpc>
            </a:pPr>
          </a:p>
          <a:p>
            <a:pPr algn="l">
              <a:lnSpc>
                <a:spcPts val="4657"/>
              </a:lnSpc>
            </a:pPr>
            <a:r>
              <a:rPr lang="en-US" b="true" sz="3326" spc="133">
                <a:solidFill>
                  <a:srgbClr val="000000"/>
                </a:solidFill>
                <a:latin typeface="Sauna Pro 3 Bold"/>
                <a:ea typeface="Sauna Pro 3 Bold"/>
                <a:cs typeface="Sauna Pro 3 Bold"/>
                <a:sym typeface="Sauna Pro 3 Bold"/>
              </a:rPr>
              <a:t>What happens? What are the consequences of doing nothing? </a:t>
            </a:r>
          </a:p>
          <a:p>
            <a:pPr algn="l">
              <a:lnSpc>
                <a:spcPts val="4657"/>
              </a:lnSpc>
            </a:pPr>
          </a:p>
          <a:p>
            <a:pPr algn="l">
              <a:lnSpc>
                <a:spcPts val="4657"/>
              </a:lnSpc>
              <a:spcBef>
                <a:spcPct val="0"/>
              </a:spcBef>
            </a:pPr>
            <a:r>
              <a:rPr lang="en-US" b="true" sz="3326" spc="133">
                <a:solidFill>
                  <a:srgbClr val="000000"/>
                </a:solidFill>
                <a:latin typeface="Sauna Pro 3 Bold"/>
                <a:ea typeface="Sauna Pro 3 Bold"/>
                <a:cs typeface="Sauna Pro 3 Bold"/>
                <a:sym typeface="Sauna Pro 3 Bold"/>
              </a:rPr>
              <a:t>All behaviour has a direct impact on others.</a:t>
            </a:r>
          </a:p>
        </p:txBody>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75533" y="152771"/>
            <a:ext cx="1525055" cy="1330611"/>
          </a:xfrm>
          <a:custGeom>
            <a:avLst/>
            <a:gdLst/>
            <a:ahLst/>
            <a:cxnLst/>
            <a:rect r="r" b="b" t="t" l="l"/>
            <a:pathLst>
              <a:path h="1330611" w="1525055">
                <a:moveTo>
                  <a:pt x="0" y="0"/>
                </a:moveTo>
                <a:lnTo>
                  <a:pt x="1525056" y="0"/>
                </a:lnTo>
                <a:lnTo>
                  <a:pt x="1525056" y="1330611"/>
                </a:lnTo>
                <a:lnTo>
                  <a:pt x="0" y="1330611"/>
                </a:lnTo>
                <a:lnTo>
                  <a:pt x="0" y="0"/>
                </a:lnTo>
                <a:close/>
              </a:path>
            </a:pathLst>
          </a:custGeom>
          <a:blipFill>
            <a:blip r:embed="rId2"/>
            <a:stretch>
              <a:fillRect l="0" t="0" r="0" b="0"/>
            </a:stretch>
          </a:blipFill>
        </p:spPr>
      </p:sp>
      <p:grpSp>
        <p:nvGrpSpPr>
          <p:cNvPr name="Group 3" id="3"/>
          <p:cNvGrpSpPr/>
          <p:nvPr/>
        </p:nvGrpSpPr>
        <p:grpSpPr>
          <a:xfrm rot="0">
            <a:off x="175533" y="1904629"/>
            <a:ext cx="7222776" cy="8138661"/>
            <a:chOff x="0" y="0"/>
            <a:chExt cx="1902295" cy="2143516"/>
          </a:xfrm>
        </p:grpSpPr>
        <p:sp>
          <p:nvSpPr>
            <p:cNvPr name="Freeform 4" id="4"/>
            <p:cNvSpPr/>
            <p:nvPr/>
          </p:nvSpPr>
          <p:spPr>
            <a:xfrm flipH="false" flipV="false" rot="0">
              <a:off x="0" y="0"/>
              <a:ext cx="1902295" cy="2143515"/>
            </a:xfrm>
            <a:custGeom>
              <a:avLst/>
              <a:gdLst/>
              <a:ahLst/>
              <a:cxnLst/>
              <a:rect r="r" b="b" t="t" l="l"/>
              <a:pathLst>
                <a:path h="2143515" w="1902295">
                  <a:moveTo>
                    <a:pt x="54666" y="0"/>
                  </a:moveTo>
                  <a:lnTo>
                    <a:pt x="1847629" y="0"/>
                  </a:lnTo>
                  <a:cubicBezTo>
                    <a:pt x="1862127" y="0"/>
                    <a:pt x="1876032" y="5759"/>
                    <a:pt x="1886284" y="16011"/>
                  </a:cubicBezTo>
                  <a:cubicBezTo>
                    <a:pt x="1896536" y="26263"/>
                    <a:pt x="1902295" y="40167"/>
                    <a:pt x="1902295" y="54666"/>
                  </a:cubicBezTo>
                  <a:lnTo>
                    <a:pt x="1902295" y="2088850"/>
                  </a:lnTo>
                  <a:cubicBezTo>
                    <a:pt x="1902295" y="2103348"/>
                    <a:pt x="1896536" y="2117253"/>
                    <a:pt x="1886284" y="2127504"/>
                  </a:cubicBezTo>
                  <a:cubicBezTo>
                    <a:pt x="1876032" y="2137756"/>
                    <a:pt x="1862127" y="2143515"/>
                    <a:pt x="1847629" y="2143515"/>
                  </a:cubicBezTo>
                  <a:lnTo>
                    <a:pt x="54666" y="2143515"/>
                  </a:lnTo>
                  <a:cubicBezTo>
                    <a:pt x="40167" y="2143515"/>
                    <a:pt x="26263" y="2137756"/>
                    <a:pt x="16011" y="2127504"/>
                  </a:cubicBezTo>
                  <a:cubicBezTo>
                    <a:pt x="5759" y="2117253"/>
                    <a:pt x="0" y="2103348"/>
                    <a:pt x="0" y="2088850"/>
                  </a:cubicBezTo>
                  <a:lnTo>
                    <a:pt x="0" y="54666"/>
                  </a:lnTo>
                  <a:cubicBezTo>
                    <a:pt x="0" y="40167"/>
                    <a:pt x="5759" y="26263"/>
                    <a:pt x="16011" y="16011"/>
                  </a:cubicBezTo>
                  <a:cubicBezTo>
                    <a:pt x="26263" y="5759"/>
                    <a:pt x="40167" y="0"/>
                    <a:pt x="54666" y="0"/>
                  </a:cubicBezTo>
                  <a:close/>
                </a:path>
              </a:pathLst>
            </a:custGeom>
            <a:solidFill>
              <a:srgbClr val="FFFFFF"/>
            </a:solidFill>
          </p:spPr>
        </p:sp>
        <p:sp>
          <p:nvSpPr>
            <p:cNvPr name="TextBox 5" id="5"/>
            <p:cNvSpPr txBox="true"/>
            <p:nvPr/>
          </p:nvSpPr>
          <p:spPr>
            <a:xfrm>
              <a:off x="0" y="-47625"/>
              <a:ext cx="1902295" cy="2191141"/>
            </a:xfrm>
            <a:prstGeom prst="rect">
              <a:avLst/>
            </a:prstGeom>
          </p:spPr>
          <p:txBody>
            <a:bodyPr anchor="ctr" rtlCol="false" tIns="50800" lIns="50800" bIns="50800" rIns="50800"/>
            <a:lstStyle/>
            <a:p>
              <a:pPr algn="ctr">
                <a:lnSpc>
                  <a:spcPts val="3220"/>
                </a:lnSpc>
              </a:pPr>
            </a:p>
          </p:txBody>
        </p:sp>
      </p:grpSp>
      <p:sp>
        <p:nvSpPr>
          <p:cNvPr name="Freeform 6" id="6"/>
          <p:cNvSpPr/>
          <p:nvPr/>
        </p:nvSpPr>
        <p:spPr>
          <a:xfrm flipH="false" flipV="false" rot="0">
            <a:off x="16776379" y="177351"/>
            <a:ext cx="1334895" cy="1164696"/>
          </a:xfrm>
          <a:custGeom>
            <a:avLst/>
            <a:gdLst/>
            <a:ahLst/>
            <a:cxnLst/>
            <a:rect r="r" b="b" t="t" l="l"/>
            <a:pathLst>
              <a:path h="1164696" w="1334895">
                <a:moveTo>
                  <a:pt x="0" y="0"/>
                </a:moveTo>
                <a:lnTo>
                  <a:pt x="1334895" y="0"/>
                </a:lnTo>
                <a:lnTo>
                  <a:pt x="1334895" y="1164696"/>
                </a:lnTo>
                <a:lnTo>
                  <a:pt x="0" y="1164696"/>
                </a:lnTo>
                <a:lnTo>
                  <a:pt x="0" y="0"/>
                </a:lnTo>
                <a:close/>
              </a:path>
            </a:pathLst>
          </a:custGeom>
          <a:blipFill>
            <a:blip r:embed="rId2"/>
            <a:stretch>
              <a:fillRect l="0" t="0" r="0" b="0"/>
            </a:stretch>
          </a:blipFill>
        </p:spPr>
      </p:sp>
      <p:sp>
        <p:nvSpPr>
          <p:cNvPr name="Freeform 7" id="7"/>
          <p:cNvSpPr/>
          <p:nvPr/>
        </p:nvSpPr>
        <p:spPr>
          <a:xfrm flipH="false" flipV="false" rot="0">
            <a:off x="7409917" y="2304212"/>
            <a:ext cx="3468166" cy="1807781"/>
          </a:xfrm>
          <a:custGeom>
            <a:avLst/>
            <a:gdLst/>
            <a:ahLst/>
            <a:cxnLst/>
            <a:rect r="r" b="b" t="t" l="l"/>
            <a:pathLst>
              <a:path h="1807781" w="3468166">
                <a:moveTo>
                  <a:pt x="0" y="0"/>
                </a:moveTo>
                <a:lnTo>
                  <a:pt x="3468166" y="0"/>
                </a:lnTo>
                <a:lnTo>
                  <a:pt x="3468166" y="1807782"/>
                </a:lnTo>
                <a:lnTo>
                  <a:pt x="0" y="18077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75533" y="2031682"/>
            <a:ext cx="6867859" cy="8707914"/>
          </a:xfrm>
          <a:prstGeom prst="rect">
            <a:avLst/>
          </a:prstGeom>
        </p:spPr>
        <p:txBody>
          <a:bodyPr anchor="t" rtlCol="false" tIns="0" lIns="0" bIns="0" rIns="0">
            <a:spAutoFit/>
          </a:bodyPr>
          <a:lstStyle/>
          <a:p>
            <a:pPr algn="l" marL="708906" indent="-354453" lvl="1">
              <a:lnSpc>
                <a:spcPts val="4596"/>
              </a:lnSpc>
              <a:buFont typeface="Arial"/>
              <a:buChar char="•"/>
            </a:pPr>
            <a:r>
              <a:rPr lang="en-US" b="true" sz="3283" spc="131">
                <a:solidFill>
                  <a:srgbClr val="010101"/>
                </a:solidFill>
                <a:latin typeface="Sauna Pro 3 Bold"/>
                <a:ea typeface="Sauna Pro 3 Bold"/>
                <a:cs typeface="Sauna Pro 3 Bold"/>
                <a:sym typeface="Sauna Pro 3 Bold"/>
              </a:rPr>
              <a:t>A</a:t>
            </a:r>
            <a:r>
              <a:rPr lang="en-US" b="true" sz="3283" spc="131">
                <a:solidFill>
                  <a:srgbClr val="010101"/>
                </a:solidFill>
                <a:latin typeface="Sauna Pro 3 Bold"/>
                <a:ea typeface="Sauna Pro 3 Bold"/>
                <a:cs typeface="Sauna Pro 3 Bold"/>
                <a:sym typeface="Sauna Pro 3 Bold"/>
              </a:rPr>
              <a:t>va witnesses Grace being unkind to Noah - but says or does nothing.</a:t>
            </a:r>
          </a:p>
          <a:p>
            <a:pPr algn="l">
              <a:lnSpc>
                <a:spcPts val="4596"/>
              </a:lnSpc>
            </a:pPr>
          </a:p>
          <a:p>
            <a:pPr algn="l" marL="708906" indent="-354453" lvl="1">
              <a:lnSpc>
                <a:spcPts val="4596"/>
              </a:lnSpc>
              <a:spcBef>
                <a:spcPct val="0"/>
              </a:spcBef>
              <a:buFont typeface="Arial"/>
              <a:buChar char="•"/>
            </a:pPr>
            <a:r>
              <a:rPr lang="en-US" b="true" sz="3283" spc="131">
                <a:solidFill>
                  <a:srgbClr val="010101"/>
                </a:solidFill>
                <a:latin typeface="Sauna Pro 3 Bold"/>
                <a:ea typeface="Sauna Pro 3 Bold"/>
                <a:cs typeface="Sauna Pro 3 Bold"/>
                <a:sym typeface="Sauna Pro 3 Bold"/>
              </a:rPr>
              <a:t>Ava can see the abusive messages that Noah is receiving- but says or does nothing.</a:t>
            </a:r>
          </a:p>
          <a:p>
            <a:pPr algn="l">
              <a:lnSpc>
                <a:spcPts val="4596"/>
              </a:lnSpc>
              <a:spcBef>
                <a:spcPct val="0"/>
              </a:spcBef>
            </a:pPr>
          </a:p>
          <a:p>
            <a:pPr algn="l" marL="708906" indent="-354453" lvl="1">
              <a:lnSpc>
                <a:spcPts val="4596"/>
              </a:lnSpc>
              <a:spcBef>
                <a:spcPct val="0"/>
              </a:spcBef>
              <a:buFont typeface="Arial"/>
              <a:buChar char="•"/>
            </a:pPr>
            <a:r>
              <a:rPr lang="en-US" b="true" sz="3283" spc="131">
                <a:solidFill>
                  <a:srgbClr val="010101"/>
                </a:solidFill>
                <a:latin typeface="Sauna Pro 3 Bold"/>
                <a:ea typeface="Sauna Pro 3 Bold"/>
                <a:cs typeface="Sauna Pro 3 Bold"/>
                <a:sym typeface="Sauna Pro 3 Bold"/>
              </a:rPr>
              <a:t>Ava can see the upset and turmoil that Noah feels...and yet does not follow him to make sure he is okay. She worries that she will be next on Grace’s list.</a:t>
            </a:r>
          </a:p>
          <a:p>
            <a:pPr algn="l">
              <a:lnSpc>
                <a:spcPts val="4596"/>
              </a:lnSpc>
              <a:spcBef>
                <a:spcPct val="0"/>
              </a:spcBef>
            </a:pPr>
          </a:p>
          <a:p>
            <a:pPr algn="l">
              <a:lnSpc>
                <a:spcPts val="4596"/>
              </a:lnSpc>
              <a:spcBef>
                <a:spcPct val="0"/>
              </a:spcBef>
            </a:pPr>
          </a:p>
        </p:txBody>
      </p:sp>
      <p:sp>
        <p:nvSpPr>
          <p:cNvPr name="TextBox 9" id="9"/>
          <p:cNvSpPr txBox="true"/>
          <p:nvPr/>
        </p:nvSpPr>
        <p:spPr>
          <a:xfrm rot="0">
            <a:off x="5486464" y="685152"/>
            <a:ext cx="8910412" cy="656895"/>
          </a:xfrm>
          <a:prstGeom prst="rect">
            <a:avLst/>
          </a:prstGeom>
        </p:spPr>
        <p:txBody>
          <a:bodyPr anchor="t" rtlCol="false" tIns="0" lIns="0" bIns="0" rIns="0">
            <a:spAutoFit/>
          </a:bodyPr>
          <a:lstStyle/>
          <a:p>
            <a:pPr algn="ctr">
              <a:lnSpc>
                <a:spcPts val="4698"/>
              </a:lnSpc>
            </a:pPr>
            <a:r>
              <a:rPr lang="en-US" b="true" sz="5163" spc="206">
                <a:solidFill>
                  <a:srgbClr val="000000"/>
                </a:solidFill>
                <a:latin typeface="Sauna Pro 3 Bold"/>
                <a:ea typeface="Sauna Pro 3 Bold"/>
                <a:cs typeface="Sauna Pro 3 Bold"/>
                <a:sym typeface="Sauna Pro 3 Bold"/>
              </a:rPr>
              <a:t>What is the impact of this?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218676"/>
            <a:ext cx="1549243" cy="1433050"/>
          </a:xfrm>
          <a:prstGeom prst="rect">
            <a:avLst/>
          </a:prstGeom>
        </p:spPr>
      </p:pic>
      <p:pic>
        <p:nvPicPr>
          <p:cNvPr name="Picture 9" id="9"/>
          <p:cNvPicPr>
            <a:picLocks noChangeAspect="true"/>
          </p:cNvPicPr>
          <p:nvPr/>
        </p:nvPicPr>
        <p:blipFill>
          <a:blip r:embed="rId4"/>
          <a:srcRect l="0" t="0" r="0" b="0"/>
          <a:stretch>
            <a:fillRect/>
          </a:stretch>
        </p:blipFill>
        <p:spPr>
          <a:xfrm flipH="false" flipV="false" rot="0">
            <a:off x="9660903" y="246333"/>
            <a:ext cx="1370848" cy="1377737"/>
          </a:xfrm>
          <a:prstGeom prst="rect">
            <a:avLst/>
          </a:prstGeom>
        </p:spPr>
      </p:pic>
      <p:sp>
        <p:nvSpPr>
          <p:cNvPr name="TextBox 10" id="10"/>
          <p:cNvSpPr txBox="true"/>
          <p:nvPr/>
        </p:nvSpPr>
        <p:spPr>
          <a:xfrm rot="0">
            <a:off x="1200920" y="1585051"/>
            <a:ext cx="3832035" cy="2378702"/>
          </a:xfrm>
          <a:prstGeom prst="rect">
            <a:avLst/>
          </a:prstGeom>
        </p:spPr>
        <p:txBody>
          <a:bodyPr anchor="t" rtlCol="false" tIns="0" lIns="0" bIns="0" rIns="0">
            <a:spAutoFit/>
          </a:bodyPr>
          <a:lstStyle/>
          <a:p>
            <a:pPr algn="ctr">
              <a:lnSpc>
                <a:spcPts val="3815"/>
              </a:lnSpc>
            </a:pPr>
            <a:r>
              <a:rPr lang="en-US" b="true" sz="2725" spc="109" u="sng">
                <a:solidFill>
                  <a:srgbClr val="000000"/>
                </a:solidFill>
                <a:latin typeface="Sauna Pro 3 Bold"/>
                <a:ea typeface="Sauna Pro 3 Bold"/>
                <a:cs typeface="Sauna Pro 3 Bold"/>
                <a:sym typeface="Sauna Pro 3 Bold"/>
              </a:rPr>
              <a:t>Right to be safe</a:t>
            </a:r>
          </a:p>
          <a:p>
            <a:pPr algn="ctr">
              <a:lnSpc>
                <a:spcPts val="3815"/>
              </a:lnSpc>
              <a:spcBef>
                <a:spcPct val="0"/>
              </a:spcBef>
            </a:pPr>
            <a:r>
              <a:rPr lang="en-US" b="true" sz="2725" spc="109">
                <a:solidFill>
                  <a:srgbClr val="000000"/>
                </a:solidFill>
                <a:latin typeface="Sauna Pro 3 Bold"/>
                <a:ea typeface="Sauna Pro 3 Bold"/>
                <a:cs typeface="Sauna Pro 3 Bold"/>
                <a:sym typeface="Sauna Pro 3 Bold"/>
              </a:rPr>
              <a:t>Bullying makes young people feel unsafe at school, online and in their community</a:t>
            </a:r>
          </a:p>
        </p:txBody>
      </p:sp>
      <p:sp>
        <p:nvSpPr>
          <p:cNvPr name="TextBox 11" id="11"/>
          <p:cNvSpPr txBox="true"/>
          <p:nvPr/>
        </p:nvSpPr>
        <p:spPr>
          <a:xfrm rot="0">
            <a:off x="7457763" y="1594576"/>
            <a:ext cx="3271205" cy="2458363"/>
          </a:xfrm>
          <a:prstGeom prst="rect">
            <a:avLst/>
          </a:prstGeom>
        </p:spPr>
        <p:txBody>
          <a:bodyPr anchor="t" rtlCol="false" tIns="0" lIns="0" bIns="0" rIns="0">
            <a:spAutoFit/>
          </a:bodyPr>
          <a:lstStyle/>
          <a:p>
            <a:pPr algn="l">
              <a:lnSpc>
                <a:spcPts val="3779"/>
              </a:lnSpc>
            </a:pPr>
            <a:r>
              <a:rPr lang="en-US" b="true" sz="2700" spc="108" u="sng">
                <a:solidFill>
                  <a:srgbClr val="000000"/>
                </a:solidFill>
                <a:latin typeface="Sauna Pro 3 Bold"/>
                <a:ea typeface="Sauna Pro 3 Bold"/>
                <a:cs typeface="Sauna Pro 3 Bold"/>
                <a:sym typeface="Sauna Pro 3 Bold"/>
              </a:rPr>
              <a:t>Right to a name and nationality</a:t>
            </a:r>
          </a:p>
          <a:p>
            <a:pPr algn="l">
              <a:lnSpc>
                <a:spcPts val="3779"/>
              </a:lnSpc>
            </a:pPr>
            <a:r>
              <a:rPr lang="en-US" sz="2700" spc="108" b="true">
                <a:solidFill>
                  <a:srgbClr val="000000"/>
                </a:solidFill>
                <a:latin typeface="Sauna Pro 3 Bold"/>
                <a:ea typeface="Sauna Pro 3 Bold"/>
                <a:cs typeface="Sauna Pro 3 Bold"/>
                <a:sym typeface="Sauna Pro 3 Bold"/>
              </a:rPr>
              <a:t>Bullying does not change this right</a:t>
            </a:r>
          </a:p>
          <a:p>
            <a:pPr algn="l">
              <a:lnSpc>
                <a:spcPts val="4516"/>
              </a:lnSpc>
              <a:spcBef>
                <a:spcPct val="0"/>
              </a:spcBef>
            </a:pPr>
          </a:p>
        </p:txBody>
      </p:sp>
      <p:sp>
        <p:nvSpPr>
          <p:cNvPr name="TextBox 12" id="12"/>
          <p:cNvSpPr txBox="true"/>
          <p:nvPr/>
        </p:nvSpPr>
        <p:spPr>
          <a:xfrm rot="0">
            <a:off x="13574950" y="2191483"/>
            <a:ext cx="3271205"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education</a:t>
            </a:r>
          </a:p>
        </p:txBody>
      </p:sp>
      <p:sp>
        <p:nvSpPr>
          <p:cNvPr name="TextBox 13" id="13"/>
          <p:cNvSpPr txBox="true"/>
          <p:nvPr/>
        </p:nvSpPr>
        <p:spPr>
          <a:xfrm rot="0">
            <a:off x="1786989" y="6733775"/>
            <a:ext cx="2659896"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healthy</a:t>
            </a:r>
          </a:p>
        </p:txBody>
      </p:sp>
      <p:sp>
        <p:nvSpPr>
          <p:cNvPr name="TextBox 14" id="14"/>
          <p:cNvSpPr txBox="true"/>
          <p:nvPr/>
        </p:nvSpPr>
        <p:spPr>
          <a:xfrm rot="0">
            <a:off x="7457763" y="6597995"/>
            <a:ext cx="3271205" cy="17182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heard and taken seriously</a:t>
            </a:r>
          </a:p>
        </p:txBody>
      </p:sp>
      <p:sp>
        <p:nvSpPr>
          <p:cNvPr name="TextBox 15" id="15"/>
          <p:cNvSpPr txBox="true"/>
          <p:nvPr/>
        </p:nvSpPr>
        <p:spPr>
          <a:xfrm rot="0">
            <a:off x="13574950" y="6597995"/>
            <a:ext cx="3271205" cy="1718202"/>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not to be discriminated against</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4770" y="128192"/>
            <a:ext cx="1528487" cy="1333605"/>
          </a:xfrm>
          <a:custGeom>
            <a:avLst/>
            <a:gdLst/>
            <a:ahLst/>
            <a:cxnLst/>
            <a:rect r="r" b="b" t="t" l="l"/>
            <a:pathLst>
              <a:path h="1333605" w="1528487">
                <a:moveTo>
                  <a:pt x="0" y="0"/>
                </a:moveTo>
                <a:lnTo>
                  <a:pt x="1528488" y="0"/>
                </a:lnTo>
                <a:lnTo>
                  <a:pt x="1528488" y="1333605"/>
                </a:lnTo>
                <a:lnTo>
                  <a:pt x="0" y="1333605"/>
                </a:lnTo>
                <a:lnTo>
                  <a:pt x="0" y="0"/>
                </a:lnTo>
                <a:close/>
              </a:path>
            </a:pathLst>
          </a:custGeom>
          <a:blipFill>
            <a:blip r:embed="rId2"/>
            <a:stretch>
              <a:fillRect l="0" t="0" r="0" b="0"/>
            </a:stretch>
          </a:blipFill>
        </p:spPr>
      </p:sp>
      <p:grpSp>
        <p:nvGrpSpPr>
          <p:cNvPr name="Group 3" id="3"/>
          <p:cNvGrpSpPr/>
          <p:nvPr/>
        </p:nvGrpSpPr>
        <p:grpSpPr>
          <a:xfrm rot="0">
            <a:off x="229625" y="1804308"/>
            <a:ext cx="7375176" cy="8138661"/>
            <a:chOff x="0" y="0"/>
            <a:chExt cx="1942433" cy="2143516"/>
          </a:xfrm>
        </p:grpSpPr>
        <p:sp>
          <p:nvSpPr>
            <p:cNvPr name="Freeform 4" id="4"/>
            <p:cNvSpPr/>
            <p:nvPr/>
          </p:nvSpPr>
          <p:spPr>
            <a:xfrm flipH="false" flipV="false" rot="0">
              <a:off x="0" y="0"/>
              <a:ext cx="1942433" cy="2143515"/>
            </a:xfrm>
            <a:custGeom>
              <a:avLst/>
              <a:gdLst/>
              <a:ahLst/>
              <a:cxnLst/>
              <a:rect r="r" b="b" t="t" l="l"/>
              <a:pathLst>
                <a:path h="2143515" w="1942433">
                  <a:moveTo>
                    <a:pt x="53536" y="0"/>
                  </a:moveTo>
                  <a:lnTo>
                    <a:pt x="1888897" y="0"/>
                  </a:lnTo>
                  <a:cubicBezTo>
                    <a:pt x="1903096" y="0"/>
                    <a:pt x="1916713" y="5640"/>
                    <a:pt x="1926753" y="15680"/>
                  </a:cubicBezTo>
                  <a:cubicBezTo>
                    <a:pt x="1936793" y="25720"/>
                    <a:pt x="1942433" y="39337"/>
                    <a:pt x="1942433" y="53536"/>
                  </a:cubicBezTo>
                  <a:lnTo>
                    <a:pt x="1942433" y="2089979"/>
                  </a:lnTo>
                  <a:cubicBezTo>
                    <a:pt x="1942433" y="2119547"/>
                    <a:pt x="1918464" y="2143515"/>
                    <a:pt x="1888897" y="2143515"/>
                  </a:cubicBezTo>
                  <a:lnTo>
                    <a:pt x="53536" y="2143515"/>
                  </a:lnTo>
                  <a:cubicBezTo>
                    <a:pt x="39337" y="2143515"/>
                    <a:pt x="25720" y="2137875"/>
                    <a:pt x="15680" y="2127835"/>
                  </a:cubicBezTo>
                  <a:cubicBezTo>
                    <a:pt x="5640" y="2117795"/>
                    <a:pt x="0" y="2104178"/>
                    <a:pt x="0" y="2089979"/>
                  </a:cubicBezTo>
                  <a:lnTo>
                    <a:pt x="0" y="53536"/>
                  </a:lnTo>
                  <a:cubicBezTo>
                    <a:pt x="0" y="39337"/>
                    <a:pt x="5640" y="25720"/>
                    <a:pt x="15680" y="15680"/>
                  </a:cubicBezTo>
                  <a:cubicBezTo>
                    <a:pt x="25720" y="5640"/>
                    <a:pt x="39337" y="0"/>
                    <a:pt x="53536" y="0"/>
                  </a:cubicBezTo>
                  <a:close/>
                </a:path>
              </a:pathLst>
            </a:custGeom>
            <a:solidFill>
              <a:srgbClr val="FFFFFF"/>
            </a:solidFill>
          </p:spPr>
        </p:sp>
        <p:sp>
          <p:nvSpPr>
            <p:cNvPr name="TextBox 5" id="5"/>
            <p:cNvSpPr txBox="true"/>
            <p:nvPr/>
          </p:nvSpPr>
          <p:spPr>
            <a:xfrm>
              <a:off x="0" y="-47625"/>
              <a:ext cx="1942433" cy="2191141"/>
            </a:xfrm>
            <a:prstGeom prst="rect">
              <a:avLst/>
            </a:prstGeom>
          </p:spPr>
          <p:txBody>
            <a:bodyPr anchor="ctr" rtlCol="false" tIns="50800" lIns="50800" bIns="50800" rIns="50800"/>
            <a:lstStyle/>
            <a:p>
              <a:pPr algn="ctr">
                <a:lnSpc>
                  <a:spcPts val="3220"/>
                </a:lnSpc>
              </a:pPr>
            </a:p>
          </p:txBody>
        </p:sp>
      </p:grpSp>
      <p:sp>
        <p:nvSpPr>
          <p:cNvPr name="TextBox 6" id="6"/>
          <p:cNvSpPr txBox="true"/>
          <p:nvPr/>
        </p:nvSpPr>
        <p:spPr>
          <a:xfrm rot="0">
            <a:off x="229625" y="2056360"/>
            <a:ext cx="7222776" cy="8990555"/>
          </a:xfrm>
          <a:prstGeom prst="rect">
            <a:avLst/>
          </a:prstGeom>
        </p:spPr>
        <p:txBody>
          <a:bodyPr anchor="t" rtlCol="false" tIns="0" lIns="0" bIns="0" rIns="0">
            <a:spAutoFit/>
          </a:bodyPr>
          <a:lstStyle/>
          <a:p>
            <a:pPr algn="l" marL="738282" indent="-369141" lvl="1">
              <a:lnSpc>
                <a:spcPts val="4787"/>
              </a:lnSpc>
              <a:buFont typeface="Arial"/>
              <a:buChar char="•"/>
            </a:pPr>
            <a:r>
              <a:rPr lang="en-US" b="true" sz="3419" spc="136">
                <a:solidFill>
                  <a:srgbClr val="010101"/>
                </a:solidFill>
                <a:latin typeface="Sauna Pro 3 Bold"/>
                <a:ea typeface="Sauna Pro 3 Bold"/>
                <a:cs typeface="Sauna Pro 3 Bold"/>
                <a:sym typeface="Sauna Pro 3 Bold"/>
              </a:rPr>
              <a:t>A</a:t>
            </a:r>
            <a:r>
              <a:rPr lang="en-US" b="true" sz="3419" spc="136">
                <a:solidFill>
                  <a:srgbClr val="010101"/>
                </a:solidFill>
                <a:latin typeface="Sauna Pro 3 Bold"/>
                <a:ea typeface="Sauna Pro 3 Bold"/>
                <a:cs typeface="Sauna Pro 3 Bold"/>
                <a:sym typeface="Sauna Pro 3 Bold"/>
              </a:rPr>
              <a:t>va witnesses Grace being unkind  to Noah - but says or does nothing.</a:t>
            </a:r>
          </a:p>
          <a:p>
            <a:pPr algn="l">
              <a:lnSpc>
                <a:spcPts val="4787"/>
              </a:lnSpc>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abusive messages that Noah is receiving - but says or does nothing.</a:t>
            </a:r>
          </a:p>
          <a:p>
            <a:pPr algn="l">
              <a:lnSpc>
                <a:spcPts val="4787"/>
              </a:lnSpc>
              <a:spcBef>
                <a:spcPct val="0"/>
              </a:spcBef>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upset and turmoil that Noah feels...and yet does not follow him to make sure he is okay. She worries that she will be next!</a:t>
            </a:r>
          </a:p>
          <a:p>
            <a:pPr algn="l">
              <a:lnSpc>
                <a:spcPts val="4787"/>
              </a:lnSpc>
              <a:spcBef>
                <a:spcPct val="0"/>
              </a:spcBef>
            </a:pPr>
          </a:p>
          <a:p>
            <a:pPr algn="l">
              <a:lnSpc>
                <a:spcPts val="4787"/>
              </a:lnSpc>
              <a:spcBef>
                <a:spcPct val="0"/>
              </a:spcBef>
            </a:pPr>
          </a:p>
        </p:txBody>
      </p:sp>
      <p:sp>
        <p:nvSpPr>
          <p:cNvPr name="TextBox 7" id="7"/>
          <p:cNvSpPr txBox="true"/>
          <p:nvPr/>
        </p:nvSpPr>
        <p:spPr>
          <a:xfrm rot="0">
            <a:off x="4712100" y="229801"/>
            <a:ext cx="9400272" cy="909631"/>
          </a:xfrm>
          <a:prstGeom prst="rect">
            <a:avLst/>
          </a:prstGeom>
        </p:spPr>
        <p:txBody>
          <a:bodyPr anchor="t" rtlCol="false" tIns="0" lIns="0" bIns="0" rIns="0">
            <a:spAutoFit/>
          </a:bodyPr>
          <a:lstStyle/>
          <a:p>
            <a:pPr algn="ctr">
              <a:lnSpc>
                <a:spcPts val="7229"/>
              </a:lnSpc>
              <a:spcBef>
                <a:spcPct val="0"/>
              </a:spcBef>
            </a:pPr>
            <a:r>
              <a:rPr lang="en-US" b="true" sz="5163" spc="206">
                <a:solidFill>
                  <a:srgbClr val="000000"/>
                </a:solidFill>
                <a:latin typeface="Sauna Pro 3 Bold"/>
                <a:ea typeface="Sauna Pro 3 Bold"/>
                <a:cs typeface="Sauna Pro 3 Bold"/>
                <a:sym typeface="Sauna Pro 3 Bold"/>
              </a:rPr>
              <a:t>What is the impact of this?</a:t>
            </a:r>
          </a:p>
        </p:txBody>
      </p:sp>
      <p:sp>
        <p:nvSpPr>
          <p:cNvPr name="TextBox 8" id="8"/>
          <p:cNvSpPr txBox="true"/>
          <p:nvPr/>
        </p:nvSpPr>
        <p:spPr>
          <a:xfrm rot="0">
            <a:off x="10831399" y="2290766"/>
            <a:ext cx="7456601" cy="1189296"/>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Noah continues to feel scared, alone and targeted.</a:t>
            </a:r>
          </a:p>
        </p:txBody>
      </p:sp>
      <p:sp>
        <p:nvSpPr>
          <p:cNvPr name="Freeform 9" id="9"/>
          <p:cNvSpPr/>
          <p:nvPr/>
        </p:nvSpPr>
        <p:spPr>
          <a:xfrm flipH="false" flipV="false" rot="0">
            <a:off x="16646476" y="128192"/>
            <a:ext cx="1417392" cy="1236674"/>
          </a:xfrm>
          <a:custGeom>
            <a:avLst/>
            <a:gdLst/>
            <a:ahLst/>
            <a:cxnLst/>
            <a:rect r="r" b="b" t="t" l="l"/>
            <a:pathLst>
              <a:path h="1236674" w="1417392">
                <a:moveTo>
                  <a:pt x="0" y="0"/>
                </a:moveTo>
                <a:lnTo>
                  <a:pt x="1417392" y="0"/>
                </a:lnTo>
                <a:lnTo>
                  <a:pt x="1417392" y="1236674"/>
                </a:lnTo>
                <a:lnTo>
                  <a:pt x="0" y="1236674"/>
                </a:lnTo>
                <a:lnTo>
                  <a:pt x="0" y="0"/>
                </a:lnTo>
                <a:close/>
              </a:path>
            </a:pathLst>
          </a:custGeom>
          <a:blipFill>
            <a:blip r:embed="rId2"/>
            <a:stretch>
              <a:fillRect l="0" t="0" r="0" b="0"/>
            </a:stretch>
          </a:blipFill>
        </p:spPr>
      </p:sp>
      <p:sp>
        <p:nvSpPr>
          <p:cNvPr name="Freeform 10" id="10"/>
          <p:cNvSpPr/>
          <p:nvPr/>
        </p:nvSpPr>
        <p:spPr>
          <a:xfrm flipH="false" flipV="false" rot="0">
            <a:off x="7940448" y="2366966"/>
            <a:ext cx="2402905" cy="1252514"/>
          </a:xfrm>
          <a:custGeom>
            <a:avLst/>
            <a:gdLst/>
            <a:ahLst/>
            <a:cxnLst/>
            <a:rect r="r" b="b" t="t" l="l"/>
            <a:pathLst>
              <a:path h="1252514" w="2402905">
                <a:moveTo>
                  <a:pt x="0" y="0"/>
                </a:moveTo>
                <a:lnTo>
                  <a:pt x="2402904" y="0"/>
                </a:lnTo>
                <a:lnTo>
                  <a:pt x="2402904" y="1252514"/>
                </a:lnTo>
                <a:lnTo>
                  <a:pt x="0" y="12525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67161" y="152771"/>
            <a:ext cx="1458999" cy="1272977"/>
          </a:xfrm>
          <a:custGeom>
            <a:avLst/>
            <a:gdLst/>
            <a:ahLst/>
            <a:cxnLst/>
            <a:rect r="r" b="b" t="t" l="l"/>
            <a:pathLst>
              <a:path h="1272977" w="1458999">
                <a:moveTo>
                  <a:pt x="0" y="0"/>
                </a:moveTo>
                <a:lnTo>
                  <a:pt x="1459000" y="0"/>
                </a:lnTo>
                <a:lnTo>
                  <a:pt x="1459000" y="1272977"/>
                </a:lnTo>
                <a:lnTo>
                  <a:pt x="0" y="1272977"/>
                </a:lnTo>
                <a:lnTo>
                  <a:pt x="0" y="0"/>
                </a:lnTo>
                <a:close/>
              </a:path>
            </a:pathLst>
          </a:custGeom>
          <a:blipFill>
            <a:blip r:embed="rId2"/>
            <a:stretch>
              <a:fillRect l="0" t="0" r="0" b="0"/>
            </a:stretch>
          </a:blipFill>
        </p:spPr>
      </p:sp>
      <p:sp>
        <p:nvSpPr>
          <p:cNvPr name="TextBox 3" id="3"/>
          <p:cNvSpPr txBox="true"/>
          <p:nvPr/>
        </p:nvSpPr>
        <p:spPr>
          <a:xfrm rot="0">
            <a:off x="4917525" y="369565"/>
            <a:ext cx="9258054" cy="909631"/>
          </a:xfrm>
          <a:prstGeom prst="rect">
            <a:avLst/>
          </a:prstGeom>
        </p:spPr>
        <p:txBody>
          <a:bodyPr anchor="t" rtlCol="false" tIns="0" lIns="0" bIns="0" rIns="0">
            <a:spAutoFit/>
          </a:bodyPr>
          <a:lstStyle/>
          <a:p>
            <a:pPr algn="ctr">
              <a:lnSpc>
                <a:spcPts val="7229"/>
              </a:lnSpc>
              <a:spcBef>
                <a:spcPct val="0"/>
              </a:spcBef>
            </a:pPr>
            <a:r>
              <a:rPr lang="en-US" b="true" sz="5163" spc="206">
                <a:solidFill>
                  <a:srgbClr val="000000"/>
                </a:solidFill>
                <a:latin typeface="Sauna Pro 3 Bold"/>
                <a:ea typeface="Sauna Pro 3 Bold"/>
                <a:cs typeface="Sauna Pro 3 Bold"/>
                <a:sym typeface="Sauna Pro 3 Bold"/>
              </a:rPr>
              <a:t>What is the impact of this?</a:t>
            </a:r>
          </a:p>
        </p:txBody>
      </p:sp>
      <p:sp>
        <p:nvSpPr>
          <p:cNvPr name="TextBox 4" id="4"/>
          <p:cNvSpPr txBox="true"/>
          <p:nvPr/>
        </p:nvSpPr>
        <p:spPr>
          <a:xfrm rot="0">
            <a:off x="10831399" y="2290766"/>
            <a:ext cx="7456601" cy="1189296"/>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Noah continues to feel scared, alone and targeted.</a:t>
            </a:r>
          </a:p>
        </p:txBody>
      </p:sp>
      <p:sp>
        <p:nvSpPr>
          <p:cNvPr name="Freeform 5" id="5"/>
          <p:cNvSpPr/>
          <p:nvPr/>
        </p:nvSpPr>
        <p:spPr>
          <a:xfrm flipH="false" flipV="false" rot="0">
            <a:off x="16821741" y="128192"/>
            <a:ext cx="1441489" cy="1257699"/>
          </a:xfrm>
          <a:custGeom>
            <a:avLst/>
            <a:gdLst/>
            <a:ahLst/>
            <a:cxnLst/>
            <a:rect r="r" b="b" t="t" l="l"/>
            <a:pathLst>
              <a:path h="1257699" w="1441489">
                <a:moveTo>
                  <a:pt x="0" y="0"/>
                </a:moveTo>
                <a:lnTo>
                  <a:pt x="1441489" y="0"/>
                </a:lnTo>
                <a:lnTo>
                  <a:pt x="1441489" y="1257699"/>
                </a:lnTo>
                <a:lnTo>
                  <a:pt x="0" y="1257699"/>
                </a:lnTo>
                <a:lnTo>
                  <a:pt x="0" y="0"/>
                </a:lnTo>
                <a:close/>
              </a:path>
            </a:pathLst>
          </a:custGeom>
          <a:blipFill>
            <a:blip r:embed="rId2"/>
            <a:stretch>
              <a:fillRect l="0" t="0" r="0" b="0"/>
            </a:stretch>
          </a:blipFill>
        </p:spPr>
      </p:sp>
      <p:sp>
        <p:nvSpPr>
          <p:cNvPr name="TextBox 6" id="6"/>
          <p:cNvSpPr txBox="true"/>
          <p:nvPr/>
        </p:nvSpPr>
        <p:spPr>
          <a:xfrm rot="0">
            <a:off x="10831399" y="4386269"/>
            <a:ext cx="7456601" cy="2389277"/>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Grace continues to hold power over Noah and Ava. The misery and cruel behaviour continues. Noah feels more alone than ever!</a:t>
            </a:r>
          </a:p>
        </p:txBody>
      </p:sp>
      <p:grpSp>
        <p:nvGrpSpPr>
          <p:cNvPr name="Group 7" id="7"/>
          <p:cNvGrpSpPr/>
          <p:nvPr/>
        </p:nvGrpSpPr>
        <p:grpSpPr>
          <a:xfrm rot="0">
            <a:off x="267161" y="1904629"/>
            <a:ext cx="7515741" cy="8138661"/>
            <a:chOff x="0" y="0"/>
            <a:chExt cx="1979454" cy="2143516"/>
          </a:xfrm>
        </p:grpSpPr>
        <p:sp>
          <p:nvSpPr>
            <p:cNvPr name="Freeform 8" id="8"/>
            <p:cNvSpPr/>
            <p:nvPr/>
          </p:nvSpPr>
          <p:spPr>
            <a:xfrm flipH="false" flipV="false" rot="0">
              <a:off x="0" y="0"/>
              <a:ext cx="1979454" cy="2143515"/>
            </a:xfrm>
            <a:custGeom>
              <a:avLst/>
              <a:gdLst/>
              <a:ahLst/>
              <a:cxnLst/>
              <a:rect r="r" b="b" t="t" l="l"/>
              <a:pathLst>
                <a:path h="2143515" w="1979454">
                  <a:moveTo>
                    <a:pt x="52535" y="0"/>
                  </a:moveTo>
                  <a:lnTo>
                    <a:pt x="1926920" y="0"/>
                  </a:lnTo>
                  <a:cubicBezTo>
                    <a:pt x="1940853" y="0"/>
                    <a:pt x="1954215" y="5535"/>
                    <a:pt x="1964067" y="15387"/>
                  </a:cubicBezTo>
                  <a:cubicBezTo>
                    <a:pt x="1973919" y="25239"/>
                    <a:pt x="1979454" y="38602"/>
                    <a:pt x="1979454" y="52535"/>
                  </a:cubicBezTo>
                  <a:lnTo>
                    <a:pt x="1979454" y="2090981"/>
                  </a:lnTo>
                  <a:cubicBezTo>
                    <a:pt x="1979454" y="2119995"/>
                    <a:pt x="1955934" y="2143515"/>
                    <a:pt x="1926920" y="2143515"/>
                  </a:cubicBezTo>
                  <a:lnTo>
                    <a:pt x="52535" y="2143515"/>
                  </a:lnTo>
                  <a:cubicBezTo>
                    <a:pt x="38602" y="2143515"/>
                    <a:pt x="25239" y="2137981"/>
                    <a:pt x="15387" y="2128128"/>
                  </a:cubicBezTo>
                  <a:cubicBezTo>
                    <a:pt x="5535" y="2118276"/>
                    <a:pt x="0" y="2104914"/>
                    <a:pt x="0" y="2090981"/>
                  </a:cubicBezTo>
                  <a:lnTo>
                    <a:pt x="0" y="52535"/>
                  </a:lnTo>
                  <a:cubicBezTo>
                    <a:pt x="0" y="38602"/>
                    <a:pt x="5535" y="25239"/>
                    <a:pt x="15387" y="15387"/>
                  </a:cubicBezTo>
                  <a:cubicBezTo>
                    <a:pt x="25239" y="5535"/>
                    <a:pt x="38602" y="0"/>
                    <a:pt x="52535" y="0"/>
                  </a:cubicBezTo>
                  <a:close/>
                </a:path>
              </a:pathLst>
            </a:custGeom>
            <a:solidFill>
              <a:srgbClr val="FFFFFF"/>
            </a:solidFill>
          </p:spPr>
        </p:sp>
        <p:sp>
          <p:nvSpPr>
            <p:cNvPr name="TextBox 9" id="9"/>
            <p:cNvSpPr txBox="true"/>
            <p:nvPr/>
          </p:nvSpPr>
          <p:spPr>
            <a:xfrm>
              <a:off x="0" y="-47625"/>
              <a:ext cx="1979454" cy="2191141"/>
            </a:xfrm>
            <a:prstGeom prst="rect">
              <a:avLst/>
            </a:prstGeom>
          </p:spPr>
          <p:txBody>
            <a:bodyPr anchor="ctr" rtlCol="false" tIns="50800" lIns="50800" bIns="50800" rIns="50800"/>
            <a:lstStyle/>
            <a:p>
              <a:pPr algn="ctr">
                <a:lnSpc>
                  <a:spcPts val="3220"/>
                </a:lnSpc>
              </a:pPr>
            </a:p>
          </p:txBody>
        </p:sp>
      </p:grpSp>
      <p:sp>
        <p:nvSpPr>
          <p:cNvPr name="TextBox 10" id="10"/>
          <p:cNvSpPr txBox="true"/>
          <p:nvPr/>
        </p:nvSpPr>
        <p:spPr>
          <a:xfrm rot="0">
            <a:off x="0" y="2025767"/>
            <a:ext cx="7222776" cy="8990555"/>
          </a:xfrm>
          <a:prstGeom prst="rect">
            <a:avLst/>
          </a:prstGeom>
        </p:spPr>
        <p:txBody>
          <a:bodyPr anchor="t" rtlCol="false" tIns="0" lIns="0" bIns="0" rIns="0">
            <a:spAutoFit/>
          </a:bodyPr>
          <a:lstStyle/>
          <a:p>
            <a:pPr algn="l" marL="738282" indent="-369141" lvl="1">
              <a:lnSpc>
                <a:spcPts val="4787"/>
              </a:lnSpc>
              <a:buFont typeface="Arial"/>
              <a:buChar char="•"/>
            </a:pPr>
            <a:r>
              <a:rPr lang="en-US" b="true" sz="3419" spc="136">
                <a:solidFill>
                  <a:srgbClr val="010101"/>
                </a:solidFill>
                <a:latin typeface="Sauna Pro 3 Bold"/>
                <a:ea typeface="Sauna Pro 3 Bold"/>
                <a:cs typeface="Sauna Pro 3 Bold"/>
                <a:sym typeface="Sauna Pro 3 Bold"/>
              </a:rPr>
              <a:t>A</a:t>
            </a:r>
            <a:r>
              <a:rPr lang="en-US" b="true" sz="3419" spc="136">
                <a:solidFill>
                  <a:srgbClr val="010101"/>
                </a:solidFill>
                <a:latin typeface="Sauna Pro 3 Bold"/>
                <a:ea typeface="Sauna Pro 3 Bold"/>
                <a:cs typeface="Sauna Pro 3 Bold"/>
                <a:sym typeface="Sauna Pro 3 Bold"/>
              </a:rPr>
              <a:t>va witnesses Grace being unkind  to Noah - but says or does nothing.</a:t>
            </a:r>
          </a:p>
          <a:p>
            <a:pPr algn="l">
              <a:lnSpc>
                <a:spcPts val="4787"/>
              </a:lnSpc>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abusive messages that Noah is receiving- but says or does nothing.</a:t>
            </a:r>
          </a:p>
          <a:p>
            <a:pPr algn="l">
              <a:lnSpc>
                <a:spcPts val="4787"/>
              </a:lnSpc>
              <a:spcBef>
                <a:spcPct val="0"/>
              </a:spcBef>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upset and turmoil that Noah feels...and yet does not follow him to make sure he is okay. She worries that she will be next!</a:t>
            </a:r>
          </a:p>
          <a:p>
            <a:pPr algn="l">
              <a:lnSpc>
                <a:spcPts val="4787"/>
              </a:lnSpc>
              <a:spcBef>
                <a:spcPct val="0"/>
              </a:spcBef>
            </a:pPr>
          </a:p>
          <a:p>
            <a:pPr algn="l">
              <a:lnSpc>
                <a:spcPts val="4787"/>
              </a:lnSpc>
              <a:spcBef>
                <a:spcPct val="0"/>
              </a:spcBef>
            </a:pPr>
          </a:p>
        </p:txBody>
      </p:sp>
      <p:sp>
        <p:nvSpPr>
          <p:cNvPr name="Freeform 11" id="11"/>
          <p:cNvSpPr/>
          <p:nvPr/>
        </p:nvSpPr>
        <p:spPr>
          <a:xfrm flipH="false" flipV="false" rot="0">
            <a:off x="8018027" y="2633022"/>
            <a:ext cx="2018120" cy="1051945"/>
          </a:xfrm>
          <a:custGeom>
            <a:avLst/>
            <a:gdLst/>
            <a:ahLst/>
            <a:cxnLst/>
            <a:rect r="r" b="b" t="t" l="l"/>
            <a:pathLst>
              <a:path h="1051945" w="2018120">
                <a:moveTo>
                  <a:pt x="0" y="0"/>
                </a:moveTo>
                <a:lnTo>
                  <a:pt x="2018121" y="0"/>
                </a:lnTo>
                <a:lnTo>
                  <a:pt x="2018121" y="1051945"/>
                </a:lnTo>
                <a:lnTo>
                  <a:pt x="0" y="1051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8018027" y="4567147"/>
            <a:ext cx="2018120" cy="1051945"/>
          </a:xfrm>
          <a:custGeom>
            <a:avLst/>
            <a:gdLst/>
            <a:ahLst/>
            <a:cxnLst/>
            <a:rect r="r" b="b" t="t" l="l"/>
            <a:pathLst>
              <a:path h="1051945" w="2018120">
                <a:moveTo>
                  <a:pt x="0" y="0"/>
                </a:moveTo>
                <a:lnTo>
                  <a:pt x="2018121" y="0"/>
                </a:lnTo>
                <a:lnTo>
                  <a:pt x="2018121" y="1051945"/>
                </a:lnTo>
                <a:lnTo>
                  <a:pt x="0" y="1051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55421" y="152771"/>
            <a:ext cx="1466648" cy="1279650"/>
          </a:xfrm>
          <a:custGeom>
            <a:avLst/>
            <a:gdLst/>
            <a:ahLst/>
            <a:cxnLst/>
            <a:rect r="r" b="b" t="t" l="l"/>
            <a:pathLst>
              <a:path h="1279650" w="1466648">
                <a:moveTo>
                  <a:pt x="0" y="0"/>
                </a:moveTo>
                <a:lnTo>
                  <a:pt x="1466648" y="0"/>
                </a:lnTo>
                <a:lnTo>
                  <a:pt x="1466648" y="1279651"/>
                </a:lnTo>
                <a:lnTo>
                  <a:pt x="0" y="1279651"/>
                </a:lnTo>
                <a:lnTo>
                  <a:pt x="0" y="0"/>
                </a:lnTo>
                <a:close/>
              </a:path>
            </a:pathLst>
          </a:custGeom>
          <a:blipFill>
            <a:blip r:embed="rId2"/>
            <a:stretch>
              <a:fillRect l="0" t="0" r="0" b="0"/>
            </a:stretch>
          </a:blipFill>
        </p:spPr>
      </p:sp>
      <p:sp>
        <p:nvSpPr>
          <p:cNvPr name="TextBox 3" id="3"/>
          <p:cNvSpPr txBox="true"/>
          <p:nvPr/>
        </p:nvSpPr>
        <p:spPr>
          <a:xfrm rot="0">
            <a:off x="4791109" y="263579"/>
            <a:ext cx="9479281" cy="909631"/>
          </a:xfrm>
          <a:prstGeom prst="rect">
            <a:avLst/>
          </a:prstGeom>
        </p:spPr>
        <p:txBody>
          <a:bodyPr anchor="t" rtlCol="false" tIns="0" lIns="0" bIns="0" rIns="0">
            <a:spAutoFit/>
          </a:bodyPr>
          <a:lstStyle/>
          <a:p>
            <a:pPr algn="ctr">
              <a:lnSpc>
                <a:spcPts val="7229"/>
              </a:lnSpc>
              <a:spcBef>
                <a:spcPct val="0"/>
              </a:spcBef>
            </a:pPr>
            <a:r>
              <a:rPr lang="en-US" b="true" sz="5163" spc="206">
                <a:solidFill>
                  <a:srgbClr val="000000"/>
                </a:solidFill>
                <a:latin typeface="Sauna Pro 3 Bold"/>
                <a:ea typeface="Sauna Pro 3 Bold"/>
                <a:cs typeface="Sauna Pro 3 Bold"/>
                <a:sym typeface="Sauna Pro 3 Bold"/>
              </a:rPr>
              <a:t>What is the impact of this?</a:t>
            </a:r>
          </a:p>
        </p:txBody>
      </p:sp>
      <p:sp>
        <p:nvSpPr>
          <p:cNvPr name="TextBox 4" id="4"/>
          <p:cNvSpPr txBox="true"/>
          <p:nvPr/>
        </p:nvSpPr>
        <p:spPr>
          <a:xfrm rot="0">
            <a:off x="10831399" y="2555765"/>
            <a:ext cx="7456601" cy="1189296"/>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Noah continues to feel scared, alone and targeted.</a:t>
            </a:r>
          </a:p>
        </p:txBody>
      </p:sp>
      <p:sp>
        <p:nvSpPr>
          <p:cNvPr name="Freeform 5" id="5"/>
          <p:cNvSpPr/>
          <p:nvPr/>
        </p:nvSpPr>
        <p:spPr>
          <a:xfrm flipH="false" flipV="false" rot="0">
            <a:off x="16537226" y="128192"/>
            <a:ext cx="1494819" cy="1304230"/>
          </a:xfrm>
          <a:custGeom>
            <a:avLst/>
            <a:gdLst/>
            <a:ahLst/>
            <a:cxnLst/>
            <a:rect r="r" b="b" t="t" l="l"/>
            <a:pathLst>
              <a:path h="1304230" w="1494819">
                <a:moveTo>
                  <a:pt x="0" y="0"/>
                </a:moveTo>
                <a:lnTo>
                  <a:pt x="1494819" y="0"/>
                </a:lnTo>
                <a:lnTo>
                  <a:pt x="1494819" y="1304230"/>
                </a:lnTo>
                <a:lnTo>
                  <a:pt x="0" y="1304230"/>
                </a:lnTo>
                <a:lnTo>
                  <a:pt x="0" y="0"/>
                </a:lnTo>
                <a:close/>
              </a:path>
            </a:pathLst>
          </a:custGeom>
          <a:blipFill>
            <a:blip r:embed="rId2"/>
            <a:stretch>
              <a:fillRect l="0" t="0" r="0" b="0"/>
            </a:stretch>
          </a:blipFill>
        </p:spPr>
      </p:sp>
      <p:sp>
        <p:nvSpPr>
          <p:cNvPr name="TextBox 6" id="6"/>
          <p:cNvSpPr txBox="true"/>
          <p:nvPr/>
        </p:nvSpPr>
        <p:spPr>
          <a:xfrm rot="0">
            <a:off x="10831399" y="4270453"/>
            <a:ext cx="6658064" cy="2389470"/>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Grace continues to hold power of Noah and Ava. The misery and cruel behaviour continues. Noah feels more alone than ever!</a:t>
            </a:r>
          </a:p>
        </p:txBody>
      </p:sp>
      <p:sp>
        <p:nvSpPr>
          <p:cNvPr name="TextBox 7" id="7"/>
          <p:cNvSpPr txBox="true"/>
          <p:nvPr/>
        </p:nvSpPr>
        <p:spPr>
          <a:xfrm rot="0">
            <a:off x="10831399" y="7185291"/>
            <a:ext cx="7456601" cy="2989551"/>
          </a:xfrm>
          <a:prstGeom prst="rect">
            <a:avLst/>
          </a:prstGeom>
        </p:spPr>
        <p:txBody>
          <a:bodyPr anchor="t" rtlCol="false" tIns="0" lIns="0" bIns="0" rIns="0">
            <a:spAutoFit/>
          </a:bodyPr>
          <a:lstStyle/>
          <a:p>
            <a:pPr algn="l">
              <a:lnSpc>
                <a:spcPts val="4798"/>
              </a:lnSpc>
              <a:spcBef>
                <a:spcPct val="0"/>
              </a:spcBef>
            </a:pPr>
            <a:r>
              <a:rPr lang="en-US" b="true" sz="3427" spc="137">
                <a:solidFill>
                  <a:srgbClr val="FFFFFF"/>
                </a:solidFill>
                <a:latin typeface="Sauna Pro 3 Bold"/>
                <a:ea typeface="Sauna Pro 3 Bold"/>
                <a:cs typeface="Sauna Pro 3 Bold"/>
                <a:sym typeface="Sauna Pro 3 Bold"/>
              </a:rPr>
              <a:t>Noah feels completely alone and thinks things will never change. Terror and fear linger for everyone...Grace continues this behaviour.</a:t>
            </a:r>
          </a:p>
        </p:txBody>
      </p:sp>
      <p:grpSp>
        <p:nvGrpSpPr>
          <p:cNvPr name="Group 8" id="8"/>
          <p:cNvGrpSpPr/>
          <p:nvPr/>
        </p:nvGrpSpPr>
        <p:grpSpPr>
          <a:xfrm rot="0">
            <a:off x="281837" y="1904629"/>
            <a:ext cx="7727119" cy="8138661"/>
            <a:chOff x="0" y="0"/>
            <a:chExt cx="2035126" cy="2143516"/>
          </a:xfrm>
        </p:grpSpPr>
        <p:sp>
          <p:nvSpPr>
            <p:cNvPr name="Freeform 9" id="9"/>
            <p:cNvSpPr/>
            <p:nvPr/>
          </p:nvSpPr>
          <p:spPr>
            <a:xfrm flipH="false" flipV="false" rot="0">
              <a:off x="0" y="0"/>
              <a:ext cx="2035126" cy="2143515"/>
            </a:xfrm>
            <a:custGeom>
              <a:avLst/>
              <a:gdLst/>
              <a:ahLst/>
              <a:cxnLst/>
              <a:rect r="r" b="b" t="t" l="l"/>
              <a:pathLst>
                <a:path h="2143515" w="2035126">
                  <a:moveTo>
                    <a:pt x="51098" y="0"/>
                  </a:moveTo>
                  <a:lnTo>
                    <a:pt x="1984028" y="0"/>
                  </a:lnTo>
                  <a:cubicBezTo>
                    <a:pt x="1997580" y="0"/>
                    <a:pt x="2010577" y="5383"/>
                    <a:pt x="2020160" y="14966"/>
                  </a:cubicBezTo>
                  <a:cubicBezTo>
                    <a:pt x="2029742" y="24549"/>
                    <a:pt x="2035126" y="37546"/>
                    <a:pt x="2035126" y="51098"/>
                  </a:cubicBezTo>
                  <a:lnTo>
                    <a:pt x="2035126" y="2092418"/>
                  </a:lnTo>
                  <a:cubicBezTo>
                    <a:pt x="2035126" y="2120638"/>
                    <a:pt x="2012248" y="2143515"/>
                    <a:pt x="1984028" y="2143515"/>
                  </a:cubicBezTo>
                  <a:lnTo>
                    <a:pt x="51098" y="2143515"/>
                  </a:lnTo>
                  <a:cubicBezTo>
                    <a:pt x="37546" y="2143515"/>
                    <a:pt x="24549" y="2138132"/>
                    <a:pt x="14966" y="2128549"/>
                  </a:cubicBezTo>
                  <a:cubicBezTo>
                    <a:pt x="5383" y="2118967"/>
                    <a:pt x="0" y="2105970"/>
                    <a:pt x="0" y="2092418"/>
                  </a:cubicBezTo>
                  <a:lnTo>
                    <a:pt x="0" y="51098"/>
                  </a:lnTo>
                  <a:cubicBezTo>
                    <a:pt x="0" y="37546"/>
                    <a:pt x="5383" y="24549"/>
                    <a:pt x="14966" y="14966"/>
                  </a:cubicBezTo>
                  <a:cubicBezTo>
                    <a:pt x="24549" y="5383"/>
                    <a:pt x="37546" y="0"/>
                    <a:pt x="51098" y="0"/>
                  </a:cubicBezTo>
                  <a:close/>
                </a:path>
              </a:pathLst>
            </a:custGeom>
            <a:solidFill>
              <a:srgbClr val="FFFFFF"/>
            </a:solidFill>
          </p:spPr>
        </p:sp>
        <p:sp>
          <p:nvSpPr>
            <p:cNvPr name="TextBox 10" id="10"/>
            <p:cNvSpPr txBox="true"/>
            <p:nvPr/>
          </p:nvSpPr>
          <p:spPr>
            <a:xfrm>
              <a:off x="0" y="-47625"/>
              <a:ext cx="2035126" cy="2191141"/>
            </a:xfrm>
            <a:prstGeom prst="rect">
              <a:avLst/>
            </a:prstGeom>
          </p:spPr>
          <p:txBody>
            <a:bodyPr anchor="ctr" rtlCol="false" tIns="50800" lIns="50800" bIns="50800" rIns="50800"/>
            <a:lstStyle/>
            <a:p>
              <a:pPr algn="ctr">
                <a:lnSpc>
                  <a:spcPts val="3220"/>
                </a:lnSpc>
              </a:pPr>
            </a:p>
          </p:txBody>
        </p:sp>
      </p:grpSp>
      <p:sp>
        <p:nvSpPr>
          <p:cNvPr name="TextBox 11" id="11"/>
          <p:cNvSpPr txBox="true"/>
          <p:nvPr/>
        </p:nvSpPr>
        <p:spPr>
          <a:xfrm rot="0">
            <a:off x="0" y="2025767"/>
            <a:ext cx="7222776" cy="8990555"/>
          </a:xfrm>
          <a:prstGeom prst="rect">
            <a:avLst/>
          </a:prstGeom>
        </p:spPr>
        <p:txBody>
          <a:bodyPr anchor="t" rtlCol="false" tIns="0" lIns="0" bIns="0" rIns="0">
            <a:spAutoFit/>
          </a:bodyPr>
          <a:lstStyle/>
          <a:p>
            <a:pPr algn="l" marL="738282" indent="-369141" lvl="1">
              <a:lnSpc>
                <a:spcPts val="4787"/>
              </a:lnSpc>
              <a:buFont typeface="Arial"/>
              <a:buChar char="•"/>
            </a:pPr>
            <a:r>
              <a:rPr lang="en-US" b="true" sz="3419" spc="136">
                <a:solidFill>
                  <a:srgbClr val="010101"/>
                </a:solidFill>
                <a:latin typeface="Sauna Pro 3 Bold"/>
                <a:ea typeface="Sauna Pro 3 Bold"/>
                <a:cs typeface="Sauna Pro 3 Bold"/>
                <a:sym typeface="Sauna Pro 3 Bold"/>
              </a:rPr>
              <a:t>A</a:t>
            </a:r>
            <a:r>
              <a:rPr lang="en-US" b="true" sz="3419" spc="136">
                <a:solidFill>
                  <a:srgbClr val="010101"/>
                </a:solidFill>
                <a:latin typeface="Sauna Pro 3 Bold"/>
                <a:ea typeface="Sauna Pro 3 Bold"/>
                <a:cs typeface="Sauna Pro 3 Bold"/>
                <a:sym typeface="Sauna Pro 3 Bold"/>
              </a:rPr>
              <a:t>va witnesses Grace being unkind to Noah - but says or does nothing.</a:t>
            </a:r>
          </a:p>
          <a:p>
            <a:pPr algn="l">
              <a:lnSpc>
                <a:spcPts val="4787"/>
              </a:lnSpc>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abusive messages that Noah is receiving - but says or does nothing.</a:t>
            </a:r>
          </a:p>
          <a:p>
            <a:pPr algn="l">
              <a:lnSpc>
                <a:spcPts val="4787"/>
              </a:lnSpc>
              <a:spcBef>
                <a:spcPct val="0"/>
              </a:spcBef>
            </a:pPr>
          </a:p>
          <a:p>
            <a:pPr algn="l" marL="738282" indent="-369141" lvl="1">
              <a:lnSpc>
                <a:spcPts val="4787"/>
              </a:lnSpc>
              <a:spcBef>
                <a:spcPct val="0"/>
              </a:spcBef>
              <a:buFont typeface="Arial"/>
              <a:buChar char="•"/>
            </a:pPr>
            <a:r>
              <a:rPr lang="en-US" b="true" sz="3419" spc="136">
                <a:solidFill>
                  <a:srgbClr val="010101"/>
                </a:solidFill>
                <a:latin typeface="Sauna Pro 3 Bold"/>
                <a:ea typeface="Sauna Pro 3 Bold"/>
                <a:cs typeface="Sauna Pro 3 Bold"/>
                <a:sym typeface="Sauna Pro 3 Bold"/>
              </a:rPr>
              <a:t>Ava can see the upset and turmoil that Noah feels...and yet does not follow him to make sure he is okay. She worries that she will be next!</a:t>
            </a:r>
          </a:p>
          <a:p>
            <a:pPr algn="l">
              <a:lnSpc>
                <a:spcPts val="4787"/>
              </a:lnSpc>
              <a:spcBef>
                <a:spcPct val="0"/>
              </a:spcBef>
            </a:pPr>
          </a:p>
          <a:p>
            <a:pPr algn="l">
              <a:lnSpc>
                <a:spcPts val="4787"/>
              </a:lnSpc>
              <a:spcBef>
                <a:spcPct val="0"/>
              </a:spcBef>
            </a:pPr>
          </a:p>
        </p:txBody>
      </p:sp>
      <p:sp>
        <p:nvSpPr>
          <p:cNvPr name="Freeform 12" id="12"/>
          <p:cNvSpPr/>
          <p:nvPr/>
        </p:nvSpPr>
        <p:spPr>
          <a:xfrm flipH="false" flipV="false" rot="0">
            <a:off x="8134940" y="2279670"/>
            <a:ext cx="2018120" cy="1051945"/>
          </a:xfrm>
          <a:custGeom>
            <a:avLst/>
            <a:gdLst/>
            <a:ahLst/>
            <a:cxnLst/>
            <a:rect r="r" b="b" t="t" l="l"/>
            <a:pathLst>
              <a:path h="1051945" w="2018120">
                <a:moveTo>
                  <a:pt x="0" y="0"/>
                </a:moveTo>
                <a:lnTo>
                  <a:pt x="2018120" y="0"/>
                </a:lnTo>
                <a:lnTo>
                  <a:pt x="2018120" y="1051945"/>
                </a:lnTo>
                <a:lnTo>
                  <a:pt x="0" y="1051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8217661" y="4346653"/>
            <a:ext cx="2018120" cy="1051945"/>
          </a:xfrm>
          <a:custGeom>
            <a:avLst/>
            <a:gdLst/>
            <a:ahLst/>
            <a:cxnLst/>
            <a:rect r="r" b="b" t="t" l="l"/>
            <a:pathLst>
              <a:path h="1051945" w="2018120">
                <a:moveTo>
                  <a:pt x="0" y="0"/>
                </a:moveTo>
                <a:lnTo>
                  <a:pt x="2018121" y="0"/>
                </a:lnTo>
                <a:lnTo>
                  <a:pt x="2018121" y="1051945"/>
                </a:lnTo>
                <a:lnTo>
                  <a:pt x="0" y="1051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8217661" y="7261491"/>
            <a:ext cx="2018120" cy="1051945"/>
          </a:xfrm>
          <a:custGeom>
            <a:avLst/>
            <a:gdLst/>
            <a:ahLst/>
            <a:cxnLst/>
            <a:rect r="r" b="b" t="t" l="l"/>
            <a:pathLst>
              <a:path h="1051945" w="2018120">
                <a:moveTo>
                  <a:pt x="0" y="0"/>
                </a:moveTo>
                <a:lnTo>
                  <a:pt x="2018121" y="0"/>
                </a:lnTo>
                <a:lnTo>
                  <a:pt x="2018121" y="1051945"/>
                </a:lnTo>
                <a:lnTo>
                  <a:pt x="0" y="1051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8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206129" y="5546473"/>
            <a:ext cx="2665577" cy="4605749"/>
          </a:xfrm>
          <a:custGeom>
            <a:avLst/>
            <a:gdLst/>
            <a:ahLst/>
            <a:cxnLst/>
            <a:rect r="r" b="b" t="t" l="l"/>
            <a:pathLst>
              <a:path h="4605749" w="2665577">
                <a:moveTo>
                  <a:pt x="0" y="0"/>
                </a:moveTo>
                <a:lnTo>
                  <a:pt x="2665577" y="0"/>
                </a:lnTo>
                <a:lnTo>
                  <a:pt x="2665577" y="4605749"/>
                </a:lnTo>
                <a:lnTo>
                  <a:pt x="0" y="46057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103923" y="3648545"/>
            <a:ext cx="9034603" cy="1437025"/>
          </a:xfrm>
          <a:prstGeom prst="rect">
            <a:avLst/>
          </a:prstGeom>
        </p:spPr>
        <p:txBody>
          <a:bodyPr anchor="t" rtlCol="false" tIns="0" lIns="0" bIns="0" rIns="0">
            <a:spAutoFit/>
          </a:bodyPr>
          <a:lstStyle/>
          <a:p>
            <a:pPr algn="ctr">
              <a:lnSpc>
                <a:spcPts val="10741"/>
              </a:lnSpc>
            </a:pPr>
            <a:r>
              <a:rPr lang="en-US" b="true" sz="10741">
                <a:solidFill>
                  <a:srgbClr val="F5F3F5"/>
                </a:solidFill>
                <a:latin typeface="Placard Next Bold"/>
                <a:ea typeface="Placard Next Bold"/>
                <a:cs typeface="Placard Next Bold"/>
                <a:sym typeface="Placard Next Bold"/>
              </a:rPr>
              <a:t>Bystander</a:t>
            </a:r>
          </a:p>
        </p:txBody>
      </p:sp>
      <p:sp>
        <p:nvSpPr>
          <p:cNvPr name="TextBox 4" id="4"/>
          <p:cNvSpPr txBox="true"/>
          <p:nvPr/>
        </p:nvSpPr>
        <p:spPr>
          <a:xfrm rot="0">
            <a:off x="7362210" y="5451223"/>
            <a:ext cx="10092839" cy="698500"/>
          </a:xfrm>
          <a:prstGeom prst="rect">
            <a:avLst/>
          </a:prstGeom>
        </p:spPr>
        <p:txBody>
          <a:bodyPr anchor="t" rtlCol="false" tIns="0" lIns="0" bIns="0" rIns="0">
            <a:spAutoFit/>
          </a:bodyPr>
          <a:lstStyle/>
          <a:p>
            <a:pPr algn="ctr">
              <a:lnSpc>
                <a:spcPts val="5599"/>
              </a:lnSpc>
              <a:spcBef>
                <a:spcPct val="0"/>
              </a:spcBef>
            </a:pPr>
            <a:r>
              <a:rPr lang="en-US" b="true" sz="3999">
                <a:solidFill>
                  <a:srgbClr val="000000"/>
                </a:solidFill>
                <a:latin typeface="Sauna Pro 3 Bold"/>
                <a:ea typeface="Sauna Pro 3 Bold"/>
                <a:cs typeface="Sauna Pro 3 Bold"/>
                <a:sym typeface="Sauna Pro 3 Bold"/>
              </a:rPr>
              <a:t>SOMEONE THAT SEES...BUT DOES NOT ACT</a:t>
            </a:r>
          </a:p>
        </p:txBody>
      </p:sp>
      <p:sp>
        <p:nvSpPr>
          <p:cNvPr name="TextBox 5" id="5"/>
          <p:cNvSpPr txBox="true"/>
          <p:nvPr/>
        </p:nvSpPr>
        <p:spPr>
          <a:xfrm rot="0">
            <a:off x="7574805" y="6702173"/>
            <a:ext cx="10092839" cy="2925612"/>
          </a:xfrm>
          <a:prstGeom prst="rect">
            <a:avLst/>
          </a:prstGeom>
        </p:spPr>
        <p:txBody>
          <a:bodyPr anchor="t" rtlCol="false" tIns="0" lIns="0" bIns="0" rIns="0">
            <a:spAutoFit/>
          </a:bodyPr>
          <a:lstStyle/>
          <a:p>
            <a:pPr algn="l">
              <a:lnSpc>
                <a:spcPts val="4577"/>
              </a:lnSpc>
            </a:pPr>
            <a:r>
              <a:rPr lang="en-US" b="true" sz="4199" spc="167">
                <a:solidFill>
                  <a:srgbClr val="1C2120"/>
                </a:solidFill>
                <a:latin typeface="Sauna Pro 3 Bold"/>
                <a:ea typeface="Sauna Pro 3 Bold"/>
                <a:cs typeface="Sauna Pro 3 Bold"/>
                <a:sym typeface="Sauna Pro 3 Bold"/>
              </a:rPr>
              <a:t>A bystander can be described as a person who does not become involved in a situation where someone else may be experiencing bullying, although they might see that the person may need help. </a:t>
            </a:r>
          </a:p>
        </p:txBody>
      </p:sp>
      <p:sp>
        <p:nvSpPr>
          <p:cNvPr name="Freeform 6" id="6"/>
          <p:cNvSpPr/>
          <p:nvPr/>
        </p:nvSpPr>
        <p:spPr>
          <a:xfrm flipH="false" flipV="false" rot="-4453264">
            <a:off x="7811543" y="2804111"/>
            <a:ext cx="628207" cy="1955508"/>
          </a:xfrm>
          <a:custGeom>
            <a:avLst/>
            <a:gdLst/>
            <a:ahLst/>
            <a:cxnLst/>
            <a:rect r="r" b="b" t="t" l="l"/>
            <a:pathLst>
              <a:path h="1955508" w="628207">
                <a:moveTo>
                  <a:pt x="0" y="0"/>
                </a:moveTo>
                <a:lnTo>
                  <a:pt x="628207" y="0"/>
                </a:lnTo>
                <a:lnTo>
                  <a:pt x="628207" y="1955508"/>
                </a:lnTo>
                <a:lnTo>
                  <a:pt x="0" y="19555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610308" y="1724473"/>
            <a:ext cx="9263001" cy="1206978"/>
          </a:xfrm>
          <a:prstGeom prst="rect">
            <a:avLst/>
          </a:prstGeom>
        </p:spPr>
        <p:txBody>
          <a:bodyPr anchor="t" rtlCol="false" tIns="0" lIns="0" bIns="0" rIns="0">
            <a:spAutoFit/>
          </a:bodyPr>
          <a:lstStyle/>
          <a:p>
            <a:pPr algn="ctr">
              <a:lnSpc>
                <a:spcPts val="4655"/>
              </a:lnSpc>
            </a:pPr>
            <a:r>
              <a:rPr lang="en-US" sz="4799" spc="191">
                <a:solidFill>
                  <a:srgbClr val="000000"/>
                </a:solidFill>
                <a:latin typeface="Sauna Pro 2"/>
                <a:ea typeface="Sauna Pro 2"/>
                <a:cs typeface="Sauna Pro 2"/>
                <a:sym typeface="Sauna Pro 2"/>
              </a:rPr>
              <a:t>If you don’t do anything</a:t>
            </a:r>
          </a:p>
          <a:p>
            <a:pPr algn="ctr">
              <a:lnSpc>
                <a:spcPts val="4655"/>
              </a:lnSpc>
            </a:pPr>
            <a:r>
              <a:rPr lang="en-US" sz="4799" spc="191">
                <a:solidFill>
                  <a:srgbClr val="000000"/>
                </a:solidFill>
                <a:latin typeface="Sauna Pro 2"/>
                <a:ea typeface="Sauna Pro 2"/>
                <a:cs typeface="Sauna Pro 2"/>
                <a:sym typeface="Sauna Pro 2"/>
              </a:rPr>
              <a:t>you are a:</a:t>
            </a:r>
          </a:p>
        </p:txBody>
      </p:sp>
    </p:spTree>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08625" y="5465119"/>
            <a:ext cx="2656773" cy="4590536"/>
          </a:xfrm>
          <a:custGeom>
            <a:avLst/>
            <a:gdLst/>
            <a:ahLst/>
            <a:cxnLst/>
            <a:rect r="r" b="b" t="t" l="l"/>
            <a:pathLst>
              <a:path h="4590536" w="2656773">
                <a:moveTo>
                  <a:pt x="0" y="0"/>
                </a:moveTo>
                <a:lnTo>
                  <a:pt x="2656772" y="0"/>
                </a:lnTo>
                <a:lnTo>
                  <a:pt x="2656772" y="4590535"/>
                </a:lnTo>
                <a:lnTo>
                  <a:pt x="0" y="45905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709031" y="3805426"/>
            <a:ext cx="11102754" cy="5747044"/>
            <a:chOff x="0" y="0"/>
            <a:chExt cx="14803672" cy="7662725"/>
          </a:xfrm>
        </p:grpSpPr>
        <p:sp>
          <p:nvSpPr>
            <p:cNvPr name="TextBox 4" id="4"/>
            <p:cNvSpPr txBox="true"/>
            <p:nvPr/>
          </p:nvSpPr>
          <p:spPr>
            <a:xfrm rot="0">
              <a:off x="0" y="228600"/>
              <a:ext cx="14803672" cy="2209800"/>
            </a:xfrm>
            <a:prstGeom prst="rect">
              <a:avLst/>
            </a:prstGeom>
          </p:spPr>
          <p:txBody>
            <a:bodyPr anchor="t" rtlCol="false" tIns="0" lIns="0" bIns="0" rIns="0">
              <a:spAutoFit/>
            </a:bodyPr>
            <a:lstStyle/>
            <a:p>
              <a:pPr algn="ctr">
                <a:lnSpc>
                  <a:spcPts val="12000"/>
                </a:lnSpc>
              </a:pPr>
              <a:r>
                <a:rPr lang="en-US" b="true" sz="12000">
                  <a:solidFill>
                    <a:srgbClr val="FFFFFF"/>
                  </a:solidFill>
                  <a:latin typeface="Placard Next Bold"/>
                  <a:ea typeface="Placard Next Bold"/>
                  <a:cs typeface="Placard Next Bold"/>
                  <a:sym typeface="Placard Next Bold"/>
                </a:rPr>
                <a:t>Bystander</a:t>
              </a:r>
            </a:p>
          </p:txBody>
        </p:sp>
        <p:sp>
          <p:nvSpPr>
            <p:cNvPr name="TextBox 5" id="5"/>
            <p:cNvSpPr txBox="true"/>
            <p:nvPr/>
          </p:nvSpPr>
          <p:spPr>
            <a:xfrm rot="0">
              <a:off x="0" y="2494757"/>
              <a:ext cx="14803672" cy="899584"/>
            </a:xfrm>
            <a:prstGeom prst="rect">
              <a:avLst/>
            </a:prstGeom>
          </p:spPr>
          <p:txBody>
            <a:bodyPr anchor="t" rtlCol="false" tIns="0" lIns="0" bIns="0" rIns="0">
              <a:spAutoFit/>
            </a:bodyPr>
            <a:lstStyle/>
            <a:p>
              <a:pPr algn="ctr">
                <a:lnSpc>
                  <a:spcPts val="5599"/>
                </a:lnSpc>
                <a:spcBef>
                  <a:spcPct val="0"/>
                </a:spcBef>
              </a:pPr>
              <a:r>
                <a:rPr lang="en-US" b="true" sz="3999">
                  <a:solidFill>
                    <a:srgbClr val="000000"/>
                  </a:solidFill>
                  <a:latin typeface="Sauna Pro 3 Bold"/>
                  <a:ea typeface="Sauna Pro 3 Bold"/>
                  <a:cs typeface="Sauna Pro 3 Bold"/>
                  <a:sym typeface="Sauna Pro 3 Bold"/>
                </a:rPr>
                <a:t>SOMEONE THAT SEES...BUT DOES NOT ACT</a:t>
              </a:r>
            </a:p>
          </p:txBody>
        </p:sp>
        <p:sp>
          <p:nvSpPr>
            <p:cNvPr name="TextBox 6" id="6"/>
            <p:cNvSpPr txBox="true"/>
            <p:nvPr/>
          </p:nvSpPr>
          <p:spPr>
            <a:xfrm rot="0">
              <a:off x="0" y="3815376"/>
              <a:ext cx="14803672" cy="3847349"/>
            </a:xfrm>
            <a:prstGeom prst="rect">
              <a:avLst/>
            </a:prstGeom>
          </p:spPr>
          <p:txBody>
            <a:bodyPr anchor="t" rtlCol="false" tIns="0" lIns="0" bIns="0" rIns="0">
              <a:spAutoFit/>
            </a:bodyPr>
            <a:lstStyle/>
            <a:p>
              <a:pPr algn="l">
                <a:lnSpc>
                  <a:spcPts val="4620"/>
                </a:lnSpc>
                <a:spcBef>
                  <a:spcPct val="0"/>
                </a:spcBef>
              </a:pPr>
              <a:r>
                <a:rPr lang="en-US" b="true" sz="3300" spc="132">
                  <a:solidFill>
                    <a:srgbClr val="1C2120"/>
                  </a:solidFill>
                  <a:latin typeface="Sauna Pro 3 Bold"/>
                  <a:ea typeface="Sauna Pro 3 Bold"/>
                  <a:cs typeface="Sauna Pro 3 Bold"/>
                  <a:sym typeface="Sauna Pro 3 Bold"/>
                </a:rPr>
                <a:t> Being a bystander can be deeply upsetting to individuals. Even if they know they should step in, and want to, there may be reasons for not getting involved such as fear of getting hurt, getting into trouble, making the situation worse, or being bullied themselves as a consequence. </a:t>
              </a:r>
            </a:p>
          </p:txBody>
        </p:sp>
      </p:grpSp>
      <p:sp>
        <p:nvSpPr>
          <p:cNvPr name="Freeform 7" id="7"/>
          <p:cNvSpPr/>
          <p:nvPr/>
        </p:nvSpPr>
        <p:spPr>
          <a:xfrm flipH="false" flipV="false" rot="-4610807">
            <a:off x="7110308" y="2827672"/>
            <a:ext cx="628207" cy="1955508"/>
          </a:xfrm>
          <a:custGeom>
            <a:avLst/>
            <a:gdLst/>
            <a:ahLst/>
            <a:cxnLst/>
            <a:rect r="r" b="b" t="t" l="l"/>
            <a:pathLst>
              <a:path h="1955508" w="628207">
                <a:moveTo>
                  <a:pt x="0" y="0"/>
                </a:moveTo>
                <a:lnTo>
                  <a:pt x="628207" y="0"/>
                </a:lnTo>
                <a:lnTo>
                  <a:pt x="628207" y="1955508"/>
                </a:lnTo>
                <a:lnTo>
                  <a:pt x="0" y="19555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1135644" y="1512062"/>
            <a:ext cx="9263001" cy="1079562"/>
          </a:xfrm>
          <a:prstGeom prst="rect">
            <a:avLst/>
          </a:prstGeom>
        </p:spPr>
        <p:txBody>
          <a:bodyPr anchor="t" rtlCol="false" tIns="0" lIns="0" bIns="0" rIns="0">
            <a:spAutoFit/>
          </a:bodyPr>
          <a:lstStyle/>
          <a:p>
            <a:pPr algn="ctr">
              <a:lnSpc>
                <a:spcPts val="4099"/>
              </a:lnSpc>
            </a:pPr>
            <a:r>
              <a:rPr lang="en-US" sz="4999" spc="199">
                <a:solidFill>
                  <a:srgbClr val="000000"/>
                </a:solidFill>
                <a:latin typeface="Sauna Pro 1"/>
                <a:ea typeface="Sauna Pro 1"/>
                <a:cs typeface="Sauna Pro 1"/>
                <a:sym typeface="Sauna Pro 1"/>
              </a:rPr>
              <a:t>If you don’t do anything,</a:t>
            </a:r>
          </a:p>
          <a:p>
            <a:pPr algn="ctr">
              <a:lnSpc>
                <a:spcPts val="4099"/>
              </a:lnSpc>
            </a:pPr>
            <a:r>
              <a:rPr lang="en-US" sz="4999" spc="199">
                <a:solidFill>
                  <a:srgbClr val="000000"/>
                </a:solidFill>
                <a:latin typeface="Sauna Pro 1"/>
                <a:ea typeface="Sauna Pro 1"/>
                <a:cs typeface="Sauna Pro 1"/>
                <a:sym typeface="Sauna Pro 1"/>
              </a:rPr>
              <a:t>you are a:</a:t>
            </a:r>
          </a:p>
        </p:txBody>
      </p:sp>
    </p:spTree>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349611" y="404406"/>
            <a:ext cx="2534175" cy="4378703"/>
          </a:xfrm>
          <a:custGeom>
            <a:avLst/>
            <a:gdLst/>
            <a:ahLst/>
            <a:cxnLst/>
            <a:rect r="r" b="b" t="t" l="l"/>
            <a:pathLst>
              <a:path h="4378703" w="2534175">
                <a:moveTo>
                  <a:pt x="0" y="0"/>
                </a:moveTo>
                <a:lnTo>
                  <a:pt x="2534175" y="0"/>
                </a:lnTo>
                <a:lnTo>
                  <a:pt x="2534175" y="4378704"/>
                </a:lnTo>
                <a:lnTo>
                  <a:pt x="0" y="43787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596614" y="2949618"/>
            <a:ext cx="2244380" cy="2193882"/>
          </a:xfrm>
          <a:custGeom>
            <a:avLst/>
            <a:gdLst/>
            <a:ahLst/>
            <a:cxnLst/>
            <a:rect r="r" b="b" t="t" l="l"/>
            <a:pathLst>
              <a:path h="2193882" w="2244380">
                <a:moveTo>
                  <a:pt x="0" y="0"/>
                </a:moveTo>
                <a:lnTo>
                  <a:pt x="2244381" y="0"/>
                </a:lnTo>
                <a:lnTo>
                  <a:pt x="2244381" y="2193882"/>
                </a:lnTo>
                <a:lnTo>
                  <a:pt x="0" y="21938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763395" y="489590"/>
            <a:ext cx="2169333" cy="1982228"/>
          </a:xfrm>
          <a:custGeom>
            <a:avLst/>
            <a:gdLst/>
            <a:ahLst/>
            <a:cxnLst/>
            <a:rect r="r" b="b" t="t" l="l"/>
            <a:pathLst>
              <a:path h="1982228" w="2169333">
                <a:moveTo>
                  <a:pt x="0" y="0"/>
                </a:moveTo>
                <a:lnTo>
                  <a:pt x="2169333" y="0"/>
                </a:lnTo>
                <a:lnTo>
                  <a:pt x="2169333" y="1982227"/>
                </a:lnTo>
                <a:lnTo>
                  <a:pt x="0" y="19822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361997" y="8335971"/>
            <a:ext cx="1326913" cy="1265543"/>
          </a:xfrm>
          <a:custGeom>
            <a:avLst/>
            <a:gdLst/>
            <a:ahLst/>
            <a:cxnLst/>
            <a:rect r="r" b="b" t="t" l="l"/>
            <a:pathLst>
              <a:path h="1265543" w="1326913">
                <a:moveTo>
                  <a:pt x="0" y="0"/>
                </a:moveTo>
                <a:lnTo>
                  <a:pt x="1326913" y="0"/>
                </a:lnTo>
                <a:lnTo>
                  <a:pt x="1326913" y="1265542"/>
                </a:lnTo>
                <a:lnTo>
                  <a:pt x="0" y="126554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5840995" y="8196437"/>
            <a:ext cx="1796058" cy="1544610"/>
          </a:xfrm>
          <a:custGeom>
            <a:avLst/>
            <a:gdLst/>
            <a:ahLst/>
            <a:cxnLst/>
            <a:rect r="r" b="b" t="t" l="l"/>
            <a:pathLst>
              <a:path h="1544610" w="1796058">
                <a:moveTo>
                  <a:pt x="0" y="0"/>
                </a:moveTo>
                <a:lnTo>
                  <a:pt x="1796057" y="0"/>
                </a:lnTo>
                <a:lnTo>
                  <a:pt x="1796057" y="1544610"/>
                </a:lnTo>
                <a:lnTo>
                  <a:pt x="0" y="15446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7733562" y="4890315"/>
            <a:ext cx="2820875" cy="2820875"/>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FFFF"/>
            </a:solidFill>
          </p:spPr>
        </p:sp>
        <p:sp>
          <p:nvSpPr>
            <p:cNvPr name="TextBox 9" id="9"/>
            <p:cNvSpPr txBox="true"/>
            <p:nvPr/>
          </p:nvSpPr>
          <p:spPr>
            <a:xfrm>
              <a:off x="0" y="165100"/>
              <a:ext cx="711200" cy="4445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2072237" y="5328319"/>
            <a:ext cx="10539081" cy="1600200"/>
          </a:xfrm>
          <a:prstGeom prst="rect">
            <a:avLst/>
          </a:prstGeom>
        </p:spPr>
        <p:txBody>
          <a:bodyPr anchor="t" rtlCol="false" tIns="0" lIns="0" bIns="0" rIns="0">
            <a:spAutoFit/>
          </a:bodyPr>
          <a:lstStyle/>
          <a:p>
            <a:pPr algn="ctr">
              <a:lnSpc>
                <a:spcPts val="12000"/>
              </a:lnSpc>
            </a:pPr>
            <a:r>
              <a:rPr lang="en-US" b="true" sz="12000">
                <a:solidFill>
                  <a:srgbClr val="00A1DE"/>
                </a:solidFill>
                <a:latin typeface="Placard Next Bold"/>
                <a:ea typeface="Placard Next Bold"/>
                <a:cs typeface="Placard Next Bold"/>
                <a:sym typeface="Placard Next Bold"/>
              </a:rPr>
              <a:t>Bystander</a:t>
            </a:r>
          </a:p>
        </p:txBody>
      </p:sp>
      <p:sp>
        <p:nvSpPr>
          <p:cNvPr name="TextBox 11" id="11"/>
          <p:cNvSpPr txBox="true"/>
          <p:nvPr/>
        </p:nvSpPr>
        <p:spPr>
          <a:xfrm rot="0">
            <a:off x="-2072237" y="7014244"/>
            <a:ext cx="10539081" cy="1137157"/>
          </a:xfrm>
          <a:prstGeom prst="rect">
            <a:avLst/>
          </a:prstGeom>
        </p:spPr>
        <p:txBody>
          <a:bodyPr anchor="t" rtlCol="false" tIns="0" lIns="0" bIns="0" rIns="0">
            <a:spAutoFit/>
          </a:bodyPr>
          <a:lstStyle/>
          <a:p>
            <a:pPr algn="ctr">
              <a:lnSpc>
                <a:spcPts val="4319"/>
              </a:lnSpc>
            </a:pPr>
            <a:r>
              <a:rPr lang="en-US" b="true" sz="4499">
                <a:solidFill>
                  <a:srgbClr val="000000"/>
                </a:solidFill>
                <a:latin typeface="Sauna Pro 3 Bold"/>
                <a:ea typeface="Sauna Pro 3 Bold"/>
                <a:cs typeface="Sauna Pro 3 Bold"/>
                <a:sym typeface="Sauna Pro 3 Bold"/>
              </a:rPr>
              <a:t>SOMEONE THAT SEES...</a:t>
            </a:r>
          </a:p>
          <a:p>
            <a:pPr algn="ctr">
              <a:lnSpc>
                <a:spcPts val="4319"/>
              </a:lnSpc>
            </a:pPr>
            <a:r>
              <a:rPr lang="en-US" b="true" sz="4499">
                <a:solidFill>
                  <a:srgbClr val="000000"/>
                </a:solidFill>
                <a:latin typeface="Sauna Pro 3 Bold"/>
                <a:ea typeface="Sauna Pro 3 Bold"/>
                <a:cs typeface="Sauna Pro 3 Bold"/>
                <a:sym typeface="Sauna Pro 3 Bold"/>
              </a:rPr>
              <a:t>BUT DOES NOT ACT</a:t>
            </a:r>
          </a:p>
        </p:txBody>
      </p:sp>
      <p:sp>
        <p:nvSpPr>
          <p:cNvPr name="TextBox 12" id="12"/>
          <p:cNvSpPr txBox="true"/>
          <p:nvPr/>
        </p:nvSpPr>
        <p:spPr>
          <a:xfrm rot="0">
            <a:off x="9449264" y="5372100"/>
            <a:ext cx="10539081" cy="1600200"/>
          </a:xfrm>
          <a:prstGeom prst="rect">
            <a:avLst/>
          </a:prstGeom>
        </p:spPr>
        <p:txBody>
          <a:bodyPr anchor="t" rtlCol="false" tIns="0" lIns="0" bIns="0" rIns="0">
            <a:spAutoFit/>
          </a:bodyPr>
          <a:lstStyle/>
          <a:p>
            <a:pPr algn="ctr">
              <a:lnSpc>
                <a:spcPts val="12000"/>
              </a:lnSpc>
            </a:pPr>
            <a:r>
              <a:rPr lang="en-US" b="true" sz="12000">
                <a:solidFill>
                  <a:srgbClr val="84E52E"/>
                </a:solidFill>
                <a:latin typeface="Placard Next Bold"/>
                <a:ea typeface="Placard Next Bold"/>
                <a:cs typeface="Placard Next Bold"/>
                <a:sym typeface="Placard Next Bold"/>
              </a:rPr>
              <a:t>Upstander</a:t>
            </a:r>
          </a:p>
        </p:txBody>
      </p:sp>
      <p:sp>
        <p:nvSpPr>
          <p:cNvPr name="TextBox 13" id="13"/>
          <p:cNvSpPr txBox="true"/>
          <p:nvPr/>
        </p:nvSpPr>
        <p:spPr>
          <a:xfrm rot="0">
            <a:off x="10154582" y="6991350"/>
            <a:ext cx="9128445" cy="3073037"/>
          </a:xfrm>
          <a:prstGeom prst="rect">
            <a:avLst/>
          </a:prstGeom>
        </p:spPr>
        <p:txBody>
          <a:bodyPr anchor="t" rtlCol="false" tIns="0" lIns="0" bIns="0" rIns="0">
            <a:spAutoFit/>
          </a:bodyPr>
          <a:lstStyle/>
          <a:p>
            <a:pPr algn="ctr">
              <a:lnSpc>
                <a:spcPts val="4850"/>
              </a:lnSpc>
            </a:pPr>
            <a:r>
              <a:rPr lang="en-US" b="true" sz="4330">
                <a:solidFill>
                  <a:srgbClr val="000000"/>
                </a:solidFill>
                <a:latin typeface="Sauna Pro 3 Bold"/>
                <a:ea typeface="Sauna Pro 3 Bold"/>
                <a:cs typeface="Sauna Pro 3 Bold"/>
                <a:sym typeface="Sauna Pro 3 Bold"/>
              </a:rPr>
              <a:t>SOMEONE THAT SEES...</a:t>
            </a:r>
          </a:p>
          <a:p>
            <a:pPr algn="ctr">
              <a:lnSpc>
                <a:spcPts val="4850"/>
              </a:lnSpc>
            </a:pPr>
            <a:r>
              <a:rPr lang="en-US" b="true" sz="4330">
                <a:solidFill>
                  <a:srgbClr val="000000"/>
                </a:solidFill>
                <a:latin typeface="Sauna Pro 3 Bold"/>
                <a:ea typeface="Sauna Pro 3 Bold"/>
                <a:cs typeface="Sauna Pro 3 Bold"/>
                <a:sym typeface="Sauna Pro 3 Bold"/>
              </a:rPr>
              <a:t>AND THEN</a:t>
            </a:r>
          </a:p>
          <a:p>
            <a:pPr algn="ctr">
              <a:lnSpc>
                <a:spcPts val="4850"/>
              </a:lnSpc>
            </a:pPr>
            <a:r>
              <a:rPr lang="en-US" b="true" sz="4330">
                <a:solidFill>
                  <a:srgbClr val="000000"/>
                </a:solidFill>
                <a:latin typeface="Sauna Pro 3 Bold"/>
                <a:ea typeface="Sauna Pro 3 Bold"/>
                <a:cs typeface="Sauna Pro 3 Bold"/>
                <a:sym typeface="Sauna Pro 3 Bold"/>
              </a:rPr>
              <a:t>ACTS! </a:t>
            </a:r>
          </a:p>
          <a:p>
            <a:pPr algn="ctr">
              <a:lnSpc>
                <a:spcPts val="4850"/>
              </a:lnSpc>
            </a:pPr>
          </a:p>
          <a:p>
            <a:pPr algn="ctr">
              <a:lnSpc>
                <a:spcPts val="4850"/>
              </a:lnSpc>
            </a:pPr>
          </a:p>
        </p:txBody>
      </p:sp>
      <p:sp>
        <p:nvSpPr>
          <p:cNvPr name="TextBox 14" id="14"/>
          <p:cNvSpPr txBox="true"/>
          <p:nvPr/>
        </p:nvSpPr>
        <p:spPr>
          <a:xfrm rot="0">
            <a:off x="7763395" y="2980933"/>
            <a:ext cx="2555651" cy="1695020"/>
          </a:xfrm>
          <a:prstGeom prst="rect">
            <a:avLst/>
          </a:prstGeom>
        </p:spPr>
        <p:txBody>
          <a:bodyPr anchor="t" rtlCol="false" tIns="0" lIns="0" bIns="0" rIns="0">
            <a:spAutoFit/>
          </a:bodyPr>
          <a:lstStyle/>
          <a:p>
            <a:pPr algn="ctr">
              <a:lnSpc>
                <a:spcPts val="4374"/>
              </a:lnSpc>
            </a:pPr>
            <a:r>
              <a:rPr lang="en-US" b="true" sz="4330">
                <a:solidFill>
                  <a:srgbClr val="000000"/>
                </a:solidFill>
                <a:latin typeface="Sauna Pro 3 Bold"/>
                <a:ea typeface="Sauna Pro 3 Bold"/>
                <a:cs typeface="Sauna Pro 3 Bold"/>
                <a:sym typeface="Sauna Pro 3 Bold"/>
              </a:rPr>
              <a:t>YOU COULD BE MORE OF AN</a:t>
            </a:r>
          </a:p>
        </p:txBody>
      </p:sp>
    </p:spTree>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815352" y="819851"/>
            <a:ext cx="3587035" cy="3506327"/>
          </a:xfrm>
          <a:custGeom>
            <a:avLst/>
            <a:gdLst/>
            <a:ahLst/>
            <a:cxnLst/>
            <a:rect r="r" b="b" t="t" l="l"/>
            <a:pathLst>
              <a:path h="3506327" w="3587035">
                <a:moveTo>
                  <a:pt x="0" y="0"/>
                </a:moveTo>
                <a:lnTo>
                  <a:pt x="3587035" y="0"/>
                </a:lnTo>
                <a:lnTo>
                  <a:pt x="3587035" y="3506326"/>
                </a:lnTo>
                <a:lnTo>
                  <a:pt x="0" y="3506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185077" y="523345"/>
            <a:ext cx="9275201" cy="7605665"/>
          </a:xfrm>
          <a:custGeom>
            <a:avLst/>
            <a:gdLst/>
            <a:ahLst/>
            <a:cxnLst/>
            <a:rect r="r" b="b" t="t" l="l"/>
            <a:pathLst>
              <a:path h="7605665" w="9275201">
                <a:moveTo>
                  <a:pt x="0" y="0"/>
                </a:moveTo>
                <a:lnTo>
                  <a:pt x="9275201" y="0"/>
                </a:lnTo>
                <a:lnTo>
                  <a:pt x="9275201" y="7605665"/>
                </a:lnTo>
                <a:lnTo>
                  <a:pt x="0" y="76056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896764" y="4802054"/>
            <a:ext cx="10539081" cy="1600200"/>
          </a:xfrm>
          <a:prstGeom prst="rect">
            <a:avLst/>
          </a:prstGeom>
        </p:spPr>
        <p:txBody>
          <a:bodyPr anchor="t" rtlCol="false" tIns="0" lIns="0" bIns="0" rIns="0">
            <a:spAutoFit/>
          </a:bodyPr>
          <a:lstStyle/>
          <a:p>
            <a:pPr algn="ctr">
              <a:lnSpc>
                <a:spcPts val="12000"/>
              </a:lnSpc>
            </a:pPr>
            <a:r>
              <a:rPr lang="en-US" b="true" sz="12000">
                <a:solidFill>
                  <a:srgbClr val="FDE51C"/>
                </a:solidFill>
                <a:latin typeface="Placard Next Bold"/>
                <a:ea typeface="Placard Next Bold"/>
                <a:cs typeface="Placard Next Bold"/>
                <a:sym typeface="Placard Next Bold"/>
              </a:rPr>
              <a:t>Upstander</a:t>
            </a:r>
          </a:p>
        </p:txBody>
      </p:sp>
      <p:sp>
        <p:nvSpPr>
          <p:cNvPr name="TextBox 5" id="5"/>
          <p:cNvSpPr txBox="true"/>
          <p:nvPr/>
        </p:nvSpPr>
        <p:spPr>
          <a:xfrm rot="0">
            <a:off x="565053" y="7078947"/>
            <a:ext cx="7374431" cy="1416932"/>
          </a:xfrm>
          <a:prstGeom prst="rect">
            <a:avLst/>
          </a:prstGeom>
        </p:spPr>
        <p:txBody>
          <a:bodyPr anchor="t" rtlCol="false" tIns="0" lIns="0" bIns="0" rIns="0">
            <a:spAutoFit/>
          </a:bodyPr>
          <a:lstStyle/>
          <a:p>
            <a:pPr algn="l">
              <a:lnSpc>
                <a:spcPts val="5349"/>
              </a:lnSpc>
            </a:pPr>
            <a:r>
              <a:rPr lang="en-US" b="true" sz="5630">
                <a:solidFill>
                  <a:srgbClr val="000000"/>
                </a:solidFill>
                <a:latin typeface="Sauna Pro 3 Bold"/>
                <a:ea typeface="Sauna Pro 3 Bold"/>
                <a:cs typeface="Sauna Pro 3 Bold"/>
                <a:sym typeface="Sauna Pro 3 Bold"/>
              </a:rPr>
              <a:t>WHAT DOES AN UPSTANDER DO?</a:t>
            </a:r>
          </a:p>
        </p:txBody>
      </p:sp>
      <p:sp>
        <p:nvSpPr>
          <p:cNvPr name="TextBox 6" id="6"/>
          <p:cNvSpPr txBox="true"/>
          <p:nvPr/>
        </p:nvSpPr>
        <p:spPr>
          <a:xfrm rot="0">
            <a:off x="8960127" y="734126"/>
            <a:ext cx="7725100" cy="6035576"/>
          </a:xfrm>
          <a:prstGeom prst="rect">
            <a:avLst/>
          </a:prstGeom>
        </p:spPr>
        <p:txBody>
          <a:bodyPr anchor="t" rtlCol="false" tIns="0" lIns="0" bIns="0" rIns="0">
            <a:spAutoFit/>
          </a:bodyPr>
          <a:lstStyle/>
          <a:p>
            <a:pPr algn="ctr">
              <a:lnSpc>
                <a:spcPts val="4943"/>
              </a:lnSpc>
            </a:pPr>
          </a:p>
          <a:p>
            <a:pPr algn="ctr">
              <a:lnSpc>
                <a:spcPts val="4201"/>
              </a:lnSpc>
            </a:pPr>
            <a:r>
              <a:rPr lang="en-US" b="true" sz="3530">
                <a:solidFill>
                  <a:srgbClr val="000000"/>
                </a:solidFill>
                <a:latin typeface="Sauna Pro 3 Bold"/>
                <a:ea typeface="Sauna Pro 3 Bold"/>
                <a:cs typeface="Sauna Pro 3 Bold"/>
                <a:sym typeface="Sauna Pro 3 Bold"/>
              </a:rPr>
              <a:t>Calls in others.</a:t>
            </a:r>
          </a:p>
          <a:p>
            <a:pPr algn="ctr">
              <a:lnSpc>
                <a:spcPts val="4201"/>
              </a:lnSpc>
            </a:pPr>
            <a:r>
              <a:rPr lang="en-US" b="true" sz="3530">
                <a:solidFill>
                  <a:srgbClr val="000000"/>
                </a:solidFill>
                <a:latin typeface="Sauna Pro 3 Bold"/>
                <a:ea typeface="Sauna Pro 3 Bold"/>
                <a:cs typeface="Sauna Pro 3 Bold"/>
                <a:sym typeface="Sauna Pro 3 Bold"/>
              </a:rPr>
              <a:t>Speaks up for others.</a:t>
            </a:r>
          </a:p>
          <a:p>
            <a:pPr algn="ctr">
              <a:lnSpc>
                <a:spcPts val="4201"/>
              </a:lnSpc>
            </a:pPr>
            <a:r>
              <a:rPr lang="en-US" b="true" sz="3530">
                <a:solidFill>
                  <a:srgbClr val="000000"/>
                </a:solidFill>
                <a:latin typeface="Sauna Pro 3 Bold"/>
                <a:ea typeface="Sauna Pro 3 Bold"/>
                <a:cs typeface="Sauna Pro 3 Bold"/>
                <a:sym typeface="Sauna Pro 3 Bold"/>
              </a:rPr>
              <a:t>Asks people to STOP being unkind and disrespectful!</a:t>
            </a:r>
          </a:p>
          <a:p>
            <a:pPr algn="ctr">
              <a:lnSpc>
                <a:spcPts val="4201"/>
              </a:lnSpc>
            </a:pPr>
            <a:r>
              <a:rPr lang="en-US" b="true" sz="3530">
                <a:solidFill>
                  <a:srgbClr val="000000"/>
                </a:solidFill>
                <a:latin typeface="Sauna Pro 3 Bold"/>
                <a:ea typeface="Sauna Pro 3 Bold"/>
                <a:cs typeface="Sauna Pro 3 Bold"/>
                <a:sym typeface="Sauna Pro 3 Bold"/>
              </a:rPr>
              <a:t>Stands with the person experiencing bullying.</a:t>
            </a:r>
          </a:p>
          <a:p>
            <a:pPr algn="ctr">
              <a:lnSpc>
                <a:spcPts val="4201"/>
              </a:lnSpc>
            </a:pPr>
            <a:r>
              <a:rPr lang="en-US" b="true" sz="3530">
                <a:solidFill>
                  <a:srgbClr val="000000"/>
                </a:solidFill>
                <a:latin typeface="Sauna Pro 3 Bold"/>
                <a:ea typeface="Sauna Pro 3 Bold"/>
                <a:cs typeface="Sauna Pro 3 Bold"/>
                <a:sym typeface="Sauna Pro 3 Bold"/>
              </a:rPr>
              <a:t>Asks trusted adults for help.</a:t>
            </a:r>
          </a:p>
          <a:p>
            <a:pPr algn="ctr">
              <a:lnSpc>
                <a:spcPts val="4201"/>
              </a:lnSpc>
            </a:pPr>
            <a:r>
              <a:rPr lang="en-US" b="true" sz="3530">
                <a:solidFill>
                  <a:srgbClr val="000000"/>
                </a:solidFill>
                <a:latin typeface="Sauna Pro 3 Bold"/>
                <a:ea typeface="Sauna Pro 3 Bold"/>
                <a:cs typeface="Sauna Pro 3 Bold"/>
                <a:sym typeface="Sauna Pro 3 Bold"/>
              </a:rPr>
              <a:t>Shows kindness.</a:t>
            </a:r>
          </a:p>
          <a:p>
            <a:pPr algn="ctr">
              <a:lnSpc>
                <a:spcPts val="4201"/>
              </a:lnSpc>
            </a:pPr>
            <a:r>
              <a:rPr lang="en-US" b="true" sz="3530">
                <a:solidFill>
                  <a:srgbClr val="000000"/>
                </a:solidFill>
                <a:latin typeface="Sauna Pro 3 Bold"/>
                <a:ea typeface="Sauna Pro 3 Bold"/>
                <a:cs typeface="Sauna Pro 3 Bold"/>
                <a:sym typeface="Sauna Pro 3 Bold"/>
              </a:rPr>
              <a:t>Is a respectful role model.</a:t>
            </a:r>
          </a:p>
          <a:p>
            <a:pPr algn="ctr">
              <a:lnSpc>
                <a:spcPts val="4943"/>
              </a:lnSpc>
            </a:pPr>
          </a:p>
        </p:txBody>
      </p:sp>
    </p:spTree>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815352" y="1028700"/>
            <a:ext cx="3730670" cy="3646730"/>
          </a:xfrm>
          <a:custGeom>
            <a:avLst/>
            <a:gdLst/>
            <a:ahLst/>
            <a:cxnLst/>
            <a:rect r="r" b="b" t="t" l="l"/>
            <a:pathLst>
              <a:path h="3646730" w="3730670">
                <a:moveTo>
                  <a:pt x="0" y="0"/>
                </a:moveTo>
                <a:lnTo>
                  <a:pt x="3730670" y="0"/>
                </a:lnTo>
                <a:lnTo>
                  <a:pt x="3730670" y="3646730"/>
                </a:lnTo>
                <a:lnTo>
                  <a:pt x="0" y="36467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212555" y="444335"/>
            <a:ext cx="9275201" cy="7605665"/>
          </a:xfrm>
          <a:custGeom>
            <a:avLst/>
            <a:gdLst/>
            <a:ahLst/>
            <a:cxnLst/>
            <a:rect r="r" b="b" t="t" l="l"/>
            <a:pathLst>
              <a:path h="7605665" w="9275201">
                <a:moveTo>
                  <a:pt x="0" y="0"/>
                </a:moveTo>
                <a:lnTo>
                  <a:pt x="9275201" y="0"/>
                </a:lnTo>
                <a:lnTo>
                  <a:pt x="9275201" y="7605665"/>
                </a:lnTo>
                <a:lnTo>
                  <a:pt x="0" y="76056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659735" y="5070687"/>
            <a:ext cx="10539081" cy="1600200"/>
          </a:xfrm>
          <a:prstGeom prst="rect">
            <a:avLst/>
          </a:prstGeom>
        </p:spPr>
        <p:txBody>
          <a:bodyPr anchor="t" rtlCol="false" tIns="0" lIns="0" bIns="0" rIns="0">
            <a:spAutoFit/>
          </a:bodyPr>
          <a:lstStyle/>
          <a:p>
            <a:pPr algn="ctr">
              <a:lnSpc>
                <a:spcPts val="12000"/>
              </a:lnSpc>
            </a:pPr>
            <a:r>
              <a:rPr lang="en-US" b="true" sz="12000">
                <a:solidFill>
                  <a:srgbClr val="FDE51C"/>
                </a:solidFill>
                <a:latin typeface="Placard Next Bold"/>
                <a:ea typeface="Placard Next Bold"/>
                <a:cs typeface="Placard Next Bold"/>
                <a:sym typeface="Placard Next Bold"/>
              </a:rPr>
              <a:t>Upstander</a:t>
            </a:r>
          </a:p>
        </p:txBody>
      </p:sp>
      <p:sp>
        <p:nvSpPr>
          <p:cNvPr name="TextBox 5" id="5"/>
          <p:cNvSpPr txBox="true"/>
          <p:nvPr/>
        </p:nvSpPr>
        <p:spPr>
          <a:xfrm rot="0">
            <a:off x="815352" y="7102339"/>
            <a:ext cx="6979383" cy="1431228"/>
          </a:xfrm>
          <a:prstGeom prst="rect">
            <a:avLst/>
          </a:prstGeom>
        </p:spPr>
        <p:txBody>
          <a:bodyPr anchor="t" rtlCol="false" tIns="0" lIns="0" bIns="0" rIns="0">
            <a:spAutoFit/>
          </a:bodyPr>
          <a:lstStyle/>
          <a:p>
            <a:pPr algn="l">
              <a:lnSpc>
                <a:spcPts val="5461"/>
              </a:lnSpc>
            </a:pPr>
            <a:r>
              <a:rPr lang="en-US" b="true" sz="5630">
                <a:solidFill>
                  <a:srgbClr val="000000"/>
                </a:solidFill>
                <a:latin typeface="Sauna Pro 3 Bold"/>
                <a:ea typeface="Sauna Pro 3 Bold"/>
                <a:cs typeface="Sauna Pro 3 Bold"/>
                <a:sym typeface="Sauna Pro 3 Bold"/>
              </a:rPr>
              <a:t>WHAT DOES AN UPSTANDER DO?</a:t>
            </a:r>
          </a:p>
        </p:txBody>
      </p:sp>
      <p:sp>
        <p:nvSpPr>
          <p:cNvPr name="TextBox 6" id="6"/>
          <p:cNvSpPr txBox="true"/>
          <p:nvPr/>
        </p:nvSpPr>
        <p:spPr>
          <a:xfrm rot="0">
            <a:off x="9088693" y="986843"/>
            <a:ext cx="7522924" cy="7300973"/>
          </a:xfrm>
          <a:prstGeom prst="rect">
            <a:avLst/>
          </a:prstGeom>
        </p:spPr>
        <p:txBody>
          <a:bodyPr anchor="t" rtlCol="false" tIns="0" lIns="0" bIns="0" rIns="0">
            <a:spAutoFit/>
          </a:bodyPr>
          <a:lstStyle/>
          <a:p>
            <a:pPr algn="ctr">
              <a:lnSpc>
                <a:spcPts val="4430"/>
              </a:lnSpc>
            </a:pPr>
          </a:p>
          <a:p>
            <a:pPr algn="ctr">
              <a:lnSpc>
                <a:spcPts val="4430"/>
              </a:lnSpc>
            </a:pPr>
            <a:r>
              <a:rPr lang="en-US" sz="3164" b="true">
                <a:solidFill>
                  <a:srgbClr val="000000"/>
                </a:solidFill>
                <a:latin typeface="Sauna Pro 3 Bold"/>
                <a:ea typeface="Sauna Pro 3 Bold"/>
                <a:cs typeface="Sauna Pro 3 Bold"/>
                <a:sym typeface="Sauna Pro 3 Bold"/>
              </a:rPr>
              <a:t>Being an upstander can really help others when they are feeling alone, sad and vulnerable.</a:t>
            </a:r>
          </a:p>
          <a:p>
            <a:pPr algn="ctr">
              <a:lnSpc>
                <a:spcPts val="4430"/>
              </a:lnSpc>
            </a:pPr>
          </a:p>
          <a:p>
            <a:pPr algn="ctr">
              <a:lnSpc>
                <a:spcPts val="4430"/>
              </a:lnSpc>
            </a:pPr>
            <a:r>
              <a:rPr lang="en-US" sz="3164" b="true">
                <a:solidFill>
                  <a:srgbClr val="000000"/>
                </a:solidFill>
                <a:latin typeface="Sauna Pro 3 Bold"/>
                <a:ea typeface="Sauna Pro 3 Bold"/>
                <a:cs typeface="Sauna Pro 3 Bold"/>
                <a:sym typeface="Sauna Pro 3 Bold"/>
              </a:rPr>
              <a:t>Upstanders can really spark change in society and help to make the world a better place - because they show that they care and actively do something.</a:t>
            </a:r>
          </a:p>
          <a:p>
            <a:pPr algn="ctr">
              <a:lnSpc>
                <a:spcPts val="4430"/>
              </a:lnSpc>
            </a:pPr>
          </a:p>
          <a:p>
            <a:pPr algn="ctr">
              <a:lnSpc>
                <a:spcPts val="4430"/>
              </a:lnSpc>
            </a:pPr>
          </a:p>
          <a:p>
            <a:pPr algn="ctr">
              <a:lnSpc>
                <a:spcPts val="4430"/>
              </a:lnSpc>
            </a:pPr>
          </a:p>
          <a:p>
            <a:pPr algn="ctr">
              <a:lnSpc>
                <a:spcPts val="4430"/>
              </a:lnSpc>
            </a:pPr>
          </a:p>
        </p:txBody>
      </p:sp>
    </p:spTree>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629173" y="1681138"/>
            <a:ext cx="2877593" cy="2812847"/>
          </a:xfrm>
          <a:custGeom>
            <a:avLst/>
            <a:gdLst/>
            <a:ahLst/>
            <a:cxnLst/>
            <a:rect r="r" b="b" t="t" l="l"/>
            <a:pathLst>
              <a:path h="2812847" w="2877593">
                <a:moveTo>
                  <a:pt x="0" y="0"/>
                </a:moveTo>
                <a:lnTo>
                  <a:pt x="2877593" y="0"/>
                </a:lnTo>
                <a:lnTo>
                  <a:pt x="2877593" y="2812847"/>
                </a:lnTo>
                <a:lnTo>
                  <a:pt x="0" y="28128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494979" y="4694010"/>
            <a:ext cx="9421153" cy="1434786"/>
          </a:xfrm>
          <a:prstGeom prst="rect">
            <a:avLst/>
          </a:prstGeom>
        </p:spPr>
        <p:txBody>
          <a:bodyPr anchor="t" rtlCol="false" tIns="0" lIns="0" bIns="0" rIns="0">
            <a:spAutoFit/>
          </a:bodyPr>
          <a:lstStyle/>
          <a:p>
            <a:pPr algn="ctr">
              <a:lnSpc>
                <a:spcPts val="10727"/>
              </a:lnSpc>
            </a:pPr>
            <a:r>
              <a:rPr lang="en-US" b="true" sz="10727">
                <a:solidFill>
                  <a:srgbClr val="E52E87"/>
                </a:solidFill>
                <a:latin typeface="Placard Next Bold"/>
                <a:ea typeface="Placard Next Bold"/>
                <a:cs typeface="Placard Next Bold"/>
                <a:sym typeface="Placard Next Bold"/>
              </a:rPr>
              <a:t>Upstander</a:t>
            </a:r>
          </a:p>
        </p:txBody>
      </p:sp>
      <p:sp>
        <p:nvSpPr>
          <p:cNvPr name="TextBox 4" id="4"/>
          <p:cNvSpPr txBox="true"/>
          <p:nvPr/>
        </p:nvSpPr>
        <p:spPr>
          <a:xfrm rot="0">
            <a:off x="6692049" y="702383"/>
            <a:ext cx="10567251" cy="12824427"/>
          </a:xfrm>
          <a:prstGeom prst="rect">
            <a:avLst/>
          </a:prstGeom>
        </p:spPr>
        <p:txBody>
          <a:bodyPr anchor="t" rtlCol="false" tIns="0" lIns="0" bIns="0" rIns="0">
            <a:spAutoFit/>
          </a:bodyPr>
          <a:lstStyle/>
          <a:p>
            <a:pPr algn="l" marL="880106" indent="-440053" lvl="1">
              <a:lnSpc>
                <a:spcPts val="4769"/>
              </a:lnSpc>
              <a:buFont typeface="Arial"/>
              <a:buChar char="•"/>
            </a:pPr>
            <a:r>
              <a:rPr lang="en-US" b="true" sz="4076">
                <a:solidFill>
                  <a:srgbClr val="000000"/>
                </a:solidFill>
                <a:latin typeface="Sauna Pro 3 Bold"/>
                <a:ea typeface="Sauna Pro 3 Bold"/>
                <a:cs typeface="Sauna Pro 3 Bold"/>
                <a:sym typeface="Sauna Pro 3 Bold"/>
              </a:rPr>
              <a:t>Being an upstander can be a really difficult thing to do. It requires thinking, courage and knowing what to do and when.</a:t>
            </a:r>
          </a:p>
          <a:p>
            <a:pPr algn="l">
              <a:lnSpc>
                <a:spcPts val="4769"/>
              </a:lnSpc>
            </a:pPr>
          </a:p>
          <a:p>
            <a:pPr algn="l" marL="880106" indent="-440053" lvl="1">
              <a:lnSpc>
                <a:spcPts val="4769"/>
              </a:lnSpc>
              <a:buFont typeface="Arial"/>
              <a:buChar char="•"/>
            </a:pPr>
            <a:r>
              <a:rPr lang="en-US" b="true" sz="4076">
                <a:solidFill>
                  <a:srgbClr val="000000"/>
                </a:solidFill>
                <a:latin typeface="Sauna Pro 3 Bold"/>
                <a:ea typeface="Sauna Pro 3 Bold"/>
                <a:cs typeface="Sauna Pro 3 Bold"/>
                <a:sym typeface="Sauna Pro 3 Bold"/>
              </a:rPr>
              <a:t>It is natural to worry and fear speaking up for others. It can be tricky.</a:t>
            </a:r>
          </a:p>
          <a:p>
            <a:pPr algn="l">
              <a:lnSpc>
                <a:spcPts val="4769"/>
              </a:lnSpc>
            </a:pPr>
          </a:p>
          <a:p>
            <a:pPr algn="l" marL="880106" indent="-440053" lvl="1">
              <a:lnSpc>
                <a:spcPts val="4769"/>
              </a:lnSpc>
              <a:buFont typeface="Arial"/>
              <a:buChar char="•"/>
            </a:pPr>
            <a:r>
              <a:rPr lang="en-US" b="true" sz="4076">
                <a:solidFill>
                  <a:srgbClr val="000000"/>
                </a:solidFill>
                <a:latin typeface="Sauna Pro 3 Bold"/>
                <a:ea typeface="Sauna Pro 3 Bold"/>
                <a:cs typeface="Sauna Pro 3 Bold"/>
                <a:sym typeface="Sauna Pro 3 Bold"/>
              </a:rPr>
              <a:t>Remember that there is never a pressure for you to adopt a “superhero” role. We are all human! </a:t>
            </a:r>
          </a:p>
          <a:p>
            <a:pPr algn="l">
              <a:lnSpc>
                <a:spcPts val="4769"/>
              </a:lnSpc>
            </a:pPr>
          </a:p>
          <a:p>
            <a:pPr algn="l" marL="880106" indent="-440053" lvl="1">
              <a:lnSpc>
                <a:spcPts val="4769"/>
              </a:lnSpc>
              <a:buFont typeface="Arial"/>
              <a:buChar char="•"/>
            </a:pPr>
            <a:r>
              <a:rPr lang="en-US" b="true" sz="4076">
                <a:solidFill>
                  <a:srgbClr val="000000"/>
                </a:solidFill>
                <a:latin typeface="Sauna Pro 3 Bold"/>
                <a:ea typeface="Sauna Pro 3 Bold"/>
                <a:cs typeface="Sauna Pro 3 Bold"/>
                <a:sym typeface="Sauna Pro 3 Bold"/>
              </a:rPr>
              <a:t>If you are in a situation like Ava, or want to be an upstander, follow these top tips:</a:t>
            </a:r>
          </a:p>
          <a:p>
            <a:pPr algn="l">
              <a:lnSpc>
                <a:spcPts val="5707"/>
              </a:lnSpc>
            </a:pPr>
          </a:p>
          <a:p>
            <a:pPr algn="l">
              <a:lnSpc>
                <a:spcPts val="5707"/>
              </a:lnSpc>
            </a:pPr>
          </a:p>
          <a:p>
            <a:pPr algn="l">
              <a:lnSpc>
                <a:spcPts val="5707"/>
              </a:lnSpc>
            </a:pPr>
          </a:p>
          <a:p>
            <a:pPr algn="l">
              <a:lnSpc>
                <a:spcPts val="5707"/>
              </a:lnSpc>
            </a:pPr>
          </a:p>
          <a:p>
            <a:pPr algn="l">
              <a:lnSpc>
                <a:spcPts val="5707"/>
              </a:lnSpc>
            </a:pPr>
          </a:p>
          <a:p>
            <a:pPr algn="l">
              <a:lnSpc>
                <a:spcPts val="5707"/>
              </a:lnSpc>
            </a:pPr>
          </a:p>
          <a:p>
            <a:pPr algn="l">
              <a:lnSpc>
                <a:spcPts val="5707"/>
              </a:lnSpc>
              <a:spcBef>
                <a:spcPct val="0"/>
              </a:spcBef>
            </a:pPr>
          </a:p>
        </p:txBody>
      </p:sp>
      <p:grpSp>
        <p:nvGrpSpPr>
          <p:cNvPr name="Group 5" id="5"/>
          <p:cNvGrpSpPr/>
          <p:nvPr/>
        </p:nvGrpSpPr>
        <p:grpSpPr>
          <a:xfrm rot="0">
            <a:off x="16054981" y="8214613"/>
            <a:ext cx="1885153" cy="188515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4E52E"/>
            </a:solidFill>
          </p:spPr>
        </p:sp>
        <p:sp>
          <p:nvSpPr>
            <p:cNvPr name="TextBox 7" id="7"/>
            <p:cNvSpPr txBox="true"/>
            <p:nvPr/>
          </p:nvSpPr>
          <p:spPr>
            <a:xfrm>
              <a:off x="0" y="165100"/>
              <a:ext cx="711200" cy="444500"/>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8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55115" y="1125527"/>
            <a:ext cx="2519493" cy="2580787"/>
          </a:xfrm>
          <a:custGeom>
            <a:avLst/>
            <a:gdLst/>
            <a:ahLst/>
            <a:cxnLst/>
            <a:rect r="r" b="b" t="t" l="l"/>
            <a:pathLst>
              <a:path h="2580787" w="2519493">
                <a:moveTo>
                  <a:pt x="0" y="0"/>
                </a:moveTo>
                <a:lnTo>
                  <a:pt x="2519494" y="0"/>
                </a:lnTo>
                <a:lnTo>
                  <a:pt x="2519494" y="2580787"/>
                </a:lnTo>
                <a:lnTo>
                  <a:pt x="0" y="258078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898709" y="875221"/>
            <a:ext cx="3081399" cy="3081399"/>
          </a:xfrm>
          <a:custGeom>
            <a:avLst/>
            <a:gdLst/>
            <a:ahLst/>
            <a:cxnLst/>
            <a:rect r="r" b="b" t="t" l="l"/>
            <a:pathLst>
              <a:path h="3081399" w="3081399">
                <a:moveTo>
                  <a:pt x="0" y="0"/>
                </a:moveTo>
                <a:lnTo>
                  <a:pt x="3081399" y="0"/>
                </a:lnTo>
                <a:lnTo>
                  <a:pt x="3081399" y="3081399"/>
                </a:lnTo>
                <a:lnTo>
                  <a:pt x="0" y="30813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160779" y="2888935"/>
            <a:ext cx="1267656" cy="1267656"/>
          </a:xfrm>
          <a:custGeom>
            <a:avLst/>
            <a:gdLst/>
            <a:ahLst/>
            <a:cxnLst/>
            <a:rect r="r" b="b" t="t" l="l"/>
            <a:pathLst>
              <a:path h="1267656" w="1267656">
                <a:moveTo>
                  <a:pt x="0" y="0"/>
                </a:moveTo>
                <a:lnTo>
                  <a:pt x="1267656" y="0"/>
                </a:lnTo>
                <a:lnTo>
                  <a:pt x="1267656" y="1267656"/>
                </a:lnTo>
                <a:lnTo>
                  <a:pt x="0" y="12676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358692" y="1125527"/>
            <a:ext cx="3018464" cy="2580787"/>
          </a:xfrm>
          <a:custGeom>
            <a:avLst/>
            <a:gdLst/>
            <a:ahLst/>
            <a:cxnLst/>
            <a:rect r="r" b="b" t="t" l="l"/>
            <a:pathLst>
              <a:path h="2580787" w="3018464">
                <a:moveTo>
                  <a:pt x="0" y="0"/>
                </a:moveTo>
                <a:lnTo>
                  <a:pt x="3018464" y="0"/>
                </a:lnTo>
                <a:lnTo>
                  <a:pt x="3018464" y="2580787"/>
                </a:lnTo>
                <a:lnTo>
                  <a:pt x="0" y="25807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596374" y="5009634"/>
            <a:ext cx="4819662" cy="4603395"/>
          </a:xfrm>
          <a:prstGeom prst="rect">
            <a:avLst/>
          </a:prstGeom>
        </p:spPr>
        <p:txBody>
          <a:bodyPr anchor="t" rtlCol="false" tIns="0" lIns="0" bIns="0" rIns="0">
            <a:spAutoFit/>
          </a:bodyPr>
          <a:lstStyle/>
          <a:p>
            <a:pPr algn="l">
              <a:lnSpc>
                <a:spcPts val="4536"/>
              </a:lnSpc>
            </a:pPr>
            <a:r>
              <a:rPr lang="en-US" sz="4050" b="true">
                <a:solidFill>
                  <a:srgbClr val="000000"/>
                </a:solidFill>
                <a:latin typeface="Sauna Pro 3 Bold"/>
                <a:ea typeface="Sauna Pro 3 Bold"/>
                <a:cs typeface="Sauna Pro 3 Bold"/>
                <a:sym typeface="Sauna Pro 3 Bold"/>
              </a:rPr>
              <a:t>Ask yourself, is it safe to speak up?</a:t>
            </a:r>
          </a:p>
          <a:p>
            <a:pPr algn="l">
              <a:lnSpc>
                <a:spcPts val="4536"/>
              </a:lnSpc>
            </a:pPr>
          </a:p>
          <a:p>
            <a:pPr algn="l">
              <a:lnSpc>
                <a:spcPts val="4536"/>
              </a:lnSpc>
            </a:pPr>
            <a:r>
              <a:rPr lang="en-US" sz="4050" b="true">
                <a:solidFill>
                  <a:srgbClr val="000000"/>
                </a:solidFill>
                <a:latin typeface="Sauna Pro 3 Bold"/>
                <a:ea typeface="Sauna Pro 3 Bold"/>
                <a:cs typeface="Sauna Pro 3 Bold"/>
                <a:sym typeface="Sauna Pro 3 Bold"/>
              </a:rPr>
              <a:t>If it is, you could say things like:</a:t>
            </a:r>
          </a:p>
          <a:p>
            <a:pPr algn="l">
              <a:lnSpc>
                <a:spcPts val="4536"/>
              </a:lnSpc>
            </a:pPr>
            <a:r>
              <a:rPr lang="en-US" sz="4050" b="true">
                <a:solidFill>
                  <a:srgbClr val="00A1DE"/>
                </a:solidFill>
                <a:latin typeface="Sauna Pro 3 Bold"/>
                <a:ea typeface="Sauna Pro 3 Bold"/>
                <a:cs typeface="Sauna Pro 3 Bold"/>
                <a:sym typeface="Sauna Pro 3 Bold"/>
              </a:rPr>
              <a:t>“Leave them alone!”</a:t>
            </a:r>
          </a:p>
          <a:p>
            <a:pPr algn="l">
              <a:lnSpc>
                <a:spcPts val="4536"/>
              </a:lnSpc>
            </a:pPr>
            <a:r>
              <a:rPr lang="en-US" sz="4050" b="true">
                <a:solidFill>
                  <a:srgbClr val="00A1DE"/>
                </a:solidFill>
                <a:latin typeface="Sauna Pro 3 Bold"/>
                <a:ea typeface="Sauna Pro 3 Bold"/>
                <a:cs typeface="Sauna Pro 3 Bold"/>
                <a:sym typeface="Sauna Pro 3 Bold"/>
              </a:rPr>
              <a:t>“That’s not kind”</a:t>
            </a:r>
          </a:p>
          <a:p>
            <a:pPr algn="l">
              <a:lnSpc>
                <a:spcPts val="4536"/>
              </a:lnSpc>
            </a:pPr>
            <a:r>
              <a:rPr lang="en-US" sz="4050" b="true">
                <a:solidFill>
                  <a:srgbClr val="00A1DE"/>
                </a:solidFill>
                <a:latin typeface="Sauna Pro 3 Bold"/>
                <a:ea typeface="Sauna Pro 3 Bold"/>
                <a:cs typeface="Sauna Pro 3 Bold"/>
                <a:sym typeface="Sauna Pro 3 Bold"/>
              </a:rPr>
              <a:t>“Stop doing that”</a:t>
            </a:r>
          </a:p>
        </p:txBody>
      </p:sp>
      <p:sp>
        <p:nvSpPr>
          <p:cNvPr name="TextBox 7" id="7"/>
          <p:cNvSpPr txBox="true"/>
          <p:nvPr/>
        </p:nvSpPr>
        <p:spPr>
          <a:xfrm rot="0">
            <a:off x="6565840" y="4904859"/>
            <a:ext cx="4819662" cy="4992997"/>
          </a:xfrm>
          <a:prstGeom prst="rect">
            <a:avLst/>
          </a:prstGeom>
        </p:spPr>
        <p:txBody>
          <a:bodyPr anchor="t" rtlCol="false" tIns="0" lIns="0" bIns="0" rIns="0">
            <a:spAutoFit/>
          </a:bodyPr>
          <a:lstStyle/>
          <a:p>
            <a:pPr algn="l">
              <a:lnSpc>
                <a:spcPts val="5670"/>
              </a:lnSpc>
            </a:pPr>
            <a:r>
              <a:rPr lang="en-US" sz="4050" b="true">
                <a:solidFill>
                  <a:srgbClr val="000000"/>
                </a:solidFill>
                <a:latin typeface="Sauna Pro 3 Bold"/>
                <a:ea typeface="Sauna Pro 3 Bold"/>
                <a:cs typeface="Sauna Pro 3 Bold"/>
                <a:sym typeface="Sauna Pro 3 Bold"/>
              </a:rPr>
              <a:t>Never join in with others who are being unkind to others!</a:t>
            </a:r>
          </a:p>
          <a:p>
            <a:pPr algn="l">
              <a:lnSpc>
                <a:spcPts val="5670"/>
              </a:lnSpc>
            </a:pPr>
          </a:p>
          <a:p>
            <a:pPr algn="l">
              <a:lnSpc>
                <a:spcPts val="5670"/>
              </a:lnSpc>
              <a:spcBef>
                <a:spcPct val="0"/>
              </a:spcBef>
            </a:pPr>
            <a:r>
              <a:rPr lang="en-US" b="true" sz="4050">
                <a:solidFill>
                  <a:srgbClr val="E52E87"/>
                </a:solidFill>
                <a:latin typeface="Sauna Pro 3 Bold"/>
                <a:ea typeface="Sauna Pro 3 Bold"/>
                <a:cs typeface="Sauna Pro 3 Bold"/>
                <a:sym typeface="Sauna Pro 3 Bold"/>
              </a:rPr>
              <a:t>Do not copy them or encourage the bullying behaviour.</a:t>
            </a:r>
          </a:p>
        </p:txBody>
      </p:sp>
      <p:sp>
        <p:nvSpPr>
          <p:cNvPr name="TextBox 8" id="8"/>
          <p:cNvSpPr txBox="true"/>
          <p:nvPr/>
        </p:nvSpPr>
        <p:spPr>
          <a:xfrm rot="0">
            <a:off x="13025165" y="5153025"/>
            <a:ext cx="4819662" cy="4603395"/>
          </a:xfrm>
          <a:prstGeom prst="rect">
            <a:avLst/>
          </a:prstGeom>
        </p:spPr>
        <p:txBody>
          <a:bodyPr anchor="t" rtlCol="false" tIns="0" lIns="0" bIns="0" rIns="0">
            <a:spAutoFit/>
          </a:bodyPr>
          <a:lstStyle/>
          <a:p>
            <a:pPr algn="l">
              <a:lnSpc>
                <a:spcPts val="4536"/>
              </a:lnSpc>
            </a:pPr>
            <a:r>
              <a:rPr lang="en-US" sz="4050" b="true">
                <a:solidFill>
                  <a:srgbClr val="000000"/>
                </a:solidFill>
                <a:latin typeface="Sauna Pro 3 Bold"/>
                <a:ea typeface="Sauna Pro 3 Bold"/>
                <a:cs typeface="Sauna Pro 3 Bold"/>
                <a:sym typeface="Sauna Pro 3 Bold"/>
              </a:rPr>
              <a:t>Tell a trusted adult about what’s been happening. </a:t>
            </a:r>
          </a:p>
          <a:p>
            <a:pPr algn="l">
              <a:lnSpc>
                <a:spcPts val="4536"/>
              </a:lnSpc>
            </a:pPr>
          </a:p>
          <a:p>
            <a:pPr algn="l">
              <a:lnSpc>
                <a:spcPts val="4536"/>
              </a:lnSpc>
            </a:pPr>
            <a:r>
              <a:rPr lang="en-US" b="true" sz="4050">
                <a:solidFill>
                  <a:srgbClr val="000000"/>
                </a:solidFill>
                <a:latin typeface="Sauna Pro 3 Bold"/>
                <a:ea typeface="Sauna Pro 3 Bold"/>
                <a:cs typeface="Sauna Pro 3 Bold"/>
                <a:sym typeface="Sauna Pro 3 Bold"/>
              </a:rPr>
              <a:t>This helps to keep others safe and the adult will know what to do.</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41541"/>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3" id="3"/>
          <p:cNvSpPr/>
          <p:nvPr/>
        </p:nvSpPr>
        <p:spPr>
          <a:xfrm flipH="false" flipV="false" rot="0">
            <a:off x="6937468"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4" id="4"/>
          <p:cNvSpPr/>
          <p:nvPr/>
        </p:nvSpPr>
        <p:spPr>
          <a:xfrm flipH="false" flipV="false" rot="0">
            <a:off x="13153776" y="441541"/>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sp>
        <p:nvSpPr>
          <p:cNvPr name="Freeform 5" id="5"/>
          <p:cNvSpPr/>
          <p:nvPr/>
        </p:nvSpPr>
        <p:spPr>
          <a:xfrm flipH="false" flipV="false" rot="0">
            <a:off x="1200920"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6" id="6"/>
          <p:cNvSpPr/>
          <p:nvPr/>
        </p:nvSpPr>
        <p:spPr>
          <a:xfrm flipH="false" flipV="false" rot="0">
            <a:off x="6977714" y="5143500"/>
            <a:ext cx="4413063" cy="4413063"/>
          </a:xfrm>
          <a:custGeom>
            <a:avLst/>
            <a:gdLst/>
            <a:ahLst/>
            <a:cxnLst/>
            <a:rect r="r" b="b" t="t" l="l"/>
            <a:pathLst>
              <a:path h="4413063" w="4413063">
                <a:moveTo>
                  <a:pt x="0" y="0"/>
                </a:moveTo>
                <a:lnTo>
                  <a:pt x="4413063" y="0"/>
                </a:lnTo>
                <a:lnTo>
                  <a:pt x="4413063" y="4413063"/>
                </a:lnTo>
                <a:lnTo>
                  <a:pt x="0" y="4413063"/>
                </a:lnTo>
                <a:lnTo>
                  <a:pt x="0" y="0"/>
                </a:lnTo>
                <a:close/>
              </a:path>
            </a:pathLst>
          </a:custGeom>
          <a:blipFill>
            <a:blip r:embed="rId2"/>
            <a:stretch>
              <a:fillRect l="0" t="0" r="0" b="0"/>
            </a:stretch>
          </a:blipFill>
        </p:spPr>
      </p:sp>
      <p:sp>
        <p:nvSpPr>
          <p:cNvPr name="Freeform 7" id="7"/>
          <p:cNvSpPr/>
          <p:nvPr/>
        </p:nvSpPr>
        <p:spPr>
          <a:xfrm flipH="false" flipV="false" rot="0">
            <a:off x="13153776" y="5143500"/>
            <a:ext cx="4413063" cy="4413063"/>
          </a:xfrm>
          <a:custGeom>
            <a:avLst/>
            <a:gdLst/>
            <a:ahLst/>
            <a:cxnLst/>
            <a:rect r="r" b="b" t="t" l="l"/>
            <a:pathLst>
              <a:path h="4413063" w="4413063">
                <a:moveTo>
                  <a:pt x="0" y="0"/>
                </a:moveTo>
                <a:lnTo>
                  <a:pt x="4413064" y="0"/>
                </a:lnTo>
                <a:lnTo>
                  <a:pt x="4413064" y="4413063"/>
                </a:lnTo>
                <a:lnTo>
                  <a:pt x="0" y="4413063"/>
                </a:lnTo>
                <a:lnTo>
                  <a:pt x="0" y="0"/>
                </a:lnTo>
                <a:close/>
              </a:path>
            </a:pathLst>
          </a:custGeom>
          <a:blipFill>
            <a:blip r:embed="rId2"/>
            <a:stretch>
              <a:fillRect l="0" t="0" r="0" b="0"/>
            </a:stretch>
          </a:blipFill>
        </p:spPr>
      </p:sp>
      <p:pic>
        <p:nvPicPr>
          <p:cNvPr name="Picture 8" id="8"/>
          <p:cNvPicPr>
            <a:picLocks noChangeAspect="true"/>
          </p:cNvPicPr>
          <p:nvPr/>
        </p:nvPicPr>
        <p:blipFill>
          <a:blip r:embed="rId3"/>
          <a:srcRect l="0" t="0" r="0" b="0"/>
          <a:stretch>
            <a:fillRect/>
          </a:stretch>
        </p:blipFill>
        <p:spPr>
          <a:xfrm flipH="false" flipV="false" rot="0">
            <a:off x="3892520" y="179272"/>
            <a:ext cx="1549243" cy="1433050"/>
          </a:xfrm>
          <a:prstGeom prst="rect">
            <a:avLst/>
          </a:prstGeom>
        </p:spPr>
      </p:pic>
      <p:pic>
        <p:nvPicPr>
          <p:cNvPr name="Picture 9" id="9"/>
          <p:cNvPicPr>
            <a:picLocks noChangeAspect="true"/>
          </p:cNvPicPr>
          <p:nvPr/>
        </p:nvPicPr>
        <p:blipFill>
          <a:blip r:embed="rId4"/>
          <a:srcRect l="0" t="0" r="0" b="0"/>
          <a:stretch>
            <a:fillRect/>
          </a:stretch>
        </p:blipFill>
        <p:spPr>
          <a:xfrm flipH="false" flipV="false" rot="0">
            <a:off x="9660903" y="246333"/>
            <a:ext cx="1370848" cy="1377737"/>
          </a:xfrm>
          <a:prstGeom prst="rect">
            <a:avLst/>
          </a:prstGeom>
        </p:spPr>
      </p:pic>
      <p:sp>
        <p:nvSpPr>
          <p:cNvPr name="TextBox 10" id="10"/>
          <p:cNvSpPr txBox="true"/>
          <p:nvPr/>
        </p:nvSpPr>
        <p:spPr>
          <a:xfrm rot="0">
            <a:off x="1200920" y="1585051"/>
            <a:ext cx="3832035" cy="2378702"/>
          </a:xfrm>
          <a:prstGeom prst="rect">
            <a:avLst/>
          </a:prstGeom>
        </p:spPr>
        <p:txBody>
          <a:bodyPr anchor="t" rtlCol="false" tIns="0" lIns="0" bIns="0" rIns="0">
            <a:spAutoFit/>
          </a:bodyPr>
          <a:lstStyle/>
          <a:p>
            <a:pPr algn="ctr">
              <a:lnSpc>
                <a:spcPts val="3815"/>
              </a:lnSpc>
            </a:pPr>
            <a:r>
              <a:rPr lang="en-US" b="true" sz="2725" spc="109" u="sng">
                <a:solidFill>
                  <a:srgbClr val="000000"/>
                </a:solidFill>
                <a:latin typeface="Sauna Pro 3 Bold"/>
                <a:ea typeface="Sauna Pro 3 Bold"/>
                <a:cs typeface="Sauna Pro 3 Bold"/>
                <a:sym typeface="Sauna Pro 3 Bold"/>
              </a:rPr>
              <a:t>Right to be safe</a:t>
            </a:r>
          </a:p>
          <a:p>
            <a:pPr algn="ctr">
              <a:lnSpc>
                <a:spcPts val="3815"/>
              </a:lnSpc>
              <a:spcBef>
                <a:spcPct val="0"/>
              </a:spcBef>
            </a:pPr>
            <a:r>
              <a:rPr lang="en-US" b="true" sz="2725" spc="109">
                <a:solidFill>
                  <a:srgbClr val="000000"/>
                </a:solidFill>
                <a:latin typeface="Sauna Pro 3 Bold"/>
                <a:ea typeface="Sauna Pro 3 Bold"/>
                <a:cs typeface="Sauna Pro 3 Bold"/>
                <a:sym typeface="Sauna Pro 3 Bold"/>
              </a:rPr>
              <a:t>Bullying makes children feel unsafe at school, online and in their community</a:t>
            </a:r>
          </a:p>
        </p:txBody>
      </p:sp>
      <p:sp>
        <p:nvSpPr>
          <p:cNvPr name="TextBox 11" id="11"/>
          <p:cNvSpPr txBox="true"/>
          <p:nvPr/>
        </p:nvSpPr>
        <p:spPr>
          <a:xfrm rot="0">
            <a:off x="7434462" y="1832701"/>
            <a:ext cx="3271205" cy="236982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a name and nationality</a:t>
            </a:r>
          </a:p>
          <a:p>
            <a:pPr algn="ctr">
              <a:lnSpc>
                <a:spcPts val="3779"/>
              </a:lnSpc>
            </a:pPr>
            <a:r>
              <a:rPr lang="en-US" b="true" sz="2700" spc="108">
                <a:solidFill>
                  <a:srgbClr val="000000"/>
                </a:solidFill>
                <a:latin typeface="Sauna Pro 3 Bold"/>
                <a:ea typeface="Sauna Pro 3 Bold"/>
                <a:cs typeface="Sauna Pro 3 Bold"/>
                <a:sym typeface="Sauna Pro 3 Bold"/>
              </a:rPr>
              <a:t>Bullying does not change this right</a:t>
            </a:r>
          </a:p>
          <a:p>
            <a:pPr algn="l">
              <a:lnSpc>
                <a:spcPts val="3779"/>
              </a:lnSpc>
              <a:spcBef>
                <a:spcPct val="0"/>
              </a:spcBef>
            </a:pPr>
          </a:p>
        </p:txBody>
      </p:sp>
      <p:sp>
        <p:nvSpPr>
          <p:cNvPr name="TextBox 12" id="12"/>
          <p:cNvSpPr txBox="true"/>
          <p:nvPr/>
        </p:nvSpPr>
        <p:spPr>
          <a:xfrm rot="0">
            <a:off x="13574950" y="1832701"/>
            <a:ext cx="3412124" cy="1893570"/>
          </a:xfrm>
          <a:prstGeom prst="rect">
            <a:avLst/>
          </a:prstGeom>
        </p:spPr>
        <p:txBody>
          <a:bodyPr anchor="t" rtlCol="false" tIns="0" lIns="0" bIns="0" rIns="0">
            <a:spAutoFit/>
          </a:bodyPr>
          <a:lstStyle/>
          <a:p>
            <a:pPr algn="ctr">
              <a:lnSpc>
                <a:spcPts val="3779"/>
              </a:lnSpc>
            </a:pPr>
            <a:r>
              <a:rPr lang="en-US" b="true" sz="2700" spc="108" u="sng">
                <a:solidFill>
                  <a:srgbClr val="000000"/>
                </a:solidFill>
                <a:latin typeface="Sauna Pro 3 Bold"/>
                <a:ea typeface="Sauna Pro 3 Bold"/>
                <a:cs typeface="Sauna Pro 3 Bold"/>
                <a:sym typeface="Sauna Pro 3 Bold"/>
              </a:rPr>
              <a:t>Right to education</a:t>
            </a:r>
          </a:p>
          <a:p>
            <a:pPr algn="ctr">
              <a:lnSpc>
                <a:spcPts val="3779"/>
              </a:lnSpc>
              <a:spcBef>
                <a:spcPct val="0"/>
              </a:spcBef>
            </a:pPr>
            <a:r>
              <a:rPr lang="en-US" b="true" sz="2700" spc="108">
                <a:solidFill>
                  <a:srgbClr val="000000"/>
                </a:solidFill>
                <a:latin typeface="Sauna Pro 3 Bold"/>
                <a:ea typeface="Sauna Pro 3 Bold"/>
                <a:cs typeface="Sauna Pro 3 Bold"/>
                <a:sym typeface="Sauna Pro 3 Bold"/>
              </a:rPr>
              <a:t>Bullying can make young people scared to attend school</a:t>
            </a:r>
          </a:p>
        </p:txBody>
      </p:sp>
      <p:sp>
        <p:nvSpPr>
          <p:cNvPr name="TextBox 13" id="13"/>
          <p:cNvSpPr txBox="true"/>
          <p:nvPr/>
        </p:nvSpPr>
        <p:spPr>
          <a:xfrm rot="0">
            <a:off x="1869893" y="7005479"/>
            <a:ext cx="2659896" cy="1146788"/>
          </a:xfrm>
          <a:prstGeom prst="rect">
            <a:avLst/>
          </a:prstGeom>
        </p:spPr>
        <p:txBody>
          <a:bodyPr anchor="t" rtlCol="false" tIns="0" lIns="0" bIns="0" rIns="0">
            <a:spAutoFit/>
          </a:bodyPr>
          <a:lstStyle/>
          <a:p>
            <a:pPr algn="ctr">
              <a:lnSpc>
                <a:spcPts val="4516"/>
              </a:lnSpc>
              <a:spcBef>
                <a:spcPct val="0"/>
              </a:spcBef>
            </a:pPr>
            <a:r>
              <a:rPr lang="en-US" b="true" sz="3225" spc="129">
                <a:solidFill>
                  <a:srgbClr val="000000"/>
                </a:solidFill>
                <a:latin typeface="Sauna Pro 3 Bold"/>
                <a:ea typeface="Sauna Pro 3 Bold"/>
                <a:cs typeface="Sauna Pro 3 Bold"/>
                <a:sym typeface="Sauna Pro 3 Bold"/>
              </a:rPr>
              <a:t>Right to be  healthy</a:t>
            </a:r>
          </a:p>
        </p:txBody>
      </p:sp>
      <p:sp>
        <p:nvSpPr>
          <p:cNvPr name="TextBox 14" id="14"/>
          <p:cNvSpPr txBox="true"/>
          <p:nvPr/>
        </p:nvSpPr>
        <p:spPr>
          <a:xfrm rot="0">
            <a:off x="7434462" y="6696274"/>
            <a:ext cx="3271205" cy="1455994"/>
          </a:xfrm>
          <a:prstGeom prst="rect">
            <a:avLst/>
          </a:prstGeom>
        </p:spPr>
        <p:txBody>
          <a:bodyPr anchor="t" rtlCol="false" tIns="0" lIns="0" bIns="0" rIns="0">
            <a:spAutoFit/>
          </a:bodyPr>
          <a:lstStyle/>
          <a:p>
            <a:pPr algn="ctr">
              <a:lnSpc>
                <a:spcPts val="3806"/>
              </a:lnSpc>
            </a:pPr>
            <a:r>
              <a:rPr lang="en-US" b="true" sz="3225" spc="129">
                <a:solidFill>
                  <a:srgbClr val="000000"/>
                </a:solidFill>
                <a:latin typeface="Sauna Pro 3 Bold"/>
                <a:ea typeface="Sauna Pro 3 Bold"/>
                <a:cs typeface="Sauna Pro 3 Bold"/>
                <a:sym typeface="Sauna Pro 3 Bold"/>
              </a:rPr>
              <a:t>Right to be heard and taken seriously</a:t>
            </a:r>
          </a:p>
        </p:txBody>
      </p:sp>
      <p:sp>
        <p:nvSpPr>
          <p:cNvPr name="TextBox 15" id="15"/>
          <p:cNvSpPr txBox="true"/>
          <p:nvPr/>
        </p:nvSpPr>
        <p:spPr>
          <a:xfrm rot="0">
            <a:off x="13574950" y="6705799"/>
            <a:ext cx="3271205" cy="1450566"/>
          </a:xfrm>
          <a:prstGeom prst="rect">
            <a:avLst/>
          </a:prstGeom>
        </p:spPr>
        <p:txBody>
          <a:bodyPr anchor="t" rtlCol="false" tIns="0" lIns="0" bIns="0" rIns="0">
            <a:spAutoFit/>
          </a:bodyPr>
          <a:lstStyle/>
          <a:p>
            <a:pPr algn="ctr">
              <a:lnSpc>
                <a:spcPts val="3774"/>
              </a:lnSpc>
            </a:pPr>
            <a:r>
              <a:rPr lang="en-US" b="true" sz="3225" spc="129">
                <a:solidFill>
                  <a:srgbClr val="000000"/>
                </a:solidFill>
                <a:latin typeface="Sauna Pro 3 Bold"/>
                <a:ea typeface="Sauna Pro 3 Bold"/>
                <a:cs typeface="Sauna Pro 3 Bold"/>
                <a:sym typeface="Sauna Pro 3 Bold"/>
              </a:rPr>
              <a:t>Right not to be discriminated against</a:t>
            </a:r>
          </a:p>
        </p:txBody>
      </p:sp>
      <p:pic>
        <p:nvPicPr>
          <p:cNvPr name="Picture 16" id="16"/>
          <p:cNvPicPr>
            <a:picLocks noChangeAspect="true"/>
          </p:cNvPicPr>
          <p:nvPr/>
        </p:nvPicPr>
        <p:blipFill>
          <a:blip r:embed="rId3"/>
          <a:srcRect l="0" t="0" r="0" b="0"/>
          <a:stretch>
            <a:fillRect/>
          </a:stretch>
        </p:blipFill>
        <p:spPr>
          <a:xfrm flipH="false" flipV="false" rot="0">
            <a:off x="15710057" y="0"/>
            <a:ext cx="1549243" cy="1433050"/>
          </a:xfrm>
          <a:prstGeom prst="rect">
            <a:avLst/>
          </a:prstGeom>
        </p:spPr>
      </p:pic>
    </p:spTree>
  </p:cSld>
  <p:clrMapOvr>
    <a:masterClrMapping/>
  </p:clrMapOvr>
</p:sld>
</file>

<file path=ppt/slides/slide90.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3018129" y="2607858"/>
            <a:ext cx="3267601" cy="2177039"/>
          </a:xfrm>
          <a:custGeom>
            <a:avLst/>
            <a:gdLst/>
            <a:ahLst/>
            <a:cxnLst/>
            <a:rect r="r" b="b" t="t" l="l"/>
            <a:pathLst>
              <a:path h="2177039" w="3267601">
                <a:moveTo>
                  <a:pt x="0" y="0"/>
                </a:moveTo>
                <a:lnTo>
                  <a:pt x="3267601" y="0"/>
                </a:lnTo>
                <a:lnTo>
                  <a:pt x="3267601" y="2177038"/>
                </a:lnTo>
                <a:lnTo>
                  <a:pt x="0" y="2177038"/>
                </a:lnTo>
                <a:lnTo>
                  <a:pt x="0" y="0"/>
                </a:lnTo>
                <a:close/>
              </a:path>
            </a:pathLst>
          </a:custGeom>
          <a:blipFill>
            <a:blip r:embed="rId2"/>
            <a:stretch>
              <a:fillRect l="0" t="0" r="0" b="0"/>
            </a:stretch>
          </a:blipFill>
        </p:spPr>
      </p:sp>
      <p:sp>
        <p:nvSpPr>
          <p:cNvPr name="Freeform 3" id="3"/>
          <p:cNvSpPr/>
          <p:nvPr/>
        </p:nvSpPr>
        <p:spPr>
          <a:xfrm flipH="false" flipV="false" rot="0">
            <a:off x="7923904" y="2249254"/>
            <a:ext cx="1725757" cy="2766745"/>
          </a:xfrm>
          <a:custGeom>
            <a:avLst/>
            <a:gdLst/>
            <a:ahLst/>
            <a:cxnLst/>
            <a:rect r="r" b="b" t="t" l="l"/>
            <a:pathLst>
              <a:path h="2766745" w="1725757">
                <a:moveTo>
                  <a:pt x="0" y="0"/>
                </a:moveTo>
                <a:lnTo>
                  <a:pt x="1725758" y="0"/>
                </a:lnTo>
                <a:lnTo>
                  <a:pt x="1725758" y="2766745"/>
                </a:lnTo>
                <a:lnTo>
                  <a:pt x="0" y="27667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129273" y="2480357"/>
            <a:ext cx="2304540" cy="2304540"/>
          </a:xfrm>
          <a:custGeom>
            <a:avLst/>
            <a:gdLst/>
            <a:ahLst/>
            <a:cxnLst/>
            <a:rect r="r" b="b" t="t" l="l"/>
            <a:pathLst>
              <a:path h="2304540" w="2304540">
                <a:moveTo>
                  <a:pt x="0" y="0"/>
                </a:moveTo>
                <a:lnTo>
                  <a:pt x="2304540" y="0"/>
                </a:lnTo>
                <a:lnTo>
                  <a:pt x="2304540" y="2304539"/>
                </a:lnTo>
                <a:lnTo>
                  <a:pt x="0" y="230453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p:nvPr/>
        </p:nvGrpSpPr>
        <p:grpSpPr>
          <a:xfrm rot="0">
            <a:off x="-149841" y="-1139143"/>
            <a:ext cx="22143225" cy="3086100"/>
            <a:chOff x="0" y="0"/>
            <a:chExt cx="5831960" cy="812800"/>
          </a:xfrm>
        </p:grpSpPr>
        <p:sp>
          <p:nvSpPr>
            <p:cNvPr name="Freeform 6" id="6"/>
            <p:cNvSpPr/>
            <p:nvPr/>
          </p:nvSpPr>
          <p:spPr>
            <a:xfrm flipH="false" flipV="false" rot="0">
              <a:off x="0" y="0"/>
              <a:ext cx="5831960" cy="812800"/>
            </a:xfrm>
            <a:custGeom>
              <a:avLst/>
              <a:gdLst/>
              <a:ahLst/>
              <a:cxnLst/>
              <a:rect r="r" b="b" t="t" l="l"/>
              <a:pathLst>
                <a:path h="812800" w="5831960">
                  <a:moveTo>
                    <a:pt x="0" y="0"/>
                  </a:moveTo>
                  <a:lnTo>
                    <a:pt x="5831960" y="0"/>
                  </a:lnTo>
                  <a:lnTo>
                    <a:pt x="5831960" y="812800"/>
                  </a:lnTo>
                  <a:lnTo>
                    <a:pt x="0" y="812800"/>
                  </a:lnTo>
                  <a:close/>
                </a:path>
              </a:pathLst>
            </a:custGeom>
            <a:solidFill>
              <a:srgbClr val="FFFFFF"/>
            </a:solidFill>
          </p:spPr>
        </p:sp>
        <p:sp>
          <p:nvSpPr>
            <p:cNvPr name="TextBox 7" id="7"/>
            <p:cNvSpPr txBox="true"/>
            <p:nvPr/>
          </p:nvSpPr>
          <p:spPr>
            <a:xfrm>
              <a:off x="0" y="-38100"/>
              <a:ext cx="5831960" cy="850900"/>
            </a:xfrm>
            <a:prstGeom prst="rect">
              <a:avLst/>
            </a:prstGeom>
          </p:spPr>
          <p:txBody>
            <a:bodyPr anchor="ctr" rtlCol="false" tIns="50800" lIns="50800" bIns="50800" rIns="50800"/>
            <a:lstStyle/>
            <a:p>
              <a:pPr algn="ctr">
                <a:lnSpc>
                  <a:spcPts val="2659"/>
                </a:lnSpc>
              </a:pPr>
            </a:p>
          </p:txBody>
        </p:sp>
      </p:grpSp>
      <p:sp>
        <p:nvSpPr>
          <p:cNvPr name="TextBox 8" id="8"/>
          <p:cNvSpPr txBox="true"/>
          <p:nvPr/>
        </p:nvSpPr>
        <p:spPr>
          <a:xfrm rot="0">
            <a:off x="417330" y="5324123"/>
            <a:ext cx="5037858" cy="4653587"/>
          </a:xfrm>
          <a:prstGeom prst="rect">
            <a:avLst/>
          </a:prstGeom>
        </p:spPr>
        <p:txBody>
          <a:bodyPr anchor="t" rtlCol="false" tIns="0" lIns="0" bIns="0" rIns="0">
            <a:spAutoFit/>
          </a:bodyPr>
          <a:lstStyle/>
          <a:p>
            <a:pPr algn="l">
              <a:lnSpc>
                <a:spcPts val="4621"/>
              </a:lnSpc>
            </a:pPr>
            <a:r>
              <a:rPr lang="en-US" sz="3950">
                <a:solidFill>
                  <a:srgbClr val="FFFFFF"/>
                </a:solidFill>
                <a:latin typeface="Sauna Pro 1"/>
                <a:ea typeface="Sauna Pro 1"/>
                <a:cs typeface="Sauna Pro 1"/>
                <a:sym typeface="Sauna Pro 1"/>
              </a:rPr>
              <a:t>At a quieter time  you could show your support. </a:t>
            </a:r>
          </a:p>
          <a:p>
            <a:pPr algn="l">
              <a:lnSpc>
                <a:spcPts val="4621"/>
              </a:lnSpc>
            </a:pPr>
          </a:p>
          <a:p>
            <a:pPr algn="l">
              <a:lnSpc>
                <a:spcPts val="4621"/>
              </a:lnSpc>
            </a:pPr>
            <a:r>
              <a:rPr lang="en-US" sz="3950">
                <a:solidFill>
                  <a:srgbClr val="FFFFFF"/>
                </a:solidFill>
                <a:latin typeface="Sauna Pro 1"/>
                <a:ea typeface="Sauna Pro 1"/>
                <a:cs typeface="Sauna Pro 1"/>
                <a:sym typeface="Sauna Pro 1"/>
              </a:rPr>
              <a:t>Sometimes just asking if someone is “okay” can go a long way and make them feel included.</a:t>
            </a:r>
          </a:p>
        </p:txBody>
      </p:sp>
      <p:sp>
        <p:nvSpPr>
          <p:cNvPr name="TextBox 9" id="9"/>
          <p:cNvSpPr txBox="true"/>
          <p:nvPr/>
        </p:nvSpPr>
        <p:spPr>
          <a:xfrm rot="0">
            <a:off x="6808092" y="5219348"/>
            <a:ext cx="4671815" cy="4862025"/>
          </a:xfrm>
          <a:prstGeom prst="rect">
            <a:avLst/>
          </a:prstGeom>
        </p:spPr>
        <p:txBody>
          <a:bodyPr anchor="t" rtlCol="false" tIns="0" lIns="0" bIns="0" rIns="0">
            <a:spAutoFit/>
          </a:bodyPr>
          <a:lstStyle/>
          <a:p>
            <a:pPr algn="l">
              <a:lnSpc>
                <a:spcPts val="5530"/>
              </a:lnSpc>
            </a:pPr>
            <a:r>
              <a:rPr lang="en-US" sz="3950" b="true">
                <a:solidFill>
                  <a:srgbClr val="000000"/>
                </a:solidFill>
                <a:latin typeface="Sauna Pro 3 Bold"/>
                <a:ea typeface="Sauna Pro 3 Bold"/>
                <a:cs typeface="Sauna Pro 3 Bold"/>
                <a:sym typeface="Sauna Pro 3 Bold"/>
              </a:rPr>
              <a:t>Stand with the person, never isolate them.</a:t>
            </a:r>
          </a:p>
          <a:p>
            <a:pPr algn="l">
              <a:lnSpc>
                <a:spcPts val="5530"/>
              </a:lnSpc>
            </a:pPr>
          </a:p>
          <a:p>
            <a:pPr algn="l">
              <a:lnSpc>
                <a:spcPts val="5530"/>
              </a:lnSpc>
              <a:spcBef>
                <a:spcPct val="0"/>
              </a:spcBef>
            </a:pPr>
            <a:r>
              <a:rPr lang="en-US" b="true" sz="3950">
                <a:solidFill>
                  <a:srgbClr val="000000"/>
                </a:solidFill>
                <a:latin typeface="Sauna Pro 3 Bold"/>
                <a:ea typeface="Sauna Pro 3 Bold"/>
                <a:cs typeface="Sauna Pro 3 Bold"/>
                <a:sym typeface="Sauna Pro 3 Bold"/>
              </a:rPr>
              <a:t>Show your support by being there and showing they are not alone.</a:t>
            </a:r>
          </a:p>
        </p:txBody>
      </p:sp>
      <p:sp>
        <p:nvSpPr>
          <p:cNvPr name="TextBox 10" id="10"/>
          <p:cNvSpPr txBox="true"/>
          <p:nvPr/>
        </p:nvSpPr>
        <p:spPr>
          <a:xfrm rot="0">
            <a:off x="13018129" y="5219348"/>
            <a:ext cx="4120905" cy="4862025"/>
          </a:xfrm>
          <a:prstGeom prst="rect">
            <a:avLst/>
          </a:prstGeom>
        </p:spPr>
        <p:txBody>
          <a:bodyPr anchor="t" rtlCol="false" tIns="0" lIns="0" bIns="0" rIns="0">
            <a:spAutoFit/>
          </a:bodyPr>
          <a:lstStyle/>
          <a:p>
            <a:pPr algn="l">
              <a:lnSpc>
                <a:spcPts val="5530"/>
              </a:lnSpc>
            </a:pPr>
            <a:r>
              <a:rPr lang="en-US" sz="3950" b="true">
                <a:solidFill>
                  <a:srgbClr val="FFFFFF"/>
                </a:solidFill>
                <a:latin typeface="Sauna Pro 3 Bold"/>
                <a:ea typeface="Sauna Pro 3 Bold"/>
                <a:cs typeface="Sauna Pro 3 Bold"/>
                <a:sym typeface="Sauna Pro 3 Bold"/>
              </a:rPr>
              <a:t>Be a positive role model.</a:t>
            </a:r>
          </a:p>
          <a:p>
            <a:pPr algn="l">
              <a:lnSpc>
                <a:spcPts val="5530"/>
              </a:lnSpc>
            </a:pPr>
          </a:p>
          <a:p>
            <a:pPr algn="l">
              <a:lnSpc>
                <a:spcPts val="5530"/>
              </a:lnSpc>
              <a:spcBef>
                <a:spcPct val="0"/>
              </a:spcBef>
            </a:pPr>
            <a:r>
              <a:rPr lang="en-US" b="true" sz="3950">
                <a:solidFill>
                  <a:srgbClr val="FFFFFF"/>
                </a:solidFill>
                <a:latin typeface="Sauna Pro 3 Bold"/>
                <a:ea typeface="Sauna Pro 3 Bold"/>
                <a:cs typeface="Sauna Pro 3 Bold"/>
                <a:sym typeface="Sauna Pro 3 Bold"/>
              </a:rPr>
              <a:t>Be kind and spread kindness. Be compassionate and show empathy.</a:t>
            </a:r>
          </a:p>
        </p:txBody>
      </p:sp>
    </p:spTree>
  </p:cSld>
  <p:clrMapOvr>
    <a:masterClrMapping/>
  </p:clrMapOvr>
</p:sld>
</file>

<file path=ppt/slides/slide91.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6776632" y="6656700"/>
            <a:ext cx="4234538" cy="3080626"/>
          </a:xfrm>
          <a:custGeom>
            <a:avLst/>
            <a:gdLst/>
            <a:ahLst/>
            <a:cxnLst/>
            <a:rect r="r" b="b" t="t" l="l"/>
            <a:pathLst>
              <a:path h="3080626" w="4234538">
                <a:moveTo>
                  <a:pt x="0" y="0"/>
                </a:moveTo>
                <a:lnTo>
                  <a:pt x="4234538" y="0"/>
                </a:lnTo>
                <a:lnTo>
                  <a:pt x="4234538" y="3080626"/>
                </a:lnTo>
                <a:lnTo>
                  <a:pt x="0" y="30806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643623" y="702739"/>
            <a:ext cx="15000754" cy="5276710"/>
            <a:chOff x="0" y="0"/>
            <a:chExt cx="3950816" cy="1389751"/>
          </a:xfrm>
        </p:grpSpPr>
        <p:sp>
          <p:nvSpPr>
            <p:cNvPr name="Freeform 4" id="4"/>
            <p:cNvSpPr/>
            <p:nvPr/>
          </p:nvSpPr>
          <p:spPr>
            <a:xfrm flipH="false" flipV="false" rot="0">
              <a:off x="0" y="0"/>
              <a:ext cx="3950816" cy="1389751"/>
            </a:xfrm>
            <a:custGeom>
              <a:avLst/>
              <a:gdLst/>
              <a:ahLst/>
              <a:cxnLst/>
              <a:rect r="r" b="b" t="t" l="l"/>
              <a:pathLst>
                <a:path h="1389751" w="3950816">
                  <a:moveTo>
                    <a:pt x="0" y="0"/>
                  </a:moveTo>
                  <a:lnTo>
                    <a:pt x="3950816" y="0"/>
                  </a:lnTo>
                  <a:lnTo>
                    <a:pt x="3950816" y="1389751"/>
                  </a:lnTo>
                  <a:lnTo>
                    <a:pt x="0" y="1389751"/>
                  </a:lnTo>
                  <a:close/>
                </a:path>
              </a:pathLst>
            </a:custGeom>
            <a:solidFill>
              <a:srgbClr val="FFFFFF"/>
            </a:solidFill>
          </p:spPr>
        </p:sp>
        <p:sp>
          <p:nvSpPr>
            <p:cNvPr name="TextBox 5" id="5"/>
            <p:cNvSpPr txBox="true"/>
            <p:nvPr/>
          </p:nvSpPr>
          <p:spPr>
            <a:xfrm>
              <a:off x="0" y="-38100"/>
              <a:ext cx="3950816" cy="142785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2513118" y="-281318"/>
            <a:ext cx="13261765" cy="6938018"/>
          </a:xfrm>
          <a:prstGeom prst="rect">
            <a:avLst/>
          </a:prstGeom>
        </p:spPr>
        <p:txBody>
          <a:bodyPr anchor="t" rtlCol="false" tIns="0" lIns="0" bIns="0" rIns="0">
            <a:spAutoFit/>
          </a:bodyPr>
          <a:lstStyle/>
          <a:p>
            <a:pPr algn="just">
              <a:lnSpc>
                <a:spcPts val="6123"/>
              </a:lnSpc>
            </a:pPr>
          </a:p>
          <a:p>
            <a:pPr algn="just">
              <a:lnSpc>
                <a:spcPts val="6123"/>
              </a:lnSpc>
            </a:pPr>
          </a:p>
          <a:p>
            <a:pPr algn="just">
              <a:lnSpc>
                <a:spcPts val="6123"/>
              </a:lnSpc>
            </a:pPr>
            <a:r>
              <a:rPr lang="en-US" b="true" sz="4374">
                <a:solidFill>
                  <a:srgbClr val="1C2120"/>
                </a:solidFill>
                <a:latin typeface="Sauna Pro 3 Bold"/>
                <a:ea typeface="Sauna Pro 3 Bold"/>
                <a:cs typeface="Sauna Pro 3 Bold"/>
                <a:sym typeface="Sauna Pro 3 Bold"/>
              </a:rPr>
              <a:t>If you were experiencing bullying:</a:t>
            </a:r>
          </a:p>
          <a:p>
            <a:pPr algn="just" marL="944405" indent="-472202" lvl="1">
              <a:lnSpc>
                <a:spcPts val="6123"/>
              </a:lnSpc>
              <a:buFont typeface="Arial"/>
              <a:buChar char="•"/>
            </a:pPr>
            <a:r>
              <a:rPr lang="en-US" b="true" sz="4374">
                <a:solidFill>
                  <a:srgbClr val="1C2120"/>
                </a:solidFill>
                <a:latin typeface="Sauna Pro 3 Bold"/>
                <a:ea typeface="Sauna Pro 3 Bold"/>
                <a:cs typeface="Sauna Pro 3 Bold"/>
                <a:sym typeface="Sauna Pro 3 Bold"/>
              </a:rPr>
              <a:t>What help would you want?</a:t>
            </a:r>
          </a:p>
          <a:p>
            <a:pPr algn="just" marL="944405" indent="-472202" lvl="1">
              <a:lnSpc>
                <a:spcPts val="6123"/>
              </a:lnSpc>
              <a:buFont typeface="Arial"/>
              <a:buChar char="•"/>
            </a:pPr>
            <a:r>
              <a:rPr lang="en-US" b="true" sz="4374">
                <a:solidFill>
                  <a:srgbClr val="1C2120"/>
                </a:solidFill>
                <a:latin typeface="Sauna Pro 3 Bold"/>
                <a:ea typeface="Sauna Pro 3 Bold"/>
                <a:cs typeface="Sauna Pro 3 Bold"/>
                <a:sym typeface="Sauna Pro 3 Bold"/>
              </a:rPr>
              <a:t>What support would you want?</a:t>
            </a:r>
          </a:p>
          <a:p>
            <a:pPr algn="just" marL="944405" indent="-472202" lvl="1">
              <a:lnSpc>
                <a:spcPts val="6123"/>
              </a:lnSpc>
              <a:buFont typeface="Arial"/>
              <a:buChar char="•"/>
            </a:pPr>
            <a:r>
              <a:rPr lang="en-US" b="true" sz="4374">
                <a:solidFill>
                  <a:srgbClr val="1C2120"/>
                </a:solidFill>
                <a:latin typeface="Sauna Pro 3 Bold"/>
                <a:ea typeface="Sauna Pro 3 Bold"/>
                <a:cs typeface="Sauna Pro 3 Bold"/>
                <a:sym typeface="Sauna Pro 3 Bold"/>
              </a:rPr>
              <a:t>What would make you feel less scared and alone?</a:t>
            </a:r>
          </a:p>
          <a:p>
            <a:pPr algn="l" marL="944405" indent="-472202" lvl="1">
              <a:lnSpc>
                <a:spcPts val="6123"/>
              </a:lnSpc>
              <a:buFont typeface="Arial"/>
              <a:buChar char="•"/>
            </a:pPr>
            <a:r>
              <a:rPr lang="en-US" b="true" sz="4374">
                <a:solidFill>
                  <a:srgbClr val="1C2120"/>
                </a:solidFill>
                <a:latin typeface="Sauna Pro 3 Bold"/>
                <a:ea typeface="Sauna Pro 3 Bold"/>
                <a:cs typeface="Sauna Pro 3 Bold"/>
                <a:sym typeface="Sauna Pro 3 Bold"/>
              </a:rPr>
              <a:t>What would you expect from others?</a:t>
            </a:r>
          </a:p>
          <a:p>
            <a:pPr algn="just">
              <a:lnSpc>
                <a:spcPts val="6123"/>
              </a:lnSpc>
            </a:pPr>
          </a:p>
          <a:p>
            <a:pPr algn="just">
              <a:lnSpc>
                <a:spcPts val="6123"/>
              </a:lnSpc>
              <a:spcBef>
                <a:spcPct val="0"/>
              </a:spcBef>
            </a:pPr>
          </a:p>
        </p:txBody>
      </p:sp>
    </p:spTree>
  </p:cSld>
  <p:clrMapOvr>
    <a:masterClrMapping/>
  </p:clrMapOvr>
</p:sld>
</file>

<file path=ppt/slides/slide92.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15251" r="0" b="21797"/>
          <a:stretch>
            <a:fillRect/>
          </a:stretch>
        </p:blipFill>
        <p:spPr>
          <a:xfrm flipH="false" flipV="false" rot="0">
            <a:off x="209939" y="-288124"/>
            <a:ext cx="17680609" cy="6281349"/>
          </a:xfrm>
          <a:prstGeom prst="rect">
            <a:avLst/>
          </a:prstGeom>
        </p:spPr>
      </p:pic>
      <p:sp>
        <p:nvSpPr>
          <p:cNvPr name="Freeform 3" id="3"/>
          <p:cNvSpPr/>
          <p:nvPr/>
        </p:nvSpPr>
        <p:spPr>
          <a:xfrm flipH="false" flipV="false" rot="0">
            <a:off x="309668" y="9144410"/>
            <a:ext cx="1674570" cy="967064"/>
          </a:xfrm>
          <a:custGeom>
            <a:avLst/>
            <a:gdLst/>
            <a:ahLst/>
            <a:cxnLst/>
            <a:rect r="r" b="b" t="t" l="l"/>
            <a:pathLst>
              <a:path h="967064" w="1674570">
                <a:moveTo>
                  <a:pt x="0" y="0"/>
                </a:moveTo>
                <a:lnTo>
                  <a:pt x="1674570" y="0"/>
                </a:lnTo>
                <a:lnTo>
                  <a:pt x="1674570" y="967064"/>
                </a:lnTo>
                <a:lnTo>
                  <a:pt x="0" y="9670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2185494" y="9366694"/>
            <a:ext cx="718653" cy="718653"/>
          </a:xfrm>
          <a:custGeom>
            <a:avLst/>
            <a:gdLst/>
            <a:ahLst/>
            <a:cxnLst/>
            <a:rect r="r" b="b" t="t" l="l"/>
            <a:pathLst>
              <a:path h="718653" w="718653">
                <a:moveTo>
                  <a:pt x="0" y="0"/>
                </a:moveTo>
                <a:lnTo>
                  <a:pt x="718653" y="0"/>
                </a:lnTo>
                <a:lnTo>
                  <a:pt x="718653" y="718653"/>
                </a:lnTo>
                <a:lnTo>
                  <a:pt x="0" y="71865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5" id="5"/>
          <p:cNvSpPr txBox="true"/>
          <p:nvPr/>
        </p:nvSpPr>
        <p:spPr>
          <a:xfrm rot="0">
            <a:off x="1028700" y="6878673"/>
            <a:ext cx="16189255" cy="2177974"/>
          </a:xfrm>
          <a:prstGeom prst="rect">
            <a:avLst/>
          </a:prstGeom>
        </p:spPr>
        <p:txBody>
          <a:bodyPr anchor="t" rtlCol="false" tIns="0" lIns="0" bIns="0" rIns="0">
            <a:spAutoFit/>
          </a:bodyPr>
          <a:lstStyle/>
          <a:p>
            <a:pPr algn="ctr">
              <a:lnSpc>
                <a:spcPts val="5691"/>
              </a:lnSpc>
            </a:pPr>
            <a:r>
              <a:rPr lang="en-US" b="true" sz="5221" spc="208">
                <a:solidFill>
                  <a:srgbClr val="FFFFFF"/>
                </a:solidFill>
                <a:latin typeface="Sauna Pro 5 Bold"/>
                <a:ea typeface="Sauna Pro 5 Bold"/>
                <a:cs typeface="Sauna Pro 5 Bold"/>
                <a:sym typeface="Sauna Pro 5 Bold"/>
              </a:rPr>
              <a:t>Ava finally gains courage to tell someone about Noah?</a:t>
            </a:r>
          </a:p>
          <a:p>
            <a:pPr algn="ctr">
              <a:lnSpc>
                <a:spcPts val="5691"/>
              </a:lnSpc>
            </a:pPr>
            <a:r>
              <a:rPr lang="en-US" b="true" sz="5221" spc="208">
                <a:solidFill>
                  <a:srgbClr val="000000"/>
                </a:solidFill>
                <a:latin typeface="Sauna Pro 5 Bold"/>
                <a:ea typeface="Sauna Pro 5 Bold"/>
                <a:cs typeface="Sauna Pro 5 Bold"/>
                <a:sym typeface="Sauna Pro 5 Bold"/>
              </a:rPr>
              <a:t>What might people call her if she tells his parents or the teacher?</a:t>
            </a:r>
          </a:p>
        </p:txBody>
      </p:sp>
      <p:sp>
        <p:nvSpPr>
          <p:cNvPr name="Freeform 6" id="6"/>
          <p:cNvSpPr/>
          <p:nvPr/>
        </p:nvSpPr>
        <p:spPr>
          <a:xfrm flipH="false" flipV="false" rot="0">
            <a:off x="16707194" y="8621914"/>
            <a:ext cx="1336880" cy="1489560"/>
          </a:xfrm>
          <a:custGeom>
            <a:avLst/>
            <a:gdLst/>
            <a:ahLst/>
            <a:cxnLst/>
            <a:rect r="r" b="b" t="t" l="l"/>
            <a:pathLst>
              <a:path h="1489560" w="1336880">
                <a:moveTo>
                  <a:pt x="0" y="0"/>
                </a:moveTo>
                <a:lnTo>
                  <a:pt x="1336880" y="0"/>
                </a:lnTo>
                <a:lnTo>
                  <a:pt x="1336880" y="1489560"/>
                </a:lnTo>
                <a:lnTo>
                  <a:pt x="0" y="14895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104172" y="9412407"/>
            <a:ext cx="655067" cy="627227"/>
          </a:xfrm>
          <a:custGeom>
            <a:avLst/>
            <a:gdLst/>
            <a:ahLst/>
            <a:cxnLst/>
            <a:rect r="r" b="b" t="t" l="l"/>
            <a:pathLst>
              <a:path h="627227" w="655067">
                <a:moveTo>
                  <a:pt x="0" y="0"/>
                </a:moveTo>
                <a:lnTo>
                  <a:pt x="655068" y="0"/>
                </a:lnTo>
                <a:lnTo>
                  <a:pt x="655068" y="627227"/>
                </a:lnTo>
                <a:lnTo>
                  <a:pt x="0" y="6272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93.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715902" y="8794094"/>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41644" y="3923833"/>
            <a:ext cx="7932145" cy="4114800"/>
          </a:xfrm>
          <a:custGeom>
            <a:avLst/>
            <a:gdLst/>
            <a:ahLst/>
            <a:cxnLst/>
            <a:rect r="r" b="b" t="t" l="l"/>
            <a:pathLst>
              <a:path h="4114800" w="7932145">
                <a:moveTo>
                  <a:pt x="0" y="0"/>
                </a:moveTo>
                <a:lnTo>
                  <a:pt x="7932145" y="0"/>
                </a:lnTo>
                <a:lnTo>
                  <a:pt x="7932145" y="4114800"/>
                </a:lnTo>
                <a:lnTo>
                  <a:pt x="0" y="4114800"/>
                </a:lnTo>
                <a:lnTo>
                  <a:pt x="0" y="0"/>
                </a:lnTo>
                <a:close/>
              </a:path>
            </a:pathLst>
          </a:custGeom>
          <a:blipFill>
            <a:blip r:embed="rId4"/>
            <a:stretch>
              <a:fillRect l="0" t="0" r="0" b="0"/>
            </a:stretch>
          </a:blipFill>
        </p:spPr>
      </p:sp>
      <p:sp>
        <p:nvSpPr>
          <p:cNvPr name="Freeform 4" id="4"/>
          <p:cNvSpPr/>
          <p:nvPr/>
        </p:nvSpPr>
        <p:spPr>
          <a:xfrm flipH="false" flipV="false" rot="0">
            <a:off x="9629581" y="3190382"/>
            <a:ext cx="8677469" cy="6985363"/>
          </a:xfrm>
          <a:custGeom>
            <a:avLst/>
            <a:gdLst/>
            <a:ahLst/>
            <a:cxnLst/>
            <a:rect r="r" b="b" t="t" l="l"/>
            <a:pathLst>
              <a:path h="6985363" w="8677469">
                <a:moveTo>
                  <a:pt x="0" y="0"/>
                </a:moveTo>
                <a:lnTo>
                  <a:pt x="8677469" y="0"/>
                </a:lnTo>
                <a:lnTo>
                  <a:pt x="8677469" y="6985363"/>
                </a:lnTo>
                <a:lnTo>
                  <a:pt x="0" y="698536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3615110" y="856187"/>
            <a:ext cx="11057779" cy="2008268"/>
          </a:xfrm>
          <a:prstGeom prst="rect">
            <a:avLst/>
          </a:prstGeom>
        </p:spPr>
        <p:txBody>
          <a:bodyPr anchor="t" rtlCol="false" tIns="0" lIns="0" bIns="0" rIns="0">
            <a:spAutoFit/>
          </a:bodyPr>
          <a:lstStyle/>
          <a:p>
            <a:pPr algn="ctr">
              <a:lnSpc>
                <a:spcPts val="14076"/>
              </a:lnSpc>
            </a:pPr>
            <a:r>
              <a:rPr lang="en-US" sz="17595">
                <a:solidFill>
                  <a:srgbClr val="84E52E"/>
                </a:solidFill>
                <a:latin typeface="Gagalin"/>
                <a:ea typeface="Gagalin"/>
                <a:cs typeface="Gagalin"/>
                <a:sym typeface="Gagalin"/>
              </a:rPr>
              <a:t>grass</a:t>
            </a:r>
          </a:p>
        </p:txBody>
      </p:sp>
      <p:sp>
        <p:nvSpPr>
          <p:cNvPr name="TextBox 6" id="6"/>
          <p:cNvSpPr txBox="true"/>
          <p:nvPr/>
        </p:nvSpPr>
        <p:spPr>
          <a:xfrm rot="0">
            <a:off x="1690619" y="5151737"/>
            <a:ext cx="6471493" cy="1531327"/>
          </a:xfrm>
          <a:prstGeom prst="rect">
            <a:avLst/>
          </a:prstGeom>
        </p:spPr>
        <p:txBody>
          <a:bodyPr anchor="t" rtlCol="false" tIns="0" lIns="0" bIns="0" rIns="0">
            <a:spAutoFit/>
          </a:bodyPr>
          <a:lstStyle/>
          <a:p>
            <a:pPr algn="ctr">
              <a:lnSpc>
                <a:spcPts val="3778"/>
              </a:lnSpc>
            </a:pPr>
            <a:r>
              <a:rPr lang="en-US" b="true" sz="5321" spc="212">
                <a:solidFill>
                  <a:srgbClr val="000000"/>
                </a:solidFill>
                <a:latin typeface="Sauna Pro 5 Bold"/>
                <a:ea typeface="Sauna Pro 5 Bold"/>
                <a:cs typeface="Sauna Pro 5 Bold"/>
                <a:sym typeface="Sauna Pro 5 Bold"/>
              </a:rPr>
              <a:t>You are a GRASS!</a:t>
            </a:r>
          </a:p>
          <a:p>
            <a:pPr algn="ctr">
              <a:lnSpc>
                <a:spcPts val="3778"/>
              </a:lnSpc>
            </a:pPr>
          </a:p>
          <a:p>
            <a:pPr algn="ctr">
              <a:lnSpc>
                <a:spcPts val="3778"/>
              </a:lnSpc>
            </a:pPr>
          </a:p>
        </p:txBody>
      </p:sp>
      <p:sp>
        <p:nvSpPr>
          <p:cNvPr name="Freeform 7" id="7"/>
          <p:cNvSpPr/>
          <p:nvPr/>
        </p:nvSpPr>
        <p:spPr>
          <a:xfrm flipH="false" flipV="false" rot="0">
            <a:off x="12683415" y="8846523"/>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865894" y="8846523"/>
            <a:ext cx="6818825" cy="1440477"/>
          </a:xfrm>
          <a:custGeom>
            <a:avLst/>
            <a:gdLst/>
            <a:ahLst/>
            <a:cxnLst/>
            <a:rect r="r" b="b" t="t" l="l"/>
            <a:pathLst>
              <a:path h="1440477" w="6818825">
                <a:moveTo>
                  <a:pt x="0" y="0"/>
                </a:moveTo>
                <a:lnTo>
                  <a:pt x="6818825" y="0"/>
                </a:lnTo>
                <a:lnTo>
                  <a:pt x="6818825" y="1440477"/>
                </a:lnTo>
                <a:lnTo>
                  <a:pt x="0" y="14404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0943752" y="4458336"/>
            <a:ext cx="5685951" cy="3704795"/>
          </a:xfrm>
          <a:prstGeom prst="rect">
            <a:avLst/>
          </a:prstGeom>
        </p:spPr>
        <p:txBody>
          <a:bodyPr anchor="t" rtlCol="false" tIns="0" lIns="0" bIns="0" rIns="0">
            <a:spAutoFit/>
          </a:bodyPr>
          <a:lstStyle/>
          <a:p>
            <a:pPr algn="ctr">
              <a:lnSpc>
                <a:spcPts val="3658"/>
              </a:lnSpc>
            </a:pPr>
            <a:r>
              <a:rPr lang="en-US" b="true" sz="2903" spc="116">
                <a:solidFill>
                  <a:srgbClr val="000000"/>
                </a:solidFill>
                <a:latin typeface="Sauna Pro 5 Bold"/>
                <a:ea typeface="Sauna Pro 5 Bold"/>
                <a:cs typeface="Sauna Pro 5 Bold"/>
                <a:sym typeface="Sauna Pro 5 Bold"/>
              </a:rPr>
              <a:t>We have all had heard this word being used towards people -especially when they tell their teacher or trusted adult about something that has happened in school or at youth group/ dancing/ football...etc.</a:t>
            </a:r>
          </a:p>
          <a:p>
            <a:pPr algn="ctr">
              <a:lnSpc>
                <a:spcPts val="4065"/>
              </a:lnSpc>
              <a:spcBef>
                <a:spcPct val="0"/>
              </a:spcBef>
            </a:pPr>
          </a:p>
        </p:txBody>
      </p:sp>
      <p:sp>
        <p:nvSpPr>
          <p:cNvPr name="Freeform 10" id="10"/>
          <p:cNvSpPr/>
          <p:nvPr/>
        </p:nvSpPr>
        <p:spPr>
          <a:xfrm flipH="false" flipV="false" rot="0">
            <a:off x="3689349" y="9258300"/>
            <a:ext cx="681127" cy="721724"/>
          </a:xfrm>
          <a:custGeom>
            <a:avLst/>
            <a:gdLst/>
            <a:ahLst/>
            <a:cxnLst/>
            <a:rect r="r" b="b" t="t" l="l"/>
            <a:pathLst>
              <a:path h="721724" w="681127">
                <a:moveTo>
                  <a:pt x="0" y="0"/>
                </a:moveTo>
                <a:lnTo>
                  <a:pt x="681127" y="0"/>
                </a:lnTo>
                <a:lnTo>
                  <a:pt x="681127" y="721724"/>
                </a:lnTo>
                <a:lnTo>
                  <a:pt x="0" y="7217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2612380" y="9181795"/>
            <a:ext cx="826524" cy="826524"/>
          </a:xfrm>
          <a:custGeom>
            <a:avLst/>
            <a:gdLst/>
            <a:ahLst/>
            <a:cxnLst/>
            <a:rect r="r" b="b" t="t" l="l"/>
            <a:pathLst>
              <a:path h="826524" w="826524">
                <a:moveTo>
                  <a:pt x="0" y="0"/>
                </a:moveTo>
                <a:lnTo>
                  <a:pt x="826524" y="0"/>
                </a:lnTo>
                <a:lnTo>
                  <a:pt x="826524" y="826524"/>
                </a:lnTo>
                <a:lnTo>
                  <a:pt x="0" y="8265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340298" y="8915270"/>
            <a:ext cx="2049123" cy="1183368"/>
          </a:xfrm>
          <a:custGeom>
            <a:avLst/>
            <a:gdLst/>
            <a:ahLst/>
            <a:cxnLst/>
            <a:rect r="r" b="b" t="t" l="l"/>
            <a:pathLst>
              <a:path h="1183368" w="2049123">
                <a:moveTo>
                  <a:pt x="0" y="0"/>
                </a:moveTo>
                <a:lnTo>
                  <a:pt x="2049122" y="0"/>
                </a:lnTo>
                <a:lnTo>
                  <a:pt x="2049122" y="1183368"/>
                </a:lnTo>
                <a:lnTo>
                  <a:pt x="0" y="118336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94.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715902" y="8794094"/>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41644" y="3923833"/>
            <a:ext cx="7932145" cy="4114800"/>
          </a:xfrm>
          <a:custGeom>
            <a:avLst/>
            <a:gdLst/>
            <a:ahLst/>
            <a:cxnLst/>
            <a:rect r="r" b="b" t="t" l="l"/>
            <a:pathLst>
              <a:path h="4114800" w="7932145">
                <a:moveTo>
                  <a:pt x="0" y="0"/>
                </a:moveTo>
                <a:lnTo>
                  <a:pt x="7932145" y="0"/>
                </a:lnTo>
                <a:lnTo>
                  <a:pt x="7932145" y="4114800"/>
                </a:lnTo>
                <a:lnTo>
                  <a:pt x="0" y="4114800"/>
                </a:lnTo>
                <a:lnTo>
                  <a:pt x="0" y="0"/>
                </a:lnTo>
                <a:close/>
              </a:path>
            </a:pathLst>
          </a:custGeom>
          <a:blipFill>
            <a:blip r:embed="rId4"/>
            <a:stretch>
              <a:fillRect l="0" t="0" r="0" b="0"/>
            </a:stretch>
          </a:blipFill>
        </p:spPr>
      </p:sp>
      <p:sp>
        <p:nvSpPr>
          <p:cNvPr name="Freeform 4" id="4"/>
          <p:cNvSpPr/>
          <p:nvPr/>
        </p:nvSpPr>
        <p:spPr>
          <a:xfrm flipH="false" flipV="false" rot="0">
            <a:off x="9629581" y="3190382"/>
            <a:ext cx="8677469" cy="6985363"/>
          </a:xfrm>
          <a:custGeom>
            <a:avLst/>
            <a:gdLst/>
            <a:ahLst/>
            <a:cxnLst/>
            <a:rect r="r" b="b" t="t" l="l"/>
            <a:pathLst>
              <a:path h="6985363" w="8677469">
                <a:moveTo>
                  <a:pt x="0" y="0"/>
                </a:moveTo>
                <a:lnTo>
                  <a:pt x="8677469" y="0"/>
                </a:lnTo>
                <a:lnTo>
                  <a:pt x="8677469" y="6985363"/>
                </a:lnTo>
                <a:lnTo>
                  <a:pt x="0" y="698536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3615110" y="856187"/>
            <a:ext cx="11057779" cy="2008268"/>
          </a:xfrm>
          <a:prstGeom prst="rect">
            <a:avLst/>
          </a:prstGeom>
        </p:spPr>
        <p:txBody>
          <a:bodyPr anchor="t" rtlCol="false" tIns="0" lIns="0" bIns="0" rIns="0">
            <a:spAutoFit/>
          </a:bodyPr>
          <a:lstStyle/>
          <a:p>
            <a:pPr algn="ctr">
              <a:lnSpc>
                <a:spcPts val="14076"/>
              </a:lnSpc>
            </a:pPr>
            <a:r>
              <a:rPr lang="en-US" sz="17595">
                <a:solidFill>
                  <a:srgbClr val="84E52E"/>
                </a:solidFill>
                <a:latin typeface="Gagalin"/>
                <a:ea typeface="Gagalin"/>
                <a:cs typeface="Gagalin"/>
                <a:sym typeface="Gagalin"/>
              </a:rPr>
              <a:t>grass</a:t>
            </a:r>
          </a:p>
        </p:txBody>
      </p:sp>
      <p:sp>
        <p:nvSpPr>
          <p:cNvPr name="TextBox 6" id="6"/>
          <p:cNvSpPr txBox="true"/>
          <p:nvPr/>
        </p:nvSpPr>
        <p:spPr>
          <a:xfrm rot="0">
            <a:off x="1690619" y="5151737"/>
            <a:ext cx="6471493" cy="1531327"/>
          </a:xfrm>
          <a:prstGeom prst="rect">
            <a:avLst/>
          </a:prstGeom>
        </p:spPr>
        <p:txBody>
          <a:bodyPr anchor="t" rtlCol="false" tIns="0" lIns="0" bIns="0" rIns="0">
            <a:spAutoFit/>
          </a:bodyPr>
          <a:lstStyle/>
          <a:p>
            <a:pPr algn="ctr">
              <a:lnSpc>
                <a:spcPts val="3778"/>
              </a:lnSpc>
            </a:pPr>
            <a:r>
              <a:rPr lang="en-US" b="true" sz="5321" spc="212">
                <a:solidFill>
                  <a:srgbClr val="000000"/>
                </a:solidFill>
                <a:latin typeface="Sauna Pro 5 Bold"/>
                <a:ea typeface="Sauna Pro 5 Bold"/>
                <a:cs typeface="Sauna Pro 5 Bold"/>
                <a:sym typeface="Sauna Pro 5 Bold"/>
              </a:rPr>
              <a:t>You are a GRASS!</a:t>
            </a:r>
          </a:p>
          <a:p>
            <a:pPr algn="ctr">
              <a:lnSpc>
                <a:spcPts val="3778"/>
              </a:lnSpc>
            </a:pPr>
          </a:p>
          <a:p>
            <a:pPr algn="ctr">
              <a:lnSpc>
                <a:spcPts val="3778"/>
              </a:lnSpc>
            </a:pPr>
          </a:p>
        </p:txBody>
      </p:sp>
      <p:sp>
        <p:nvSpPr>
          <p:cNvPr name="TextBox 7" id="7"/>
          <p:cNvSpPr txBox="true"/>
          <p:nvPr/>
        </p:nvSpPr>
        <p:spPr>
          <a:xfrm rot="0">
            <a:off x="11306510" y="4700505"/>
            <a:ext cx="5699960" cy="2570981"/>
          </a:xfrm>
          <a:prstGeom prst="rect">
            <a:avLst/>
          </a:prstGeom>
        </p:spPr>
        <p:txBody>
          <a:bodyPr anchor="t" rtlCol="false" tIns="0" lIns="0" bIns="0" rIns="0">
            <a:spAutoFit/>
          </a:bodyPr>
          <a:lstStyle/>
          <a:p>
            <a:pPr algn="l">
              <a:lnSpc>
                <a:spcPts val="4067"/>
              </a:lnSpc>
            </a:pPr>
            <a:r>
              <a:rPr lang="en-US" sz="3447" spc="137">
                <a:solidFill>
                  <a:srgbClr val="000000"/>
                </a:solidFill>
                <a:latin typeface="Sauna Pro 1"/>
                <a:ea typeface="Sauna Pro 1"/>
                <a:cs typeface="Sauna Pro 1"/>
                <a:sym typeface="Sauna Pro 1"/>
              </a:rPr>
              <a:t>Ava is reluctant to tell anyone that Noah is being bullied . Perhaps she will be called a GRASS? Could she be picked on? Found out?</a:t>
            </a:r>
          </a:p>
        </p:txBody>
      </p:sp>
      <p:sp>
        <p:nvSpPr>
          <p:cNvPr name="Freeform 8" id="8"/>
          <p:cNvSpPr/>
          <p:nvPr/>
        </p:nvSpPr>
        <p:spPr>
          <a:xfrm flipH="false" flipV="false" rot="0">
            <a:off x="12683415" y="8846523"/>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865894" y="8846523"/>
            <a:ext cx="6818825" cy="1440477"/>
          </a:xfrm>
          <a:custGeom>
            <a:avLst/>
            <a:gdLst/>
            <a:ahLst/>
            <a:cxnLst/>
            <a:rect r="r" b="b" t="t" l="l"/>
            <a:pathLst>
              <a:path h="1440477" w="6818825">
                <a:moveTo>
                  <a:pt x="0" y="0"/>
                </a:moveTo>
                <a:lnTo>
                  <a:pt x="6818825" y="0"/>
                </a:lnTo>
                <a:lnTo>
                  <a:pt x="6818825" y="1440477"/>
                </a:lnTo>
                <a:lnTo>
                  <a:pt x="0" y="14404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952931"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193555"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97024"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5" id="5"/>
          <p:cNvGraphicFramePr>
            <a:graphicFrameLocks noGrp="true"/>
          </p:cNvGraphicFramePr>
          <p:nvPr/>
        </p:nvGraphicFramePr>
        <p:xfrm>
          <a:off x="3360576" y="3466526"/>
          <a:ext cx="12307078" cy="5476554"/>
        </p:xfrm>
        <a:graphic>
          <a:graphicData uri="http://schemas.openxmlformats.org/drawingml/2006/table">
            <a:tbl>
              <a:tblPr/>
              <a:tblGrid>
                <a:gridCol w="6034571"/>
                <a:gridCol w="6272507"/>
              </a:tblGrid>
              <a:tr h="2148547">
                <a:tc>
                  <a:txBody>
                    <a:bodyPr anchor="t" rtlCol="false"/>
                    <a:lstStyle/>
                    <a:p>
                      <a:pPr algn="ctr">
                        <a:lnSpc>
                          <a:spcPts val="6299"/>
                        </a:lnSpc>
                        <a:defRPr/>
                      </a:pPr>
                      <a:r>
                        <a:rPr lang="en-US" b="true" sz="4499">
                          <a:solidFill>
                            <a:srgbClr val="000000"/>
                          </a:solidFill>
                          <a:latin typeface="Sauna Pro 5 Bold"/>
                          <a:ea typeface="Sauna Pro 5 Bold"/>
                          <a:cs typeface="Sauna Pro 5 Bold"/>
                          <a:sym typeface="Sauna Pro 5 Bold"/>
                        </a:rPr>
                        <a:t>Why do people say this?</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6439"/>
                        </a:lnSpc>
                        <a:defRPr/>
                      </a:pPr>
                      <a:r>
                        <a:rPr lang="en-US" b="true" sz="4599">
                          <a:solidFill>
                            <a:srgbClr val="000000"/>
                          </a:solidFill>
                          <a:latin typeface="Sauna Pro 5 Bold"/>
                          <a:ea typeface="Sauna Pro 5 Bold"/>
                          <a:cs typeface="Sauna Pro 5 Bold"/>
                          <a:sym typeface="Sauna Pro 5 Bold"/>
                        </a:rPr>
                        <a:t>Why is speaking out important?</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1144931">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1075122">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1107954">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bl>
          </a:graphicData>
        </a:graphic>
      </p:graphicFrame>
      <p:sp>
        <p:nvSpPr>
          <p:cNvPr name="Freeform 6" id="6"/>
          <p:cNvSpPr/>
          <p:nvPr/>
        </p:nvSpPr>
        <p:spPr>
          <a:xfrm flipH="false" flipV="false" rot="0">
            <a:off x="16532311" y="8448284"/>
            <a:ext cx="1453978" cy="1620031"/>
          </a:xfrm>
          <a:custGeom>
            <a:avLst/>
            <a:gdLst/>
            <a:ahLst/>
            <a:cxnLst/>
            <a:rect r="r" b="b" t="t" l="l"/>
            <a:pathLst>
              <a:path h="1620031" w="1453978">
                <a:moveTo>
                  <a:pt x="0" y="0"/>
                </a:moveTo>
                <a:lnTo>
                  <a:pt x="1453978" y="0"/>
                </a:lnTo>
                <a:lnTo>
                  <a:pt x="1453978" y="1620032"/>
                </a:lnTo>
                <a:lnTo>
                  <a:pt x="0" y="16200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3615110" y="1695450"/>
            <a:ext cx="11057779" cy="2008268"/>
          </a:xfrm>
          <a:prstGeom prst="rect">
            <a:avLst/>
          </a:prstGeom>
        </p:spPr>
        <p:txBody>
          <a:bodyPr anchor="t" rtlCol="false" tIns="0" lIns="0" bIns="0" rIns="0">
            <a:spAutoFit/>
          </a:bodyPr>
          <a:lstStyle/>
          <a:p>
            <a:pPr algn="ctr">
              <a:lnSpc>
                <a:spcPts val="14076"/>
              </a:lnSpc>
            </a:pPr>
            <a:r>
              <a:rPr lang="en-US" sz="17595">
                <a:solidFill>
                  <a:srgbClr val="84E52E"/>
                </a:solidFill>
                <a:latin typeface="Gagalin"/>
                <a:ea typeface="Gagalin"/>
                <a:cs typeface="Gagalin"/>
                <a:sym typeface="Gagalin"/>
              </a:rPr>
              <a:t>grass</a:t>
            </a:r>
          </a:p>
        </p:txBody>
      </p:sp>
    </p:spTree>
  </p:cSld>
  <p:clrMapOvr>
    <a:masterClrMapping/>
  </p:clrMapOvr>
</p:sld>
</file>

<file path=ppt/slides/slide96.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952931"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193555"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97024" y="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5" id="5"/>
          <p:cNvGraphicFramePr>
            <a:graphicFrameLocks noGrp="true"/>
          </p:cNvGraphicFramePr>
          <p:nvPr/>
        </p:nvGraphicFramePr>
        <p:xfrm>
          <a:off x="1385223" y="2480413"/>
          <a:ext cx="15663558" cy="7634780"/>
        </p:xfrm>
        <a:graphic>
          <a:graphicData uri="http://schemas.openxmlformats.org/drawingml/2006/table">
            <a:tbl>
              <a:tblPr/>
              <a:tblGrid>
                <a:gridCol w="7796814"/>
                <a:gridCol w="7866744"/>
              </a:tblGrid>
              <a:tr h="2140164">
                <a:tc>
                  <a:txBody>
                    <a:bodyPr anchor="t" rtlCol="false"/>
                    <a:lstStyle/>
                    <a:p>
                      <a:pPr algn="ctr">
                        <a:lnSpc>
                          <a:spcPts val="6299"/>
                        </a:lnSpc>
                        <a:defRPr/>
                      </a:pPr>
                      <a:r>
                        <a:rPr lang="en-US" sz="4499" b="true">
                          <a:solidFill>
                            <a:srgbClr val="FFFFFF"/>
                          </a:solidFill>
                          <a:latin typeface="Sauna Pro 5 Bold"/>
                          <a:ea typeface="Sauna Pro 5 Bold"/>
                          <a:cs typeface="Sauna Pro 5 Bold"/>
                          <a:sym typeface="Sauna Pro 5 Bold"/>
                        </a:rPr>
                        <a:t>Why do people say this?</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6299"/>
                        </a:lnSpc>
                        <a:defRPr/>
                      </a:pPr>
                      <a:r>
                        <a:rPr lang="en-US" sz="4499" b="true">
                          <a:solidFill>
                            <a:srgbClr val="FFFFFF"/>
                          </a:solidFill>
                          <a:latin typeface="Sauna Pro 5 Bold"/>
                          <a:ea typeface="Sauna Pro 5 Bold"/>
                          <a:cs typeface="Sauna Pro 5 Bold"/>
                          <a:sym typeface="Sauna Pro 5 Bold"/>
                        </a:rPr>
                        <a:t>Why is speaking out important?</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1962418">
                <a:tc>
                  <a:txBody>
                    <a:bodyPr anchor="t" rtlCol="false"/>
                    <a:lstStyle/>
                    <a:p>
                      <a:pPr algn="ctr">
                        <a:lnSpc>
                          <a:spcPts val="6299"/>
                        </a:lnSpc>
                        <a:defRPr/>
                      </a:pPr>
                      <a:r>
                        <a:rPr lang="en-US" sz="4499" b="true">
                          <a:solidFill>
                            <a:srgbClr val="000000"/>
                          </a:solidFill>
                          <a:latin typeface="Sauna Pro 5 Bold"/>
                          <a:ea typeface="Sauna Pro 5 Bold"/>
                          <a:cs typeface="Sauna Pro 5 Bold"/>
                          <a:sym typeface="Sauna Pro 5 Bold"/>
                        </a:rPr>
                        <a:t>To frighten others</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5739"/>
                        </a:lnSpc>
                        <a:defRPr/>
                      </a:pPr>
                      <a:r>
                        <a:rPr lang="en-US" b="true" sz="4099">
                          <a:solidFill>
                            <a:srgbClr val="000000"/>
                          </a:solidFill>
                          <a:latin typeface="Sauna Pro 5 Bold"/>
                          <a:ea typeface="Sauna Pro 5 Bold"/>
                          <a:cs typeface="Sauna Pro 5 Bold"/>
                          <a:sym typeface="Sauna Pro 5 Bold"/>
                        </a:rPr>
                        <a:t>Keeping quiet can make problems worse</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2220728">
                <a:tc>
                  <a:txBody>
                    <a:bodyPr anchor="t" rtlCol="false"/>
                    <a:lstStyle/>
                    <a:p>
                      <a:pPr algn="ctr">
                        <a:lnSpc>
                          <a:spcPts val="6299"/>
                        </a:lnSpc>
                        <a:defRPr/>
                      </a:pPr>
                      <a:r>
                        <a:rPr lang="en-US" sz="4499" b="true">
                          <a:solidFill>
                            <a:srgbClr val="000000"/>
                          </a:solidFill>
                          <a:latin typeface="Sauna Pro 5 Bold"/>
                          <a:ea typeface="Sauna Pro 5 Bold"/>
                          <a:cs typeface="Sauna Pro 5 Bold"/>
                          <a:sym typeface="Sauna Pro 5 Bold"/>
                        </a:rPr>
                        <a:t>To protect others/ to sound cool</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5879"/>
                        </a:lnSpc>
                        <a:defRPr/>
                      </a:pPr>
                      <a:r>
                        <a:rPr lang="en-US" b="true" sz="4199">
                          <a:solidFill>
                            <a:srgbClr val="000000"/>
                          </a:solidFill>
                          <a:latin typeface="Sauna Pro 5 Bold"/>
                          <a:ea typeface="Sauna Pro 5 Bold"/>
                          <a:cs typeface="Sauna Pro 5 Bold"/>
                          <a:sym typeface="Sauna Pro 5 Bold"/>
                        </a:rPr>
                        <a:t>It keeps others safe, happy and respected</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r h="1311470">
                <a:tc>
                  <a:txBody>
                    <a:bodyPr anchor="t" rtlCol="false"/>
                    <a:lstStyle/>
                    <a:p>
                      <a:pPr algn="ctr">
                        <a:lnSpc>
                          <a:spcPts val="6299"/>
                        </a:lnSpc>
                        <a:defRPr/>
                      </a:pPr>
                      <a:r>
                        <a:rPr lang="en-US" sz="4499" b="true">
                          <a:solidFill>
                            <a:srgbClr val="000000"/>
                          </a:solidFill>
                          <a:latin typeface="Sauna Pro 5 Bold"/>
                          <a:ea typeface="Sauna Pro 5 Bold"/>
                          <a:cs typeface="Sauna Pro 5 Bold"/>
                          <a:sym typeface="Sauna Pro 5 Bold"/>
                        </a:rPr>
                        <a:t>To make people feel guilty</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c>
                  <a:txBody>
                    <a:bodyPr anchor="t" rtlCol="false"/>
                    <a:lstStyle/>
                    <a:p>
                      <a:pPr algn="ctr">
                        <a:lnSpc>
                          <a:spcPts val="6159"/>
                        </a:lnSpc>
                        <a:defRPr/>
                      </a:pPr>
                      <a:r>
                        <a:rPr lang="en-US" b="true" sz="4399">
                          <a:solidFill>
                            <a:srgbClr val="000000"/>
                          </a:solidFill>
                          <a:latin typeface="Sauna Pro 5 Bold"/>
                          <a:ea typeface="Sauna Pro 5 Bold"/>
                          <a:cs typeface="Sauna Pro 5 Bold"/>
                          <a:sym typeface="Sauna Pro 5 Bold"/>
                        </a:rPr>
                        <a:t>It is the right thing to do!</a:t>
                      </a:r>
                      <a:endParaRPr lang="en-US" sz="1100"/>
                    </a:p>
                  </a:txBody>
                  <a:tcPr marL="190500" marR="190500" marT="190500" marB="190500" anchor="ctr">
                    <a:lnL cmpd="sng" algn="ctr" cap="flat" w="38100">
                      <a:solidFill>
                        <a:srgbClr val="FFD699"/>
                      </a:solidFill>
                      <a:prstDash val="solid"/>
                      <a:round/>
                      <a:headEnd type="none" w="med" len="med"/>
                      <a:tailEnd type="none" w="med" len="med"/>
                    </a:lnL>
                    <a:lnR cmpd="sng" algn="ctr" cap="flat" w="38100">
                      <a:solidFill>
                        <a:srgbClr val="FFD699"/>
                      </a:solidFill>
                      <a:prstDash val="solid"/>
                      <a:round/>
                      <a:headEnd type="none" w="med" len="med"/>
                      <a:tailEnd type="none" w="med" len="med"/>
                    </a:lnR>
                    <a:lnT cmpd="sng" algn="ctr" cap="flat" w="38100">
                      <a:solidFill>
                        <a:srgbClr val="FFD699"/>
                      </a:solidFill>
                      <a:prstDash val="solid"/>
                      <a:round/>
                      <a:headEnd type="none" w="med" len="med"/>
                      <a:tailEnd type="none" w="med" len="med"/>
                    </a:lnT>
                    <a:lnB cmpd="sng" algn="ctr" cap="flat" w="38100">
                      <a:solidFill>
                        <a:srgbClr val="FFD699"/>
                      </a:solidFill>
                      <a:prstDash val="solid"/>
                      <a:round/>
                      <a:headEnd type="none" w="med" len="med"/>
                      <a:tailEnd type="none" w="med" len="med"/>
                    </a:lnB>
                  </a:tcPr>
                </a:tc>
              </a:tr>
            </a:tbl>
          </a:graphicData>
        </a:graphic>
      </p:graphicFrame>
      <p:sp>
        <p:nvSpPr>
          <p:cNvPr name="Freeform 6" id="6"/>
          <p:cNvSpPr/>
          <p:nvPr/>
        </p:nvSpPr>
        <p:spPr>
          <a:xfrm flipH="false" flipV="false" rot="0">
            <a:off x="17048781" y="8906254"/>
            <a:ext cx="1239219" cy="1380746"/>
          </a:xfrm>
          <a:custGeom>
            <a:avLst/>
            <a:gdLst/>
            <a:ahLst/>
            <a:cxnLst/>
            <a:rect r="r" b="b" t="t" l="l"/>
            <a:pathLst>
              <a:path h="1380746" w="1239219">
                <a:moveTo>
                  <a:pt x="0" y="0"/>
                </a:moveTo>
                <a:lnTo>
                  <a:pt x="1239219" y="0"/>
                </a:lnTo>
                <a:lnTo>
                  <a:pt x="1239219" y="1380746"/>
                </a:lnTo>
                <a:lnTo>
                  <a:pt x="0" y="13807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6382874" y="1587993"/>
            <a:ext cx="5810681" cy="1053253"/>
          </a:xfrm>
          <a:prstGeom prst="rect">
            <a:avLst/>
          </a:prstGeom>
        </p:spPr>
        <p:txBody>
          <a:bodyPr anchor="t" rtlCol="false" tIns="0" lIns="0" bIns="0" rIns="0">
            <a:spAutoFit/>
          </a:bodyPr>
          <a:lstStyle/>
          <a:p>
            <a:pPr algn="ctr">
              <a:lnSpc>
                <a:spcPts val="7396"/>
              </a:lnSpc>
            </a:pPr>
            <a:r>
              <a:rPr lang="en-US" sz="9246">
                <a:solidFill>
                  <a:srgbClr val="84E52E"/>
                </a:solidFill>
                <a:latin typeface="Gagalin"/>
                <a:ea typeface="Gagalin"/>
                <a:cs typeface="Gagalin"/>
                <a:sym typeface="Gagalin"/>
              </a:rPr>
              <a:t>grass</a:t>
            </a:r>
          </a:p>
        </p:txBody>
      </p:sp>
    </p:spTree>
  </p:cSld>
  <p:clrMapOvr>
    <a:masterClrMapping/>
  </p:clrMapOvr>
</p:sld>
</file>

<file path=ppt/slides/slide97.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5228050" y="702848"/>
            <a:ext cx="7315200" cy="3666744"/>
          </a:xfrm>
          <a:custGeom>
            <a:avLst/>
            <a:gdLst/>
            <a:ahLst/>
            <a:cxnLst/>
            <a:rect r="r" b="b" t="t" l="l"/>
            <a:pathLst>
              <a:path h="3666744" w="7315200">
                <a:moveTo>
                  <a:pt x="0" y="0"/>
                </a:moveTo>
                <a:lnTo>
                  <a:pt x="7315200" y="0"/>
                </a:lnTo>
                <a:lnTo>
                  <a:pt x="7315200" y="3666744"/>
                </a:lnTo>
                <a:lnTo>
                  <a:pt x="0" y="36667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417918" y="5433474"/>
            <a:ext cx="13388957" cy="4302848"/>
            <a:chOff x="0" y="0"/>
            <a:chExt cx="3526310" cy="1133260"/>
          </a:xfrm>
        </p:grpSpPr>
        <p:sp>
          <p:nvSpPr>
            <p:cNvPr name="Freeform 4" id="4"/>
            <p:cNvSpPr/>
            <p:nvPr/>
          </p:nvSpPr>
          <p:spPr>
            <a:xfrm flipH="false" flipV="false" rot="0">
              <a:off x="0" y="0"/>
              <a:ext cx="3526310" cy="1133260"/>
            </a:xfrm>
            <a:custGeom>
              <a:avLst/>
              <a:gdLst/>
              <a:ahLst/>
              <a:cxnLst/>
              <a:rect r="r" b="b" t="t" l="l"/>
              <a:pathLst>
                <a:path h="1133260" w="3526310">
                  <a:moveTo>
                    <a:pt x="29490" y="0"/>
                  </a:moveTo>
                  <a:lnTo>
                    <a:pt x="3496820" y="0"/>
                  </a:lnTo>
                  <a:cubicBezTo>
                    <a:pt x="3513106" y="0"/>
                    <a:pt x="3526310" y="13203"/>
                    <a:pt x="3526310" y="29490"/>
                  </a:cubicBezTo>
                  <a:lnTo>
                    <a:pt x="3526310" y="1103771"/>
                  </a:lnTo>
                  <a:cubicBezTo>
                    <a:pt x="3526310" y="1120057"/>
                    <a:pt x="3513106" y="1133260"/>
                    <a:pt x="3496820" y="1133260"/>
                  </a:cubicBezTo>
                  <a:lnTo>
                    <a:pt x="29490" y="1133260"/>
                  </a:lnTo>
                  <a:cubicBezTo>
                    <a:pt x="13203" y="1133260"/>
                    <a:pt x="0" y="1120057"/>
                    <a:pt x="0" y="1103771"/>
                  </a:cubicBezTo>
                  <a:lnTo>
                    <a:pt x="0" y="29490"/>
                  </a:lnTo>
                  <a:cubicBezTo>
                    <a:pt x="0" y="13203"/>
                    <a:pt x="13203" y="0"/>
                    <a:pt x="29490" y="0"/>
                  </a:cubicBezTo>
                  <a:close/>
                </a:path>
              </a:pathLst>
            </a:custGeom>
            <a:solidFill>
              <a:srgbClr val="FFFFFF"/>
            </a:solidFill>
          </p:spPr>
        </p:sp>
        <p:sp>
          <p:nvSpPr>
            <p:cNvPr name="TextBox 5" id="5"/>
            <p:cNvSpPr txBox="true"/>
            <p:nvPr/>
          </p:nvSpPr>
          <p:spPr>
            <a:xfrm>
              <a:off x="0" y="-38100"/>
              <a:ext cx="3526310" cy="117136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2699626" y="5951188"/>
            <a:ext cx="12372048" cy="2939087"/>
          </a:xfrm>
          <a:prstGeom prst="rect">
            <a:avLst/>
          </a:prstGeom>
        </p:spPr>
        <p:txBody>
          <a:bodyPr anchor="t" rtlCol="false" tIns="0" lIns="0" bIns="0" rIns="0">
            <a:spAutoFit/>
          </a:bodyPr>
          <a:lstStyle/>
          <a:p>
            <a:pPr algn="ctr">
              <a:lnSpc>
                <a:spcPts val="3888"/>
              </a:lnSpc>
            </a:pPr>
            <a:r>
              <a:rPr lang="en-US" b="true" sz="3775" spc="151">
                <a:solidFill>
                  <a:srgbClr val="000000"/>
                </a:solidFill>
                <a:latin typeface="Sauna Pro 5 Bold"/>
                <a:ea typeface="Sauna Pro 5 Bold"/>
                <a:cs typeface="Sauna Pro 5 Bold"/>
                <a:sym typeface="Sauna Pro 5 Bold"/>
              </a:rPr>
              <a:t>Do you agree that it is time to drop the word ‘grass’?</a:t>
            </a:r>
          </a:p>
          <a:p>
            <a:pPr algn="ctr">
              <a:lnSpc>
                <a:spcPts val="3888"/>
              </a:lnSpc>
            </a:pPr>
          </a:p>
          <a:p>
            <a:pPr algn="l" marL="815179" indent="-407590" lvl="1">
              <a:lnSpc>
                <a:spcPts val="3888"/>
              </a:lnSpc>
              <a:buFont typeface="Arial"/>
              <a:buChar char="•"/>
            </a:pPr>
            <a:r>
              <a:rPr lang="en-US" b="true" sz="3775" spc="151">
                <a:solidFill>
                  <a:srgbClr val="000000"/>
                </a:solidFill>
                <a:latin typeface="Sauna Pro 5 Bold"/>
                <a:ea typeface="Sauna Pro 5 Bold"/>
                <a:cs typeface="Sauna Pro 5 Bold"/>
                <a:sym typeface="Sauna Pro 5 Bold"/>
              </a:rPr>
              <a:t>It makes people feel afraid to speak up for others!</a:t>
            </a:r>
          </a:p>
          <a:p>
            <a:pPr algn="l" marL="815179" indent="-407590" lvl="1">
              <a:lnSpc>
                <a:spcPts val="3888"/>
              </a:lnSpc>
              <a:buFont typeface="Arial"/>
              <a:buChar char="•"/>
            </a:pPr>
            <a:r>
              <a:rPr lang="en-US" b="true" sz="3775" spc="151">
                <a:solidFill>
                  <a:srgbClr val="000000"/>
                </a:solidFill>
                <a:latin typeface="Sauna Pro 5 Bold"/>
                <a:ea typeface="Sauna Pro 5 Bold"/>
                <a:cs typeface="Sauna Pro 5 Bold"/>
                <a:sym typeface="Sauna Pro 5 Bold"/>
              </a:rPr>
              <a:t>It is a negative term that impacts on others and holds them back</a:t>
            </a:r>
          </a:p>
          <a:p>
            <a:pPr algn="l" marL="815179" indent="-407590" lvl="1">
              <a:lnSpc>
                <a:spcPts val="3888"/>
              </a:lnSpc>
              <a:buFont typeface="Arial"/>
              <a:buChar char="•"/>
            </a:pPr>
            <a:r>
              <a:rPr lang="en-US" b="true" sz="3775" spc="151">
                <a:solidFill>
                  <a:srgbClr val="000000"/>
                </a:solidFill>
                <a:latin typeface="Sauna Pro 5 Bold"/>
                <a:ea typeface="Sauna Pro 5 Bold"/>
                <a:cs typeface="Sauna Pro 5 Bold"/>
                <a:sym typeface="Sauna Pro 5 Bold"/>
              </a:rPr>
              <a:t>It can prevent help and support being given</a:t>
            </a:r>
          </a:p>
        </p:txBody>
      </p:sp>
      <p:sp>
        <p:nvSpPr>
          <p:cNvPr name="Freeform 7" id="7"/>
          <p:cNvSpPr/>
          <p:nvPr/>
        </p:nvSpPr>
        <p:spPr>
          <a:xfrm flipH="false" flipV="false" rot="0">
            <a:off x="-865894" y="8846523"/>
            <a:ext cx="6818825" cy="1440477"/>
          </a:xfrm>
          <a:custGeom>
            <a:avLst/>
            <a:gdLst/>
            <a:ahLst/>
            <a:cxnLst/>
            <a:rect r="r" b="b" t="t" l="l"/>
            <a:pathLst>
              <a:path h="1440477" w="6818825">
                <a:moveTo>
                  <a:pt x="0" y="0"/>
                </a:moveTo>
                <a:lnTo>
                  <a:pt x="6818825" y="0"/>
                </a:lnTo>
                <a:lnTo>
                  <a:pt x="6818825" y="1440477"/>
                </a:lnTo>
                <a:lnTo>
                  <a:pt x="0" y="14404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5952931" y="8890275"/>
            <a:ext cx="6818825" cy="1440477"/>
          </a:xfrm>
          <a:custGeom>
            <a:avLst/>
            <a:gdLst/>
            <a:ahLst/>
            <a:cxnLst/>
            <a:rect r="r" b="b" t="t" l="l"/>
            <a:pathLst>
              <a:path h="1440477" w="6818825">
                <a:moveTo>
                  <a:pt x="0" y="0"/>
                </a:moveTo>
                <a:lnTo>
                  <a:pt x="6818824" y="0"/>
                </a:lnTo>
                <a:lnTo>
                  <a:pt x="6818824" y="1440477"/>
                </a:lnTo>
                <a:lnTo>
                  <a:pt x="0" y="14404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2771755" y="8890275"/>
            <a:ext cx="6818825" cy="1440477"/>
          </a:xfrm>
          <a:custGeom>
            <a:avLst/>
            <a:gdLst/>
            <a:ahLst/>
            <a:cxnLst/>
            <a:rect r="r" b="b" t="t" l="l"/>
            <a:pathLst>
              <a:path h="1440477" w="6818825">
                <a:moveTo>
                  <a:pt x="0" y="0"/>
                </a:moveTo>
                <a:lnTo>
                  <a:pt x="6818825" y="0"/>
                </a:lnTo>
                <a:lnTo>
                  <a:pt x="6818825" y="1440477"/>
                </a:lnTo>
                <a:lnTo>
                  <a:pt x="0" y="14404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4579540" y="1830952"/>
            <a:ext cx="8612220" cy="1767436"/>
          </a:xfrm>
          <a:prstGeom prst="rect">
            <a:avLst/>
          </a:prstGeom>
        </p:spPr>
        <p:txBody>
          <a:bodyPr anchor="t" rtlCol="false" tIns="0" lIns="0" bIns="0" rIns="0">
            <a:spAutoFit/>
          </a:bodyPr>
          <a:lstStyle/>
          <a:p>
            <a:pPr algn="ctr">
              <a:lnSpc>
                <a:spcPts val="12333"/>
              </a:lnSpc>
            </a:pPr>
            <a:r>
              <a:rPr lang="en-US" sz="15417">
                <a:solidFill>
                  <a:srgbClr val="84E52E"/>
                </a:solidFill>
                <a:latin typeface="Gagalin"/>
                <a:ea typeface="Gagalin"/>
                <a:cs typeface="Gagalin"/>
                <a:sym typeface="Gagalin"/>
              </a:rPr>
              <a:t>grass</a:t>
            </a:r>
          </a:p>
        </p:txBody>
      </p:sp>
    </p:spTree>
  </p:cSld>
  <p:clrMapOvr>
    <a:masterClrMapping/>
  </p:clrMapOvr>
</p:sld>
</file>

<file path=ppt/slides/slide98.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6551554" y="8469725"/>
            <a:ext cx="1415491" cy="1577149"/>
          </a:xfrm>
          <a:custGeom>
            <a:avLst/>
            <a:gdLst/>
            <a:ahLst/>
            <a:cxnLst/>
            <a:rect r="r" b="b" t="t" l="l"/>
            <a:pathLst>
              <a:path h="1577149" w="1415491">
                <a:moveTo>
                  <a:pt x="0" y="0"/>
                </a:moveTo>
                <a:lnTo>
                  <a:pt x="1415492" y="0"/>
                </a:lnTo>
                <a:lnTo>
                  <a:pt x="1415492" y="1577150"/>
                </a:lnTo>
                <a:lnTo>
                  <a:pt x="0" y="15771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059" y="9340736"/>
            <a:ext cx="1638553" cy="946264"/>
          </a:xfrm>
          <a:custGeom>
            <a:avLst/>
            <a:gdLst/>
            <a:ahLst/>
            <a:cxnLst/>
            <a:rect r="r" b="b" t="t" l="l"/>
            <a:pathLst>
              <a:path h="946264" w="1638553">
                <a:moveTo>
                  <a:pt x="0" y="0"/>
                </a:moveTo>
                <a:lnTo>
                  <a:pt x="1638553" y="0"/>
                </a:lnTo>
                <a:lnTo>
                  <a:pt x="1638553" y="946264"/>
                </a:lnTo>
                <a:lnTo>
                  <a:pt x="0" y="9462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965359" y="6905708"/>
            <a:ext cx="2030204" cy="2435027"/>
          </a:xfrm>
          <a:custGeom>
            <a:avLst/>
            <a:gdLst/>
            <a:ahLst/>
            <a:cxnLst/>
            <a:rect r="r" b="b" t="t" l="l"/>
            <a:pathLst>
              <a:path h="2435027" w="2030204">
                <a:moveTo>
                  <a:pt x="0" y="0"/>
                </a:moveTo>
                <a:lnTo>
                  <a:pt x="2030204" y="0"/>
                </a:lnTo>
                <a:lnTo>
                  <a:pt x="2030204" y="2435028"/>
                </a:lnTo>
                <a:lnTo>
                  <a:pt x="0" y="24350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947336" y="1896305"/>
            <a:ext cx="9313368" cy="1840281"/>
          </a:xfrm>
          <a:prstGeom prst="rect">
            <a:avLst/>
          </a:prstGeom>
        </p:spPr>
        <p:txBody>
          <a:bodyPr anchor="t" rtlCol="false" tIns="0" lIns="0" bIns="0" rIns="0">
            <a:spAutoFit/>
          </a:bodyPr>
          <a:lstStyle/>
          <a:p>
            <a:pPr algn="l" marL="0" indent="0" lvl="0">
              <a:lnSpc>
                <a:spcPts val="4859"/>
              </a:lnSpc>
            </a:pPr>
            <a:r>
              <a:rPr lang="en-US" sz="4499">
                <a:solidFill>
                  <a:srgbClr val="000000"/>
                </a:solidFill>
                <a:latin typeface="Sauna Pro 1"/>
                <a:ea typeface="Sauna Pro 1"/>
                <a:cs typeface="Sauna Pro 1"/>
                <a:sym typeface="Sauna Pro 1"/>
              </a:rPr>
              <a:t>What can we replace this word with so more people will be encouraged to use their voice and speak up?</a:t>
            </a:r>
          </a:p>
        </p:txBody>
      </p:sp>
      <p:sp>
        <p:nvSpPr>
          <p:cNvPr name="TextBox 6" id="6"/>
          <p:cNvSpPr txBox="true"/>
          <p:nvPr/>
        </p:nvSpPr>
        <p:spPr>
          <a:xfrm rot="0">
            <a:off x="4837890" y="4866644"/>
            <a:ext cx="8612220" cy="1767436"/>
          </a:xfrm>
          <a:prstGeom prst="rect">
            <a:avLst/>
          </a:prstGeom>
        </p:spPr>
        <p:txBody>
          <a:bodyPr anchor="t" rtlCol="false" tIns="0" lIns="0" bIns="0" rIns="0">
            <a:spAutoFit/>
          </a:bodyPr>
          <a:lstStyle/>
          <a:p>
            <a:pPr algn="ctr">
              <a:lnSpc>
                <a:spcPts val="12333"/>
              </a:lnSpc>
            </a:pPr>
            <a:r>
              <a:rPr lang="en-US" sz="15417">
                <a:solidFill>
                  <a:srgbClr val="84E52E"/>
                </a:solidFill>
                <a:latin typeface="Gagalin"/>
                <a:ea typeface="Gagalin"/>
                <a:cs typeface="Gagalin"/>
                <a:sym typeface="Gagalin"/>
              </a:rPr>
              <a:t>grass</a:t>
            </a:r>
          </a:p>
        </p:txBody>
      </p:sp>
      <p:sp>
        <p:nvSpPr>
          <p:cNvPr name="Freeform 7" id="7"/>
          <p:cNvSpPr/>
          <p:nvPr/>
        </p:nvSpPr>
        <p:spPr>
          <a:xfrm flipH="false" flipV="false" rot="0">
            <a:off x="1766612" y="9425415"/>
            <a:ext cx="861585" cy="861585"/>
          </a:xfrm>
          <a:custGeom>
            <a:avLst/>
            <a:gdLst/>
            <a:ahLst/>
            <a:cxnLst/>
            <a:rect r="r" b="b" t="t" l="l"/>
            <a:pathLst>
              <a:path h="861585" w="861585">
                <a:moveTo>
                  <a:pt x="0" y="0"/>
                </a:moveTo>
                <a:lnTo>
                  <a:pt x="861586" y="0"/>
                </a:lnTo>
                <a:lnTo>
                  <a:pt x="861586" y="861585"/>
                </a:lnTo>
                <a:lnTo>
                  <a:pt x="0" y="86158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2782775" y="9571583"/>
            <a:ext cx="545766" cy="569248"/>
          </a:xfrm>
          <a:custGeom>
            <a:avLst/>
            <a:gdLst/>
            <a:ahLst/>
            <a:cxnLst/>
            <a:rect r="r" b="b" t="t" l="l"/>
            <a:pathLst>
              <a:path h="569248" w="545766">
                <a:moveTo>
                  <a:pt x="0" y="0"/>
                </a:moveTo>
                <a:lnTo>
                  <a:pt x="545766" y="0"/>
                </a:lnTo>
                <a:lnTo>
                  <a:pt x="545766" y="569248"/>
                </a:lnTo>
                <a:lnTo>
                  <a:pt x="0" y="56924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99.xml><?xml version="1.0" encoding="utf-8"?>
<p:sld xmlns:p="http://schemas.openxmlformats.org/presentationml/2006/main" xmlns:a="http://schemas.openxmlformats.org/drawingml/2006/main" xmlns:r="http://schemas.openxmlformats.org/officeDocument/2006/relationships">
  <p:cSld>
    <p:bg>
      <p:bgPr>
        <a:solidFill>
          <a:srgbClr val="00A1E3"/>
        </a:solidFill>
      </p:bgPr>
    </p:bg>
    <p:spTree>
      <p:nvGrpSpPr>
        <p:cNvPr id="1" name=""/>
        <p:cNvGrpSpPr/>
        <p:nvPr/>
      </p:nvGrpSpPr>
      <p:grpSpPr>
        <a:xfrm>
          <a:off x="0" y="0"/>
          <a:ext cx="0" cy="0"/>
          <a:chOff x="0" y="0"/>
          <a:chExt cx="0" cy="0"/>
        </a:xfrm>
      </p:grpSpPr>
      <p:sp>
        <p:nvSpPr>
          <p:cNvPr name="Freeform 2" id="2"/>
          <p:cNvSpPr/>
          <p:nvPr/>
        </p:nvSpPr>
        <p:spPr>
          <a:xfrm flipH="false" flipV="false" rot="0">
            <a:off x="-1022491" y="9507543"/>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046273" y="3900745"/>
            <a:ext cx="7315200" cy="3282696"/>
          </a:xfrm>
          <a:custGeom>
            <a:avLst/>
            <a:gdLst/>
            <a:ahLst/>
            <a:cxnLst/>
            <a:rect r="r" b="b" t="t" l="l"/>
            <a:pathLst>
              <a:path h="3282696" w="7315200">
                <a:moveTo>
                  <a:pt x="0" y="0"/>
                </a:moveTo>
                <a:lnTo>
                  <a:pt x="7315200" y="0"/>
                </a:lnTo>
                <a:lnTo>
                  <a:pt x="7315200" y="3282696"/>
                </a:lnTo>
                <a:lnTo>
                  <a:pt x="0" y="3282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680224">
            <a:off x="13943676" y="1096189"/>
            <a:ext cx="3814959" cy="1759650"/>
          </a:xfrm>
          <a:custGeom>
            <a:avLst/>
            <a:gdLst/>
            <a:ahLst/>
            <a:cxnLst/>
            <a:rect r="r" b="b" t="t" l="l"/>
            <a:pathLst>
              <a:path h="1759650" w="3814959">
                <a:moveTo>
                  <a:pt x="0" y="0"/>
                </a:moveTo>
                <a:lnTo>
                  <a:pt x="3814959" y="0"/>
                </a:lnTo>
                <a:lnTo>
                  <a:pt x="3814959" y="1759650"/>
                </a:lnTo>
                <a:lnTo>
                  <a:pt x="0" y="17596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232443" y="5514038"/>
            <a:ext cx="7315200" cy="931626"/>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Brave</a:t>
            </a:r>
          </a:p>
        </p:txBody>
      </p:sp>
      <p:sp>
        <p:nvSpPr>
          <p:cNvPr name="TextBox 6" id="6"/>
          <p:cNvSpPr txBox="true"/>
          <p:nvPr/>
        </p:nvSpPr>
        <p:spPr>
          <a:xfrm rot="0">
            <a:off x="-649064" y="7087295"/>
            <a:ext cx="7315200" cy="931626"/>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Courageous</a:t>
            </a:r>
          </a:p>
        </p:txBody>
      </p:sp>
      <p:sp>
        <p:nvSpPr>
          <p:cNvPr name="TextBox 7" id="7"/>
          <p:cNvSpPr txBox="true"/>
          <p:nvPr/>
        </p:nvSpPr>
        <p:spPr>
          <a:xfrm rot="0">
            <a:off x="3241585" y="8142745"/>
            <a:ext cx="5682343" cy="931626"/>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Protector</a:t>
            </a:r>
          </a:p>
        </p:txBody>
      </p:sp>
      <p:sp>
        <p:nvSpPr>
          <p:cNvPr name="TextBox 8" id="8"/>
          <p:cNvSpPr txBox="true"/>
          <p:nvPr/>
        </p:nvSpPr>
        <p:spPr>
          <a:xfrm rot="0">
            <a:off x="13009984" y="5917938"/>
            <a:ext cx="5682343" cy="1874601"/>
          </a:xfrm>
          <a:prstGeom prst="rect">
            <a:avLst/>
          </a:prstGeom>
        </p:spPr>
        <p:txBody>
          <a:bodyPr anchor="t" rtlCol="false" tIns="0" lIns="0" bIns="0" rIns="0">
            <a:spAutoFit/>
          </a:bodyPr>
          <a:lstStyle/>
          <a:p>
            <a:pPr algn="ctr">
              <a:lnSpc>
                <a:spcPts val="7450"/>
              </a:lnSpc>
            </a:pPr>
            <a:r>
              <a:rPr lang="en-US" b="true" sz="5321" spc="212">
                <a:solidFill>
                  <a:srgbClr val="000000"/>
                </a:solidFill>
                <a:latin typeface="Sauna Pro 5 Bold"/>
                <a:ea typeface="Sauna Pro 5 Bold"/>
                <a:cs typeface="Sauna Pro 5 Bold"/>
                <a:sym typeface="Sauna Pro 5 Bold"/>
              </a:rPr>
              <a:t>Supporter</a:t>
            </a:r>
          </a:p>
          <a:p>
            <a:pPr algn="ctr">
              <a:lnSpc>
                <a:spcPts val="7450"/>
              </a:lnSpc>
              <a:spcBef>
                <a:spcPct val="0"/>
              </a:spcBef>
            </a:pPr>
          </a:p>
        </p:txBody>
      </p:sp>
      <p:sp>
        <p:nvSpPr>
          <p:cNvPr name="TextBox 9" id="9"/>
          <p:cNvSpPr txBox="true"/>
          <p:nvPr/>
        </p:nvSpPr>
        <p:spPr>
          <a:xfrm rot="0">
            <a:off x="6899185" y="8730575"/>
            <a:ext cx="5682343" cy="931626"/>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Upstander</a:t>
            </a:r>
          </a:p>
        </p:txBody>
      </p:sp>
      <p:sp>
        <p:nvSpPr>
          <p:cNvPr name="TextBox 10" id="10"/>
          <p:cNvSpPr txBox="true"/>
          <p:nvPr/>
        </p:nvSpPr>
        <p:spPr>
          <a:xfrm rot="0">
            <a:off x="11295390" y="7745416"/>
            <a:ext cx="5682343" cy="931614"/>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Problem solver</a:t>
            </a:r>
          </a:p>
        </p:txBody>
      </p:sp>
      <p:sp>
        <p:nvSpPr>
          <p:cNvPr name="TextBox 11" id="11"/>
          <p:cNvSpPr txBox="true"/>
          <p:nvPr/>
        </p:nvSpPr>
        <p:spPr>
          <a:xfrm rot="0">
            <a:off x="-1828651" y="3927322"/>
            <a:ext cx="7315200" cy="931626"/>
          </a:xfrm>
          <a:prstGeom prst="rect">
            <a:avLst/>
          </a:prstGeom>
        </p:spPr>
        <p:txBody>
          <a:bodyPr anchor="t" rtlCol="false" tIns="0" lIns="0" bIns="0" rIns="0">
            <a:spAutoFit/>
          </a:bodyPr>
          <a:lstStyle/>
          <a:p>
            <a:pPr algn="ctr">
              <a:lnSpc>
                <a:spcPts val="7450"/>
              </a:lnSpc>
              <a:spcBef>
                <a:spcPct val="0"/>
              </a:spcBef>
            </a:pPr>
            <a:r>
              <a:rPr lang="en-US" b="true" sz="5321" spc="212">
                <a:solidFill>
                  <a:srgbClr val="000000"/>
                </a:solidFill>
                <a:latin typeface="Sauna Pro 5 Bold"/>
                <a:ea typeface="Sauna Pro 5 Bold"/>
                <a:cs typeface="Sauna Pro 5 Bold"/>
                <a:sym typeface="Sauna Pro 5 Bold"/>
              </a:rPr>
              <a:t>Helper</a:t>
            </a:r>
          </a:p>
        </p:txBody>
      </p:sp>
      <p:sp>
        <p:nvSpPr>
          <p:cNvPr name="TextBox 12" id="12"/>
          <p:cNvSpPr txBox="true"/>
          <p:nvPr/>
        </p:nvSpPr>
        <p:spPr>
          <a:xfrm rot="0">
            <a:off x="4397763" y="2038457"/>
            <a:ext cx="8612220" cy="1767436"/>
          </a:xfrm>
          <a:prstGeom prst="rect">
            <a:avLst/>
          </a:prstGeom>
        </p:spPr>
        <p:txBody>
          <a:bodyPr anchor="t" rtlCol="false" tIns="0" lIns="0" bIns="0" rIns="0">
            <a:spAutoFit/>
          </a:bodyPr>
          <a:lstStyle/>
          <a:p>
            <a:pPr algn="ctr">
              <a:lnSpc>
                <a:spcPts val="12333"/>
              </a:lnSpc>
            </a:pPr>
            <a:r>
              <a:rPr lang="en-US" sz="15417">
                <a:solidFill>
                  <a:srgbClr val="84E52E"/>
                </a:solidFill>
                <a:latin typeface="Gagalin"/>
                <a:ea typeface="Gagalin"/>
                <a:cs typeface="Gagalin"/>
                <a:sym typeface="Gagalin"/>
              </a:rPr>
              <a:t>grass</a:t>
            </a:r>
          </a:p>
        </p:txBody>
      </p:sp>
      <p:sp>
        <p:nvSpPr>
          <p:cNvPr name="Freeform 13" id="13"/>
          <p:cNvSpPr/>
          <p:nvPr/>
        </p:nvSpPr>
        <p:spPr>
          <a:xfrm flipH="false" flipV="false" rot="0">
            <a:off x="6082757" y="9514332"/>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12609294" y="9258300"/>
            <a:ext cx="7315200" cy="1545336"/>
          </a:xfrm>
          <a:custGeom>
            <a:avLst/>
            <a:gdLst/>
            <a:ahLst/>
            <a:cxnLst/>
            <a:rect r="r" b="b" t="t" l="l"/>
            <a:pathLst>
              <a:path h="1545336" w="7315200">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DAGwsIg_ab0</dc:identifier>
  <dcterms:modified xsi:type="dcterms:W3CDTF">2011-08-01T06:04:30Z</dcterms:modified>
  <cp:revision>1</cp:revision>
  <dc:title>FINAL Secondary Learning Resource Slide Deck</dc:title>
</cp:coreProperties>
</file>