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</p:sldIdLst>
  <p:sldSz cx="18288000" cy="10287000"/>
  <p:notesSz cx="6858000" cy="9144000"/>
  <p:embeddedFontLst>
    <p:embeddedFont>
      <p:font typeface="Samaritan Italics" panose="020B0604020202020204" charset="0"/>
      <p:regular r:id="rId35"/>
    </p:embeddedFont>
    <p:embeddedFont>
      <p:font typeface="Sauna Pro 1" panose="020B0604020202020204" charset="0"/>
      <p:regular r:id="rId36"/>
    </p:embeddedFont>
    <p:embeddedFont>
      <p:font typeface="Sauna Pro 2" panose="020B0604020202020204" charset="0"/>
      <p:regular r:id="rId37"/>
    </p:embeddedFont>
    <p:embeddedFont>
      <p:font typeface="Sauna Pro 2 Bold" panose="020B0604020202020204" charset="0"/>
      <p:regular r:id="rId38"/>
    </p:embeddedFont>
    <p:embeddedFont>
      <p:font typeface="Sauna Pro 3" panose="020B0604020202020204" charset="0"/>
      <p:regular r:id="rId39"/>
    </p:embeddedFont>
    <p:embeddedFont>
      <p:font typeface="Sauna Pro 4" panose="020B0604020202020204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222178-7B74-FAF3-D8BC-47AD0C79F6D9}" v="37" dt="2026-02-04T16:01:28.522"/>
    <p1510:client id="{76A5A5A4-11C0-1002-2147-D5D0E34D3169}" v="3" dt="2026-02-04T15:52:38.8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5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1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4.fntdata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3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29.png"/><Relationship Id="rId5" Type="http://schemas.openxmlformats.org/officeDocument/2006/relationships/image" Target="../media/image3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Relationship Id="rId14" Type="http://schemas.openxmlformats.org/officeDocument/2006/relationships/image" Target="../media/image45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48.png"/><Relationship Id="rId7" Type="http://schemas.openxmlformats.org/officeDocument/2006/relationships/image" Target="../media/image29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10" Type="http://schemas.openxmlformats.org/officeDocument/2006/relationships/image" Target="../media/image53.svg"/><Relationship Id="rId4" Type="http://schemas.openxmlformats.org/officeDocument/2006/relationships/image" Target="../media/image49.svg"/><Relationship Id="rId9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58.svg"/><Relationship Id="rId7" Type="http://schemas.openxmlformats.org/officeDocument/2006/relationships/image" Target="../media/image2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10" Type="http://schemas.openxmlformats.org/officeDocument/2006/relationships/image" Target="../media/image63.svg"/><Relationship Id="rId4" Type="http://schemas.openxmlformats.org/officeDocument/2006/relationships/image" Target="../media/image59.png"/><Relationship Id="rId9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hyperlink" Target="https://www.internetmatters.org/parental-controls/social-media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82.png"/><Relationship Id="rId7" Type="http://schemas.openxmlformats.org/officeDocument/2006/relationships/image" Target="../media/image8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8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7" Type="http://schemas.openxmlformats.org/officeDocument/2006/relationships/image" Target="../media/image91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svg"/><Relationship Id="rId3" Type="http://schemas.openxmlformats.org/officeDocument/2006/relationships/image" Target="../media/image93.svg"/><Relationship Id="rId7" Type="http://schemas.openxmlformats.org/officeDocument/2006/relationships/image" Target="../media/image97.svg"/><Relationship Id="rId12" Type="http://schemas.openxmlformats.org/officeDocument/2006/relationships/image" Target="../media/image102.png"/><Relationship Id="rId17" Type="http://schemas.openxmlformats.org/officeDocument/2006/relationships/image" Target="../media/image105.svg"/><Relationship Id="rId2" Type="http://schemas.openxmlformats.org/officeDocument/2006/relationships/image" Target="../media/image92.png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101.svg"/><Relationship Id="rId5" Type="http://schemas.openxmlformats.org/officeDocument/2006/relationships/image" Target="../media/image95.svg"/><Relationship Id="rId15" Type="http://schemas.openxmlformats.org/officeDocument/2006/relationships/image" Target="../media/image30.sv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svg"/><Relationship Id="rId1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sv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hyperlink" Target="https://www.respectme.org.uk/resources-abw-25/" TargetMode="External"/><Relationship Id="rId4" Type="http://schemas.openxmlformats.org/officeDocument/2006/relationships/image" Target="../media/image26.gif"/><Relationship Id="rId9" Type="http://schemas.openxmlformats.org/officeDocument/2006/relationships/image" Target="../media/image3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9221" y="1644890"/>
            <a:ext cx="7077327" cy="2239917"/>
          </a:xfrm>
          <a:custGeom>
            <a:avLst/>
            <a:gdLst/>
            <a:ahLst/>
            <a:cxnLst/>
            <a:rect l="l" t="t" r="r" b="b"/>
            <a:pathLst>
              <a:path w="7077327" h="2239917">
                <a:moveTo>
                  <a:pt x="0" y="0"/>
                </a:moveTo>
                <a:lnTo>
                  <a:pt x="7077327" y="0"/>
                </a:lnTo>
                <a:lnTo>
                  <a:pt x="7077327" y="2239917"/>
                </a:lnTo>
                <a:lnTo>
                  <a:pt x="0" y="22399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9221" y="4122916"/>
            <a:ext cx="7077327" cy="4821429"/>
          </a:xfrm>
          <a:custGeom>
            <a:avLst/>
            <a:gdLst/>
            <a:ahLst/>
            <a:cxnLst/>
            <a:rect l="l" t="t" r="r" b="b"/>
            <a:pathLst>
              <a:path w="7077327" h="4821429">
                <a:moveTo>
                  <a:pt x="0" y="0"/>
                </a:moveTo>
                <a:lnTo>
                  <a:pt x="7077327" y="0"/>
                </a:lnTo>
                <a:lnTo>
                  <a:pt x="7077327" y="4821429"/>
                </a:lnTo>
                <a:lnTo>
                  <a:pt x="0" y="48214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4656840"/>
            <a:ext cx="6129305" cy="3753580"/>
          </a:xfrm>
          <a:custGeom>
            <a:avLst/>
            <a:gdLst/>
            <a:ahLst/>
            <a:cxnLst/>
            <a:rect l="l" t="t" r="r" b="b"/>
            <a:pathLst>
              <a:path w="6129305" h="3753580">
                <a:moveTo>
                  <a:pt x="0" y="0"/>
                </a:moveTo>
                <a:lnTo>
                  <a:pt x="6129305" y="0"/>
                </a:lnTo>
                <a:lnTo>
                  <a:pt x="6129305" y="3753580"/>
                </a:lnTo>
                <a:lnTo>
                  <a:pt x="0" y="3753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538" r="-259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836302" y="286009"/>
            <a:ext cx="3936835" cy="1837190"/>
          </a:xfrm>
          <a:custGeom>
            <a:avLst/>
            <a:gdLst/>
            <a:ahLst/>
            <a:cxnLst/>
            <a:rect l="l" t="t" r="r" b="b"/>
            <a:pathLst>
              <a:path w="3936835" h="1837190">
                <a:moveTo>
                  <a:pt x="0" y="0"/>
                </a:moveTo>
                <a:lnTo>
                  <a:pt x="3936835" y="0"/>
                </a:lnTo>
                <a:lnTo>
                  <a:pt x="3936835" y="1837190"/>
                </a:lnTo>
                <a:lnTo>
                  <a:pt x="0" y="18371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637792" y="6533630"/>
            <a:ext cx="3504702" cy="3571671"/>
          </a:xfrm>
          <a:custGeom>
            <a:avLst/>
            <a:gdLst/>
            <a:ahLst/>
            <a:cxnLst/>
            <a:rect l="l" t="t" r="r" b="b"/>
            <a:pathLst>
              <a:path w="3504702" h="3571671">
                <a:moveTo>
                  <a:pt x="0" y="0"/>
                </a:moveTo>
                <a:lnTo>
                  <a:pt x="3504702" y="0"/>
                </a:lnTo>
                <a:lnTo>
                  <a:pt x="3504702" y="3571671"/>
                </a:lnTo>
                <a:lnTo>
                  <a:pt x="0" y="35716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479247" y="3876505"/>
            <a:ext cx="4161326" cy="42415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53"/>
              </a:lnSpc>
            </a:pPr>
            <a:endParaRPr lang="en-US" sz="5799" spc="231">
              <a:solidFill>
                <a:srgbClr val="000000"/>
              </a:solidFill>
              <a:latin typeface="Sauna Pro 1"/>
              <a:ea typeface="Sauna Pro 1"/>
              <a:cs typeface="Sauna Pro 1"/>
              <a:sym typeface="Sauna Pro 1"/>
            </a:endParaRPr>
          </a:p>
          <a:p>
            <a:pPr algn="ctr">
              <a:lnSpc>
                <a:spcPts val="6553"/>
              </a:lnSpc>
            </a:pPr>
            <a:r>
              <a:rPr lang="en-US" sz="5750" spc="231" dirty="0">
                <a:solidFill>
                  <a:srgbClr val="000000"/>
                </a:solidFill>
                <a:latin typeface="Sauna Pro 1"/>
                <a:ea typeface="Sauna Pro 1"/>
                <a:cs typeface="Sauna Pro 1"/>
                <a:sym typeface="Sauna Pro 1"/>
              </a:rPr>
              <a:t>Safer Internet Day</a:t>
            </a:r>
            <a:endParaRPr lang="en-US" sz="5750" spc="231" dirty="0">
              <a:solidFill>
                <a:srgbClr val="000000"/>
              </a:solidFill>
              <a:latin typeface="Sauna Pro 1"/>
              <a:ea typeface="Sauna Pro 1"/>
              <a:cs typeface="Sauna Pro 1"/>
            </a:endParaRPr>
          </a:p>
          <a:p>
            <a:pPr algn="ctr">
              <a:lnSpc>
                <a:spcPts val="6553"/>
              </a:lnSpc>
            </a:pPr>
            <a:r>
              <a:rPr lang="en-US" sz="5750" spc="231" dirty="0">
                <a:solidFill>
                  <a:srgbClr val="00A1DE"/>
                </a:solidFill>
                <a:latin typeface="Sauna Pro 1"/>
                <a:ea typeface="Sauna Pro 1"/>
                <a:cs typeface="Sauna Pro 1"/>
                <a:sym typeface="Sauna Pro 1"/>
              </a:rPr>
              <a:t>2026</a:t>
            </a:r>
            <a:endParaRPr lang="en-US" sz="5750" spc="231" dirty="0">
              <a:solidFill>
                <a:srgbClr val="00A1DE"/>
              </a:solidFill>
              <a:latin typeface="Sauna Pro 1"/>
              <a:ea typeface="Sauna Pro 1"/>
              <a:cs typeface="Sauna Pro 1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90608" y="164304"/>
            <a:ext cx="8906280" cy="864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8"/>
              </a:lnSpc>
              <a:spcBef>
                <a:spcPct val="0"/>
              </a:spcBef>
            </a:pPr>
            <a:r>
              <a:rPr lang="en-US" sz="4970">
                <a:solidFill>
                  <a:srgbClr val="000000"/>
                </a:solidFill>
                <a:latin typeface="Sauna Pro 2"/>
                <a:ea typeface="Sauna Pro 2"/>
                <a:cs typeface="Sauna Pro 2"/>
                <a:sym typeface="Sauna Pro 2"/>
              </a:rPr>
              <a:t>Learning Resource: Suitable for P5-S2 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9632" y="84013"/>
            <a:ext cx="7500373" cy="4340841"/>
          </a:xfrm>
          <a:custGeom>
            <a:avLst/>
            <a:gdLst/>
            <a:ahLst/>
            <a:cxnLst/>
            <a:rect l="l" t="t" r="r" b="b"/>
            <a:pathLst>
              <a:path w="7500373" h="4340841">
                <a:moveTo>
                  <a:pt x="0" y="0"/>
                </a:moveTo>
                <a:lnTo>
                  <a:pt x="7500373" y="0"/>
                </a:lnTo>
                <a:lnTo>
                  <a:pt x="7500373" y="4340841"/>
                </a:lnTo>
                <a:lnTo>
                  <a:pt x="0" y="43408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1309826"/>
            <a:ext cx="6105672" cy="1544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28"/>
              </a:lnSpc>
            </a:pPr>
            <a:r>
              <a:rPr lang="en-US" sz="3800" b="1" spc="163">
                <a:solidFill>
                  <a:srgbClr val="21233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Noah is added to chats that he doesn't want to be part of.</a:t>
            </a:r>
          </a:p>
        </p:txBody>
      </p:sp>
      <p:sp>
        <p:nvSpPr>
          <p:cNvPr id="4" name="Freeform 4"/>
          <p:cNvSpPr/>
          <p:nvPr/>
        </p:nvSpPr>
        <p:spPr>
          <a:xfrm>
            <a:off x="637153" y="3912374"/>
            <a:ext cx="9237021" cy="5345926"/>
          </a:xfrm>
          <a:custGeom>
            <a:avLst/>
            <a:gdLst/>
            <a:ahLst/>
            <a:cxnLst/>
            <a:rect l="l" t="t" r="r" b="b"/>
            <a:pathLst>
              <a:path w="9237021" h="5345926">
                <a:moveTo>
                  <a:pt x="0" y="0"/>
                </a:moveTo>
                <a:lnTo>
                  <a:pt x="9237021" y="0"/>
                </a:lnTo>
                <a:lnTo>
                  <a:pt x="9237021" y="5345926"/>
                </a:lnTo>
                <a:lnTo>
                  <a:pt x="0" y="53459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207450" y="5615312"/>
            <a:ext cx="7662383" cy="1143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1"/>
              </a:lnSpc>
            </a:pPr>
            <a:r>
              <a:rPr lang="en-US" sz="4348" b="1" spc="186">
                <a:solidFill>
                  <a:srgbClr val="21233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Grace even joins chats when Noah is gaming.</a:t>
            </a:r>
          </a:p>
        </p:txBody>
      </p:sp>
      <p:sp>
        <p:nvSpPr>
          <p:cNvPr id="6" name="Freeform 6"/>
          <p:cNvSpPr/>
          <p:nvPr/>
        </p:nvSpPr>
        <p:spPr>
          <a:xfrm>
            <a:off x="9560318" y="935347"/>
            <a:ext cx="7837374" cy="4535880"/>
          </a:xfrm>
          <a:custGeom>
            <a:avLst/>
            <a:gdLst/>
            <a:ahLst/>
            <a:cxnLst/>
            <a:rect l="l" t="t" r="r" b="b"/>
            <a:pathLst>
              <a:path w="7837374" h="4535880">
                <a:moveTo>
                  <a:pt x="0" y="0"/>
                </a:moveTo>
                <a:lnTo>
                  <a:pt x="7837373" y="0"/>
                </a:lnTo>
                <a:lnTo>
                  <a:pt x="7837373" y="4535880"/>
                </a:lnTo>
                <a:lnTo>
                  <a:pt x="0" y="45358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19677" y="2238297"/>
            <a:ext cx="6183198" cy="1108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66"/>
              </a:lnSpc>
            </a:pPr>
            <a:r>
              <a:rPr lang="en-US" sz="4266" b="1" spc="183">
                <a:solidFill>
                  <a:srgbClr val="21233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Grace repeatedly messages Noah at home. </a:t>
            </a:r>
          </a:p>
        </p:txBody>
      </p:sp>
      <p:sp>
        <p:nvSpPr>
          <p:cNvPr id="8" name="Freeform 8"/>
          <p:cNvSpPr/>
          <p:nvPr/>
        </p:nvSpPr>
        <p:spPr>
          <a:xfrm>
            <a:off x="9560318" y="5143500"/>
            <a:ext cx="7837374" cy="4535880"/>
          </a:xfrm>
          <a:custGeom>
            <a:avLst/>
            <a:gdLst/>
            <a:ahLst/>
            <a:cxnLst/>
            <a:rect l="l" t="t" r="r" b="b"/>
            <a:pathLst>
              <a:path w="7837374" h="4535880">
                <a:moveTo>
                  <a:pt x="0" y="0"/>
                </a:moveTo>
                <a:lnTo>
                  <a:pt x="7837373" y="0"/>
                </a:lnTo>
                <a:lnTo>
                  <a:pt x="7837373" y="4535880"/>
                </a:lnTo>
                <a:lnTo>
                  <a:pt x="0" y="45358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219677" y="6378965"/>
            <a:ext cx="6183198" cy="1500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63"/>
              </a:lnSpc>
            </a:pPr>
            <a:r>
              <a:rPr lang="en-US" sz="4066" b="1" spc="174">
                <a:solidFill>
                  <a:srgbClr val="21233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Images and chats about Noah are circulated without his permission.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9632" y="84013"/>
            <a:ext cx="7500373" cy="4340841"/>
          </a:xfrm>
          <a:custGeom>
            <a:avLst/>
            <a:gdLst/>
            <a:ahLst/>
            <a:cxnLst/>
            <a:rect l="l" t="t" r="r" b="b"/>
            <a:pathLst>
              <a:path w="7500373" h="4340841">
                <a:moveTo>
                  <a:pt x="0" y="0"/>
                </a:moveTo>
                <a:lnTo>
                  <a:pt x="7500373" y="0"/>
                </a:lnTo>
                <a:lnTo>
                  <a:pt x="7500373" y="4340841"/>
                </a:lnTo>
                <a:lnTo>
                  <a:pt x="0" y="43408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6606223"/>
            <a:ext cx="6359874" cy="3680777"/>
          </a:xfrm>
          <a:custGeom>
            <a:avLst/>
            <a:gdLst/>
            <a:ahLst/>
            <a:cxnLst/>
            <a:rect l="l" t="t" r="r" b="b"/>
            <a:pathLst>
              <a:path w="6359874" h="3680777">
                <a:moveTo>
                  <a:pt x="0" y="0"/>
                </a:moveTo>
                <a:lnTo>
                  <a:pt x="6359874" y="0"/>
                </a:lnTo>
                <a:lnTo>
                  <a:pt x="6359874" y="3680777"/>
                </a:lnTo>
                <a:lnTo>
                  <a:pt x="0" y="36807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421926" y="-13506"/>
            <a:ext cx="7837374" cy="4535880"/>
          </a:xfrm>
          <a:custGeom>
            <a:avLst/>
            <a:gdLst/>
            <a:ahLst/>
            <a:cxnLst/>
            <a:rect l="l" t="t" r="r" b="b"/>
            <a:pathLst>
              <a:path w="7837374" h="4535880">
                <a:moveTo>
                  <a:pt x="0" y="0"/>
                </a:moveTo>
                <a:lnTo>
                  <a:pt x="7837374" y="0"/>
                </a:lnTo>
                <a:lnTo>
                  <a:pt x="7837374" y="4535880"/>
                </a:lnTo>
                <a:lnTo>
                  <a:pt x="0" y="45358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450626" y="6305214"/>
            <a:ext cx="7837374" cy="4535880"/>
          </a:xfrm>
          <a:custGeom>
            <a:avLst/>
            <a:gdLst/>
            <a:ahLst/>
            <a:cxnLst/>
            <a:rect l="l" t="t" r="r" b="b"/>
            <a:pathLst>
              <a:path w="7837374" h="4535880">
                <a:moveTo>
                  <a:pt x="0" y="0"/>
                </a:moveTo>
                <a:lnTo>
                  <a:pt x="7837374" y="0"/>
                </a:lnTo>
                <a:lnTo>
                  <a:pt x="7837374" y="4535880"/>
                </a:lnTo>
                <a:lnTo>
                  <a:pt x="0" y="45358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4424854"/>
            <a:ext cx="16230600" cy="1436909"/>
          </a:xfrm>
          <a:custGeom>
            <a:avLst/>
            <a:gdLst/>
            <a:ahLst/>
            <a:cxnLst/>
            <a:rect l="l" t="t" r="r" b="b"/>
            <a:pathLst>
              <a:path w="16230600" h="1436909">
                <a:moveTo>
                  <a:pt x="0" y="0"/>
                </a:moveTo>
                <a:lnTo>
                  <a:pt x="16230600" y="0"/>
                </a:lnTo>
                <a:lnTo>
                  <a:pt x="16230600" y="1436909"/>
                </a:lnTo>
                <a:lnTo>
                  <a:pt x="0" y="143690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41762" b="-4178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740233" y="7317305"/>
            <a:ext cx="1955509" cy="1129306"/>
          </a:xfrm>
          <a:custGeom>
            <a:avLst/>
            <a:gdLst/>
            <a:ahLst/>
            <a:cxnLst/>
            <a:rect l="l" t="t" r="r" b="b"/>
            <a:pathLst>
              <a:path w="1955509" h="1129306">
                <a:moveTo>
                  <a:pt x="0" y="0"/>
                </a:moveTo>
                <a:lnTo>
                  <a:pt x="1955510" y="0"/>
                </a:lnTo>
                <a:lnTo>
                  <a:pt x="1955510" y="1129306"/>
                </a:lnTo>
                <a:lnTo>
                  <a:pt x="0" y="11293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842048" y="8573154"/>
            <a:ext cx="1301952" cy="1318736"/>
          </a:xfrm>
          <a:custGeom>
            <a:avLst/>
            <a:gdLst/>
            <a:ahLst/>
            <a:cxnLst/>
            <a:rect l="l" t="t" r="r" b="b"/>
            <a:pathLst>
              <a:path w="1301952" h="1318736">
                <a:moveTo>
                  <a:pt x="0" y="0"/>
                </a:moveTo>
                <a:lnTo>
                  <a:pt x="1301952" y="0"/>
                </a:lnTo>
                <a:lnTo>
                  <a:pt x="1301952" y="1318736"/>
                </a:lnTo>
                <a:lnTo>
                  <a:pt x="0" y="131873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05679" y="1283855"/>
            <a:ext cx="6105672" cy="1192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09"/>
              </a:lnSpc>
            </a:pPr>
            <a:r>
              <a:rPr lang="en-US" sz="3225" b="1" spc="138">
                <a:solidFill>
                  <a:srgbClr val="21233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Noah is added to chats that he didn't want to be part of.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05679" y="7750371"/>
            <a:ext cx="4748516" cy="98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18"/>
              </a:lnSpc>
            </a:pPr>
            <a:r>
              <a:rPr lang="en-US" sz="3535" b="1" spc="152">
                <a:solidFill>
                  <a:srgbClr val="21233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Grace even joins chats when Noah is gaming.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19677" y="1502399"/>
            <a:ext cx="6183198" cy="964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60"/>
              </a:lnSpc>
            </a:pPr>
            <a:r>
              <a:rPr lang="en-US" sz="4066" b="1" spc="174">
                <a:solidFill>
                  <a:srgbClr val="21233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Grace repeatedly messages Noah at home.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277714" y="7557382"/>
            <a:ext cx="6183198" cy="1449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1"/>
              </a:lnSpc>
            </a:pPr>
            <a:r>
              <a:rPr lang="en-US" sz="4066" b="1" spc="174">
                <a:solidFill>
                  <a:srgbClr val="21233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Images and chats about Noah are circulated without his permission.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084909" y="4682005"/>
            <a:ext cx="12118181" cy="1005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76"/>
              </a:lnSpc>
              <a:spcBef>
                <a:spcPct val="0"/>
              </a:spcBef>
            </a:pPr>
            <a:r>
              <a:rPr lang="en-US" sz="5600" b="1" spc="240">
                <a:solidFill>
                  <a:srgbClr val="21233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What is the impact of this behaviour? </a:t>
            </a:r>
          </a:p>
        </p:txBody>
      </p:sp>
    </p:spTree>
  </p:cSld>
  <p:clrMapOvr>
    <a:masterClrMapping/>
  </p:clrMapOvr>
  <p:transition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1739" y="2600717"/>
            <a:ext cx="10258719" cy="5396828"/>
          </a:xfrm>
          <a:custGeom>
            <a:avLst/>
            <a:gdLst/>
            <a:ahLst/>
            <a:cxnLst/>
            <a:rect l="l" t="t" r="r" b="b"/>
            <a:pathLst>
              <a:path w="10258719" h="5396828">
                <a:moveTo>
                  <a:pt x="0" y="0"/>
                </a:moveTo>
                <a:lnTo>
                  <a:pt x="10258719" y="0"/>
                </a:lnTo>
                <a:lnTo>
                  <a:pt x="10258719" y="5396828"/>
                </a:lnTo>
                <a:lnTo>
                  <a:pt x="0" y="53968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452" r="-8452"/>
            </a:stretch>
          </a:blipFill>
        </p:spPr>
      </p:sp>
      <p:sp>
        <p:nvSpPr>
          <p:cNvPr id="3" name="TextBox 3"/>
          <p:cNvSpPr txBox="1"/>
          <p:nvPr/>
        </p:nvSpPr>
        <p:spPr>
          <a:xfrm rot="130702">
            <a:off x="1078569" y="3601"/>
            <a:ext cx="8144883" cy="2778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967"/>
              </a:lnSpc>
            </a:pPr>
            <a:r>
              <a:rPr lang="en-US" sz="12119" i="1">
                <a:solidFill>
                  <a:srgbClr val="4A1D0A"/>
                </a:solidFill>
                <a:latin typeface="Samaritan Italics"/>
                <a:ea typeface="Samaritan Italics"/>
                <a:cs typeface="Samaritan Italics"/>
                <a:sym typeface="Samaritan Italics"/>
              </a:rPr>
              <a:t>Impact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832356" y="49579"/>
            <a:ext cx="7455644" cy="2920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44272" lvl="1" indent="-572136" algn="l">
              <a:lnSpc>
                <a:spcPts val="7738"/>
              </a:lnSpc>
              <a:buFont typeface="Arial"/>
              <a:buChar char="•"/>
            </a:pPr>
            <a:r>
              <a:rPr lang="en-US" sz="5300" b="1" spc="227">
                <a:solidFill>
                  <a:srgbClr val="00000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Noah cannot escape Grace - his personal space is invaded.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832356" y="3155981"/>
            <a:ext cx="7455644" cy="2920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44272" lvl="1" indent="-572136" algn="l">
              <a:lnSpc>
                <a:spcPts val="7738"/>
              </a:lnSpc>
              <a:buFont typeface="Arial"/>
              <a:buChar char="•"/>
            </a:pPr>
            <a:r>
              <a:rPr lang="en-US" sz="5300" b="1" spc="227">
                <a:solidFill>
                  <a:srgbClr val="00000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Noah feels pressurised, sad and overwhelmed.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832356" y="6281434"/>
            <a:ext cx="7455644" cy="3591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57914" lvl="1" indent="-528957" algn="l">
              <a:lnSpc>
                <a:spcPts val="7154"/>
              </a:lnSpc>
              <a:buFont typeface="Arial"/>
              <a:buChar char="•"/>
            </a:pPr>
            <a:r>
              <a:rPr lang="en-US" sz="4900" b="1" spc="210">
                <a:solidFill>
                  <a:srgbClr val="00000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Noah feels mocked and humiliated when images and comments are shared.</a:t>
            </a:r>
          </a:p>
        </p:txBody>
      </p:sp>
    </p:spTree>
  </p:cSld>
  <p:clrMapOvr>
    <a:masterClrMapping/>
  </p:clrMapOvr>
  <p:transition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73641" y="5992909"/>
            <a:ext cx="12082197" cy="3826029"/>
          </a:xfrm>
          <a:custGeom>
            <a:avLst/>
            <a:gdLst/>
            <a:ahLst/>
            <a:cxnLst/>
            <a:rect l="l" t="t" r="r" b="b"/>
            <a:pathLst>
              <a:path w="12082197" h="3826029">
                <a:moveTo>
                  <a:pt x="0" y="0"/>
                </a:moveTo>
                <a:lnTo>
                  <a:pt x="12082196" y="0"/>
                </a:lnTo>
                <a:lnTo>
                  <a:pt x="12082196" y="3826029"/>
                </a:lnTo>
                <a:lnTo>
                  <a:pt x="0" y="38260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62490" y="0"/>
            <a:ext cx="8381510" cy="6380425"/>
          </a:xfrm>
          <a:custGeom>
            <a:avLst/>
            <a:gdLst/>
            <a:ahLst/>
            <a:cxnLst/>
            <a:rect l="l" t="t" r="r" b="b"/>
            <a:pathLst>
              <a:path w="8381510" h="6380425">
                <a:moveTo>
                  <a:pt x="0" y="0"/>
                </a:moveTo>
                <a:lnTo>
                  <a:pt x="8381510" y="0"/>
                </a:lnTo>
                <a:lnTo>
                  <a:pt x="8381510" y="6380425"/>
                </a:lnTo>
                <a:lnTo>
                  <a:pt x="0" y="63804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911644" y="1132812"/>
            <a:ext cx="1903095" cy="4114800"/>
          </a:xfrm>
          <a:custGeom>
            <a:avLst/>
            <a:gdLst/>
            <a:ahLst/>
            <a:cxnLst/>
            <a:rect l="l" t="t" r="r" b="b"/>
            <a:pathLst>
              <a:path w="1903095" h="4114800">
                <a:moveTo>
                  <a:pt x="0" y="0"/>
                </a:moveTo>
                <a:lnTo>
                  <a:pt x="1903095" y="0"/>
                </a:lnTo>
                <a:lnTo>
                  <a:pt x="19030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17716" y="8689632"/>
            <a:ext cx="1955509" cy="1129306"/>
          </a:xfrm>
          <a:custGeom>
            <a:avLst/>
            <a:gdLst/>
            <a:ahLst/>
            <a:cxnLst/>
            <a:rect l="l" t="t" r="r" b="b"/>
            <a:pathLst>
              <a:path w="1955509" h="1129306">
                <a:moveTo>
                  <a:pt x="0" y="0"/>
                </a:moveTo>
                <a:lnTo>
                  <a:pt x="1955509" y="0"/>
                </a:lnTo>
                <a:lnTo>
                  <a:pt x="1955509" y="1129306"/>
                </a:lnTo>
                <a:lnTo>
                  <a:pt x="0" y="11293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461096" y="8596925"/>
            <a:ext cx="1293207" cy="1314721"/>
          </a:xfrm>
          <a:custGeom>
            <a:avLst/>
            <a:gdLst/>
            <a:ahLst/>
            <a:cxnLst/>
            <a:rect l="l" t="t" r="r" b="b"/>
            <a:pathLst>
              <a:path w="1293207" h="1314721">
                <a:moveTo>
                  <a:pt x="0" y="0"/>
                </a:moveTo>
                <a:lnTo>
                  <a:pt x="1293207" y="0"/>
                </a:lnTo>
                <a:lnTo>
                  <a:pt x="1293207" y="1314720"/>
                </a:lnTo>
                <a:lnTo>
                  <a:pt x="0" y="13147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831326" y="975068"/>
            <a:ext cx="5832987" cy="2757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40"/>
              </a:lnSpc>
            </a:pPr>
            <a:r>
              <a:rPr lang="en-US" sz="4340" b="1" spc="186">
                <a:solidFill>
                  <a:srgbClr val="00000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1. Why does Noah block Grace? </a:t>
            </a:r>
          </a:p>
          <a:p>
            <a:pPr algn="l">
              <a:lnSpc>
                <a:spcPts val="4340"/>
              </a:lnSpc>
            </a:pPr>
            <a:r>
              <a:rPr lang="en-US" sz="4340" b="1" spc="186">
                <a:solidFill>
                  <a:srgbClr val="00000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2. Why does Grace react the way she does?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371" y="1028700"/>
            <a:ext cx="8227701" cy="2605439"/>
          </a:xfrm>
          <a:custGeom>
            <a:avLst/>
            <a:gdLst/>
            <a:ahLst/>
            <a:cxnLst/>
            <a:rect l="l" t="t" r="r" b="b"/>
            <a:pathLst>
              <a:path w="8227701" h="2605439">
                <a:moveTo>
                  <a:pt x="0" y="0"/>
                </a:moveTo>
                <a:lnTo>
                  <a:pt x="8227700" y="0"/>
                </a:lnTo>
                <a:lnTo>
                  <a:pt x="8227700" y="2605439"/>
                </a:lnTo>
                <a:lnTo>
                  <a:pt x="0" y="26054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5139" y="4464416"/>
            <a:ext cx="8564165" cy="4826786"/>
          </a:xfrm>
          <a:custGeom>
            <a:avLst/>
            <a:gdLst/>
            <a:ahLst/>
            <a:cxnLst/>
            <a:rect l="l" t="t" r="r" b="b"/>
            <a:pathLst>
              <a:path w="8564165" h="4826786">
                <a:moveTo>
                  <a:pt x="0" y="0"/>
                </a:moveTo>
                <a:lnTo>
                  <a:pt x="8564165" y="0"/>
                </a:lnTo>
                <a:lnTo>
                  <a:pt x="8564165" y="4826786"/>
                </a:lnTo>
                <a:lnTo>
                  <a:pt x="0" y="48267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807536" y="1388801"/>
            <a:ext cx="9062586" cy="6151230"/>
          </a:xfrm>
          <a:custGeom>
            <a:avLst/>
            <a:gdLst/>
            <a:ahLst/>
            <a:cxnLst/>
            <a:rect l="l" t="t" r="r" b="b"/>
            <a:pathLst>
              <a:path w="9062586" h="6151230">
                <a:moveTo>
                  <a:pt x="0" y="0"/>
                </a:moveTo>
                <a:lnTo>
                  <a:pt x="9062586" y="0"/>
                </a:lnTo>
                <a:lnTo>
                  <a:pt x="9062586" y="6151231"/>
                </a:lnTo>
                <a:lnTo>
                  <a:pt x="0" y="61512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144000" y="2236169"/>
            <a:ext cx="7634990" cy="4713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71"/>
              </a:lnSpc>
            </a:pPr>
            <a:r>
              <a:rPr lang="en-US" sz="3199" b="1" spc="137">
                <a:solidFill>
                  <a:srgbClr val="00000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Noah is trying to regain his power.</a:t>
            </a:r>
          </a:p>
          <a:p>
            <a:pPr algn="l">
              <a:lnSpc>
                <a:spcPts val="4671"/>
              </a:lnSpc>
            </a:pPr>
            <a:r>
              <a:rPr lang="en-US" sz="3199" b="1" spc="137">
                <a:solidFill>
                  <a:srgbClr val="00000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By blocking Grace; he is able to protect himself and stop her having the freedom to contact him at home - his safe space.</a:t>
            </a:r>
          </a:p>
          <a:p>
            <a:pPr algn="l">
              <a:lnSpc>
                <a:spcPts val="4671"/>
              </a:lnSpc>
            </a:pPr>
            <a:endParaRPr lang="en-US" sz="3199" b="1" spc="137">
              <a:solidFill>
                <a:srgbClr val="000000"/>
              </a:solidFill>
              <a:latin typeface="Sauna Pro 2 Bold"/>
              <a:ea typeface="Sauna Pro 2 Bold"/>
              <a:cs typeface="Sauna Pro 2 Bold"/>
              <a:sym typeface="Sauna Pro 2 Bold"/>
            </a:endParaRPr>
          </a:p>
          <a:p>
            <a:pPr algn="l">
              <a:lnSpc>
                <a:spcPts val="4671"/>
              </a:lnSpc>
              <a:spcBef>
                <a:spcPct val="0"/>
              </a:spcBef>
            </a:pPr>
            <a:r>
              <a:rPr lang="en-US" sz="3199" b="1" spc="137">
                <a:solidFill>
                  <a:srgbClr val="00000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Grace is furious at being blocked. She likes to be in control and hold the power over Noah.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D4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404227" y="1535111"/>
            <a:ext cx="7883773" cy="6937720"/>
          </a:xfrm>
          <a:custGeom>
            <a:avLst/>
            <a:gdLst/>
            <a:ahLst/>
            <a:cxnLst/>
            <a:rect l="l" t="t" r="r" b="b"/>
            <a:pathLst>
              <a:path w="7883773" h="6937720">
                <a:moveTo>
                  <a:pt x="0" y="0"/>
                </a:moveTo>
                <a:lnTo>
                  <a:pt x="7883773" y="0"/>
                </a:lnTo>
                <a:lnTo>
                  <a:pt x="7883773" y="6937720"/>
                </a:lnTo>
                <a:lnTo>
                  <a:pt x="0" y="69377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26913" y="514350"/>
            <a:ext cx="10535761" cy="9258300"/>
          </a:xfrm>
          <a:custGeom>
            <a:avLst/>
            <a:gdLst/>
            <a:ahLst/>
            <a:cxnLst/>
            <a:rect l="l" t="t" r="r" b="b"/>
            <a:pathLst>
              <a:path w="10535761" h="9258300">
                <a:moveTo>
                  <a:pt x="0" y="0"/>
                </a:moveTo>
                <a:lnTo>
                  <a:pt x="10535761" y="0"/>
                </a:lnTo>
                <a:lnTo>
                  <a:pt x="10535761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10652" y="7607761"/>
            <a:ext cx="2718901" cy="1932892"/>
          </a:xfrm>
          <a:custGeom>
            <a:avLst/>
            <a:gdLst/>
            <a:ahLst/>
            <a:cxnLst/>
            <a:rect l="l" t="t" r="r" b="b"/>
            <a:pathLst>
              <a:path w="2718901" h="1932892">
                <a:moveTo>
                  <a:pt x="0" y="0"/>
                </a:moveTo>
                <a:lnTo>
                  <a:pt x="2718901" y="0"/>
                </a:lnTo>
                <a:lnTo>
                  <a:pt x="2718901" y="1932892"/>
                </a:lnTo>
                <a:lnTo>
                  <a:pt x="0" y="19328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014777" y="9157694"/>
            <a:ext cx="1791751" cy="1034736"/>
          </a:xfrm>
          <a:custGeom>
            <a:avLst/>
            <a:gdLst/>
            <a:ahLst/>
            <a:cxnLst/>
            <a:rect l="l" t="t" r="r" b="b"/>
            <a:pathLst>
              <a:path w="1791751" h="1034736">
                <a:moveTo>
                  <a:pt x="0" y="0"/>
                </a:moveTo>
                <a:lnTo>
                  <a:pt x="1791750" y="0"/>
                </a:lnTo>
                <a:lnTo>
                  <a:pt x="1791750" y="1034736"/>
                </a:lnTo>
                <a:lnTo>
                  <a:pt x="0" y="10347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270103" y="9157694"/>
            <a:ext cx="946447" cy="982162"/>
          </a:xfrm>
          <a:custGeom>
            <a:avLst/>
            <a:gdLst/>
            <a:ahLst/>
            <a:cxnLst/>
            <a:rect l="l" t="t" r="r" b="b"/>
            <a:pathLst>
              <a:path w="946447" h="982162">
                <a:moveTo>
                  <a:pt x="0" y="0"/>
                </a:moveTo>
                <a:lnTo>
                  <a:pt x="946446" y="0"/>
                </a:lnTo>
                <a:lnTo>
                  <a:pt x="946446" y="982161"/>
                </a:lnTo>
                <a:lnTo>
                  <a:pt x="0" y="9821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1062674" y="2949826"/>
            <a:ext cx="6566879" cy="2335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en-US" sz="4399" b="1" spc="175">
                <a:solidFill>
                  <a:srgbClr val="DE3087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Discuss: What could Noah have done to protect himself further online?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1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7039" y="479133"/>
            <a:ext cx="8129452" cy="9190344"/>
            <a:chOff x="0" y="0"/>
            <a:chExt cx="2319096" cy="26217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19096" cy="2621738"/>
            </a:xfrm>
            <a:custGeom>
              <a:avLst/>
              <a:gdLst/>
              <a:ahLst/>
              <a:cxnLst/>
              <a:rect l="l" t="t" r="r" b="b"/>
              <a:pathLst>
                <a:path w="2319096" h="2621738">
                  <a:moveTo>
                    <a:pt x="71425" y="0"/>
                  </a:moveTo>
                  <a:lnTo>
                    <a:pt x="2247671" y="0"/>
                  </a:lnTo>
                  <a:cubicBezTo>
                    <a:pt x="2266614" y="0"/>
                    <a:pt x="2284781" y="7525"/>
                    <a:pt x="2298176" y="20920"/>
                  </a:cubicBezTo>
                  <a:cubicBezTo>
                    <a:pt x="2311571" y="34315"/>
                    <a:pt x="2319096" y="52482"/>
                    <a:pt x="2319096" y="71425"/>
                  </a:cubicBezTo>
                  <a:lnTo>
                    <a:pt x="2319096" y="2550313"/>
                  </a:lnTo>
                  <a:cubicBezTo>
                    <a:pt x="2319096" y="2569256"/>
                    <a:pt x="2311571" y="2587423"/>
                    <a:pt x="2298176" y="2600818"/>
                  </a:cubicBezTo>
                  <a:cubicBezTo>
                    <a:pt x="2284781" y="2614213"/>
                    <a:pt x="2266614" y="2621738"/>
                    <a:pt x="2247671" y="2621738"/>
                  </a:cubicBezTo>
                  <a:lnTo>
                    <a:pt x="71425" y="2621738"/>
                  </a:lnTo>
                  <a:cubicBezTo>
                    <a:pt x="31978" y="2621738"/>
                    <a:pt x="0" y="2589760"/>
                    <a:pt x="0" y="2550313"/>
                  </a:cubicBezTo>
                  <a:lnTo>
                    <a:pt x="0" y="71425"/>
                  </a:lnTo>
                  <a:cubicBezTo>
                    <a:pt x="0" y="31978"/>
                    <a:pt x="31978" y="0"/>
                    <a:pt x="71425" y="0"/>
                  </a:cubicBezTo>
                  <a:close/>
                </a:path>
              </a:pathLst>
            </a:custGeom>
            <a:solidFill>
              <a:srgbClr val="FFFDEF"/>
            </a:solidFill>
            <a:ln w="57150" cap="rnd">
              <a:solidFill>
                <a:srgbClr val="FFFDEF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319096" cy="26693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100801" y="5344521"/>
            <a:ext cx="3773523" cy="4324955"/>
          </a:xfrm>
          <a:custGeom>
            <a:avLst/>
            <a:gdLst/>
            <a:ahLst/>
            <a:cxnLst/>
            <a:rect l="l" t="t" r="r" b="b"/>
            <a:pathLst>
              <a:path w="3773523" h="4324955">
                <a:moveTo>
                  <a:pt x="0" y="0"/>
                </a:moveTo>
                <a:lnTo>
                  <a:pt x="3773523" y="0"/>
                </a:lnTo>
                <a:lnTo>
                  <a:pt x="3773523" y="4324955"/>
                </a:lnTo>
                <a:lnTo>
                  <a:pt x="0" y="43249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69995" y="2933269"/>
            <a:ext cx="7183539" cy="971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8"/>
              </a:lnSpc>
            </a:pPr>
            <a:r>
              <a:rPr lang="en-US" sz="7087" b="1" spc="7">
                <a:solidFill>
                  <a:srgbClr val="21233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Staying safe online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44000" y="471453"/>
            <a:ext cx="8812160" cy="9152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77"/>
              </a:lnSpc>
            </a:pPr>
            <a:r>
              <a:rPr lang="en-US" sz="7700" b="1" spc="7">
                <a:solidFill>
                  <a:srgbClr val="21233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1. Set a digital boundary</a:t>
            </a:r>
          </a:p>
          <a:p>
            <a:pPr algn="l">
              <a:lnSpc>
                <a:spcPts val="5650"/>
              </a:lnSpc>
            </a:pPr>
            <a:endParaRPr lang="en-US" sz="7700" b="1" spc="7">
              <a:solidFill>
                <a:srgbClr val="212330"/>
              </a:solidFill>
              <a:latin typeface="Sauna Pro 2 Bold"/>
              <a:ea typeface="Sauna Pro 2 Bold"/>
              <a:cs typeface="Sauna Pro 2 Bold"/>
              <a:sym typeface="Sauna Pro 2 Bold"/>
            </a:endParaRPr>
          </a:p>
          <a:p>
            <a:pPr algn="l">
              <a:lnSpc>
                <a:spcPts val="5650"/>
              </a:lnSpc>
            </a:pPr>
            <a:r>
              <a:rPr lang="en-US" sz="5594" b="1" spc="5">
                <a:solidFill>
                  <a:srgbClr val="21233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If you feel unhappy or uncomfortable with messages that someone sends you can - block that person. </a:t>
            </a:r>
          </a:p>
          <a:p>
            <a:pPr algn="l">
              <a:lnSpc>
                <a:spcPts val="5650"/>
              </a:lnSpc>
            </a:pPr>
            <a:endParaRPr lang="en-US" sz="5594" b="1" spc="5">
              <a:solidFill>
                <a:srgbClr val="212330"/>
              </a:solidFill>
              <a:latin typeface="Sauna Pro 2 Bold"/>
              <a:ea typeface="Sauna Pro 2 Bold"/>
              <a:cs typeface="Sauna Pro 2 Bold"/>
              <a:sym typeface="Sauna Pro 2 Bold"/>
            </a:endParaRPr>
          </a:p>
          <a:p>
            <a:pPr algn="l">
              <a:lnSpc>
                <a:spcPts val="5650"/>
              </a:lnSpc>
            </a:pPr>
            <a:r>
              <a:rPr lang="en-US" sz="5594" spc="5">
                <a:solidFill>
                  <a:srgbClr val="212330"/>
                </a:solidFill>
                <a:latin typeface="Sauna Pro 2"/>
                <a:ea typeface="Sauna Pro 2"/>
                <a:cs typeface="Sauna Pro 2"/>
                <a:sym typeface="Sauna Pro 2"/>
              </a:rPr>
              <a:t>This means they cannot:</a:t>
            </a:r>
          </a:p>
          <a:p>
            <a:pPr marL="1207790" lvl="1" indent="-603895" algn="l">
              <a:lnSpc>
                <a:spcPts val="5650"/>
              </a:lnSpc>
              <a:buFont typeface="Arial"/>
              <a:buChar char="•"/>
            </a:pPr>
            <a:r>
              <a:rPr lang="en-US" sz="5594" spc="5">
                <a:solidFill>
                  <a:srgbClr val="212330"/>
                </a:solidFill>
                <a:latin typeface="Sauna Pro 2"/>
                <a:ea typeface="Sauna Pro 2"/>
                <a:cs typeface="Sauna Pro 2"/>
                <a:sym typeface="Sauna Pro 2"/>
              </a:rPr>
              <a:t>Contact you</a:t>
            </a:r>
          </a:p>
          <a:p>
            <a:pPr marL="1207790" lvl="1" indent="-603895" algn="l">
              <a:lnSpc>
                <a:spcPts val="5650"/>
              </a:lnSpc>
              <a:buFont typeface="Arial"/>
              <a:buChar char="•"/>
            </a:pPr>
            <a:r>
              <a:rPr lang="en-US" sz="5594" spc="5">
                <a:solidFill>
                  <a:srgbClr val="212330"/>
                </a:solidFill>
                <a:latin typeface="Sauna Pro 2"/>
                <a:ea typeface="Sauna Pro 2"/>
                <a:cs typeface="Sauna Pro 2"/>
                <a:sym typeface="Sauna Pro 2"/>
              </a:rPr>
              <a:t>You won't see any messages from them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4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7039" y="479133"/>
            <a:ext cx="8129452" cy="9190344"/>
            <a:chOff x="0" y="0"/>
            <a:chExt cx="2319096" cy="26217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19096" cy="2621738"/>
            </a:xfrm>
            <a:custGeom>
              <a:avLst/>
              <a:gdLst/>
              <a:ahLst/>
              <a:cxnLst/>
              <a:rect l="l" t="t" r="r" b="b"/>
              <a:pathLst>
                <a:path w="2319096" h="2621738">
                  <a:moveTo>
                    <a:pt x="71425" y="0"/>
                  </a:moveTo>
                  <a:lnTo>
                    <a:pt x="2247671" y="0"/>
                  </a:lnTo>
                  <a:cubicBezTo>
                    <a:pt x="2266614" y="0"/>
                    <a:pt x="2284781" y="7525"/>
                    <a:pt x="2298176" y="20920"/>
                  </a:cubicBezTo>
                  <a:cubicBezTo>
                    <a:pt x="2311571" y="34315"/>
                    <a:pt x="2319096" y="52482"/>
                    <a:pt x="2319096" y="71425"/>
                  </a:cubicBezTo>
                  <a:lnTo>
                    <a:pt x="2319096" y="2550313"/>
                  </a:lnTo>
                  <a:cubicBezTo>
                    <a:pt x="2319096" y="2569256"/>
                    <a:pt x="2311571" y="2587423"/>
                    <a:pt x="2298176" y="2600818"/>
                  </a:cubicBezTo>
                  <a:cubicBezTo>
                    <a:pt x="2284781" y="2614213"/>
                    <a:pt x="2266614" y="2621738"/>
                    <a:pt x="2247671" y="2621738"/>
                  </a:cubicBezTo>
                  <a:lnTo>
                    <a:pt x="71425" y="2621738"/>
                  </a:lnTo>
                  <a:cubicBezTo>
                    <a:pt x="31978" y="2621738"/>
                    <a:pt x="0" y="2589760"/>
                    <a:pt x="0" y="2550313"/>
                  </a:cubicBezTo>
                  <a:lnTo>
                    <a:pt x="0" y="71425"/>
                  </a:lnTo>
                  <a:cubicBezTo>
                    <a:pt x="0" y="31978"/>
                    <a:pt x="31978" y="0"/>
                    <a:pt x="71425" y="0"/>
                  </a:cubicBezTo>
                  <a:close/>
                </a:path>
              </a:pathLst>
            </a:custGeom>
            <a:solidFill>
              <a:srgbClr val="FFFDEF"/>
            </a:solidFill>
            <a:ln w="57150" cap="rnd">
              <a:solidFill>
                <a:srgbClr val="FFFDEF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319096" cy="26693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817719" y="5782309"/>
            <a:ext cx="4326281" cy="4326281"/>
          </a:xfrm>
          <a:custGeom>
            <a:avLst/>
            <a:gdLst/>
            <a:ahLst/>
            <a:cxnLst/>
            <a:rect l="l" t="t" r="r" b="b"/>
            <a:pathLst>
              <a:path w="4326281" h="4326281">
                <a:moveTo>
                  <a:pt x="0" y="0"/>
                </a:moveTo>
                <a:lnTo>
                  <a:pt x="4326281" y="0"/>
                </a:lnTo>
                <a:lnTo>
                  <a:pt x="4326281" y="4326281"/>
                </a:lnTo>
                <a:lnTo>
                  <a:pt x="0" y="43262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hlinkClick r:id="rId4" tooltip="https://www.internetmatters.org/parental-controls/social-media/"/>
          </p:cNvPr>
          <p:cNvSpPr/>
          <p:nvPr/>
        </p:nvSpPr>
        <p:spPr>
          <a:xfrm>
            <a:off x="15216150" y="8968554"/>
            <a:ext cx="2913830" cy="1140036"/>
          </a:xfrm>
          <a:custGeom>
            <a:avLst/>
            <a:gdLst/>
            <a:ahLst/>
            <a:cxnLst/>
            <a:rect l="l" t="t" r="r" b="b"/>
            <a:pathLst>
              <a:path w="2913830" h="1140036">
                <a:moveTo>
                  <a:pt x="0" y="0"/>
                </a:moveTo>
                <a:lnTo>
                  <a:pt x="2913831" y="0"/>
                </a:lnTo>
                <a:lnTo>
                  <a:pt x="2913831" y="1140036"/>
                </a:lnTo>
                <a:lnTo>
                  <a:pt x="0" y="11400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69995" y="2964872"/>
            <a:ext cx="7183539" cy="971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8"/>
              </a:lnSpc>
            </a:pPr>
            <a:r>
              <a:rPr lang="en-US" sz="7087" b="1" spc="7">
                <a:solidFill>
                  <a:srgbClr val="21233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Staying safe online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44000" y="370126"/>
            <a:ext cx="8523257" cy="9348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07"/>
              </a:lnSpc>
            </a:pPr>
            <a:r>
              <a:rPr lang="en-US" sz="7532" b="1" spc="7">
                <a:solidFill>
                  <a:srgbClr val="21233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2. Change settings</a:t>
            </a:r>
          </a:p>
          <a:p>
            <a:pPr algn="l">
              <a:lnSpc>
                <a:spcPts val="5527"/>
              </a:lnSpc>
            </a:pPr>
            <a:endParaRPr lang="en-US" sz="7532" b="1" spc="7">
              <a:solidFill>
                <a:srgbClr val="212330"/>
              </a:solidFill>
              <a:latin typeface="Sauna Pro 2 Bold"/>
              <a:ea typeface="Sauna Pro 2 Bold"/>
              <a:cs typeface="Sauna Pro 2 Bold"/>
              <a:sym typeface="Sauna Pro 2 Bold"/>
            </a:endParaRPr>
          </a:p>
          <a:p>
            <a:pPr algn="l">
              <a:lnSpc>
                <a:spcPts val="5527"/>
              </a:lnSpc>
            </a:pPr>
            <a:r>
              <a:rPr lang="en-US" sz="5472" b="1" spc="5">
                <a:solidFill>
                  <a:srgbClr val="21233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Did you know that you can actually change settings so that only selected people can add you to chats?</a:t>
            </a:r>
          </a:p>
          <a:p>
            <a:pPr algn="l">
              <a:lnSpc>
                <a:spcPts val="5527"/>
              </a:lnSpc>
            </a:pPr>
            <a:endParaRPr lang="en-US" sz="5472" b="1" spc="5">
              <a:solidFill>
                <a:srgbClr val="212330"/>
              </a:solidFill>
              <a:latin typeface="Sauna Pro 2 Bold"/>
              <a:ea typeface="Sauna Pro 2 Bold"/>
              <a:cs typeface="Sauna Pro 2 Bold"/>
              <a:sym typeface="Sauna Pro 2 Bold"/>
            </a:endParaRPr>
          </a:p>
          <a:p>
            <a:pPr algn="l">
              <a:lnSpc>
                <a:spcPts val="5527"/>
              </a:lnSpc>
            </a:pPr>
            <a:r>
              <a:rPr lang="en-US" sz="5472" spc="5">
                <a:solidFill>
                  <a:srgbClr val="212330"/>
                </a:solidFill>
                <a:latin typeface="Sauna Pro 2"/>
                <a:ea typeface="Sauna Pro 2"/>
                <a:cs typeface="Sauna Pro 2"/>
                <a:sym typeface="Sauna Pro 2"/>
              </a:rPr>
              <a:t>Take time to:</a:t>
            </a:r>
          </a:p>
          <a:p>
            <a:pPr marL="1181508" lvl="1" indent="-590754" algn="l">
              <a:lnSpc>
                <a:spcPts val="5527"/>
              </a:lnSpc>
              <a:buFont typeface="Arial"/>
              <a:buChar char="•"/>
            </a:pPr>
            <a:r>
              <a:rPr lang="en-US" sz="5472" spc="5">
                <a:solidFill>
                  <a:srgbClr val="212330"/>
                </a:solidFill>
                <a:latin typeface="Sauna Pro 2"/>
                <a:ea typeface="Sauna Pro 2"/>
                <a:cs typeface="Sauna Pro 2"/>
                <a:sym typeface="Sauna Pro 2"/>
              </a:rPr>
              <a:t>Change settings</a:t>
            </a:r>
          </a:p>
          <a:p>
            <a:pPr marL="1181508" lvl="1" indent="-590754" algn="l">
              <a:lnSpc>
                <a:spcPts val="5527"/>
              </a:lnSpc>
              <a:buFont typeface="Arial"/>
              <a:buChar char="•"/>
            </a:pPr>
            <a:r>
              <a:rPr lang="en-US" sz="5472" spc="5">
                <a:solidFill>
                  <a:srgbClr val="212330"/>
                </a:solidFill>
                <a:latin typeface="Sauna Pro 2"/>
                <a:ea typeface="Sauna Pro 2"/>
                <a:cs typeface="Sauna Pro 2"/>
                <a:sym typeface="Sauna Pro 2"/>
              </a:rPr>
              <a:t>Select who can add you to chats</a:t>
            </a:r>
          </a:p>
          <a:p>
            <a:pPr marL="1181508" lvl="1" indent="-590754" algn="l">
              <a:lnSpc>
                <a:spcPts val="5527"/>
              </a:lnSpc>
              <a:buFont typeface="Arial"/>
              <a:buChar char="•"/>
            </a:pPr>
            <a:r>
              <a:rPr lang="en-US" sz="5472" spc="5">
                <a:solidFill>
                  <a:srgbClr val="212330"/>
                </a:solidFill>
                <a:latin typeface="Sauna Pro 2"/>
                <a:ea typeface="Sauna Pro 2"/>
                <a:cs typeface="Sauna Pro 2"/>
                <a:sym typeface="Sauna Pro 2"/>
              </a:rPr>
              <a:t>Click here for help with changing settings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4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7039" y="479133"/>
            <a:ext cx="8129452" cy="9190344"/>
            <a:chOff x="0" y="0"/>
            <a:chExt cx="2319096" cy="26217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19096" cy="2621738"/>
            </a:xfrm>
            <a:custGeom>
              <a:avLst/>
              <a:gdLst/>
              <a:ahLst/>
              <a:cxnLst/>
              <a:rect l="l" t="t" r="r" b="b"/>
              <a:pathLst>
                <a:path w="2319096" h="2621738">
                  <a:moveTo>
                    <a:pt x="71425" y="0"/>
                  </a:moveTo>
                  <a:lnTo>
                    <a:pt x="2247671" y="0"/>
                  </a:lnTo>
                  <a:cubicBezTo>
                    <a:pt x="2266614" y="0"/>
                    <a:pt x="2284781" y="7525"/>
                    <a:pt x="2298176" y="20920"/>
                  </a:cubicBezTo>
                  <a:cubicBezTo>
                    <a:pt x="2311571" y="34315"/>
                    <a:pt x="2319096" y="52482"/>
                    <a:pt x="2319096" y="71425"/>
                  </a:cubicBezTo>
                  <a:lnTo>
                    <a:pt x="2319096" y="2550313"/>
                  </a:lnTo>
                  <a:cubicBezTo>
                    <a:pt x="2319096" y="2569256"/>
                    <a:pt x="2311571" y="2587423"/>
                    <a:pt x="2298176" y="2600818"/>
                  </a:cubicBezTo>
                  <a:cubicBezTo>
                    <a:pt x="2284781" y="2614213"/>
                    <a:pt x="2266614" y="2621738"/>
                    <a:pt x="2247671" y="2621738"/>
                  </a:cubicBezTo>
                  <a:lnTo>
                    <a:pt x="71425" y="2621738"/>
                  </a:lnTo>
                  <a:cubicBezTo>
                    <a:pt x="31978" y="2621738"/>
                    <a:pt x="0" y="2589760"/>
                    <a:pt x="0" y="2550313"/>
                  </a:cubicBezTo>
                  <a:lnTo>
                    <a:pt x="0" y="71425"/>
                  </a:lnTo>
                  <a:cubicBezTo>
                    <a:pt x="0" y="31978"/>
                    <a:pt x="31978" y="0"/>
                    <a:pt x="71425" y="0"/>
                  </a:cubicBezTo>
                  <a:close/>
                </a:path>
              </a:pathLst>
            </a:custGeom>
            <a:solidFill>
              <a:srgbClr val="FFFDEF"/>
            </a:solidFill>
            <a:ln w="57150" cap="rnd">
              <a:solidFill>
                <a:srgbClr val="FFFDEF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319096" cy="26693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461765" y="4987241"/>
            <a:ext cx="4682235" cy="4682235"/>
          </a:xfrm>
          <a:custGeom>
            <a:avLst/>
            <a:gdLst/>
            <a:ahLst/>
            <a:cxnLst/>
            <a:rect l="l" t="t" r="r" b="b"/>
            <a:pathLst>
              <a:path w="4682235" h="4682235">
                <a:moveTo>
                  <a:pt x="0" y="0"/>
                </a:moveTo>
                <a:lnTo>
                  <a:pt x="4682235" y="0"/>
                </a:lnTo>
                <a:lnTo>
                  <a:pt x="4682235" y="4682235"/>
                </a:lnTo>
                <a:lnTo>
                  <a:pt x="0" y="46822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69995" y="2964872"/>
            <a:ext cx="7183539" cy="971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8"/>
              </a:lnSpc>
            </a:pPr>
            <a:r>
              <a:rPr lang="en-US" sz="7087" b="1" spc="7">
                <a:solidFill>
                  <a:srgbClr val="21233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Staying safe online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938575" y="593415"/>
            <a:ext cx="9144000" cy="8885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77"/>
              </a:lnSpc>
            </a:pPr>
            <a:r>
              <a:rPr lang="en-US" sz="7700" b="1" spc="7">
                <a:solidFill>
                  <a:srgbClr val="21233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2b. Change settings</a:t>
            </a:r>
          </a:p>
          <a:p>
            <a:pPr algn="l">
              <a:lnSpc>
                <a:spcPts val="5650"/>
              </a:lnSpc>
            </a:pPr>
            <a:r>
              <a:rPr lang="en-US" sz="5594" spc="5">
                <a:solidFill>
                  <a:srgbClr val="212330"/>
                </a:solidFill>
                <a:latin typeface="Sauna Pro 2"/>
                <a:ea typeface="Sauna Pro 2"/>
                <a:cs typeface="Sauna Pro 2"/>
                <a:sym typeface="Sauna Pro 2"/>
              </a:rPr>
              <a:t> Make sure that your privacy settings are completely set to Private </a:t>
            </a:r>
          </a:p>
          <a:p>
            <a:pPr algn="l">
              <a:lnSpc>
                <a:spcPts val="5650"/>
              </a:lnSpc>
            </a:pPr>
            <a:endParaRPr lang="en-US" sz="5594" spc="5">
              <a:solidFill>
                <a:srgbClr val="212330"/>
              </a:solidFill>
              <a:latin typeface="Sauna Pro 2"/>
              <a:ea typeface="Sauna Pro 2"/>
              <a:cs typeface="Sauna Pro 2"/>
              <a:sym typeface="Sauna Pro 2"/>
            </a:endParaRPr>
          </a:p>
          <a:p>
            <a:pPr algn="l">
              <a:lnSpc>
                <a:spcPts val="5650"/>
              </a:lnSpc>
            </a:pPr>
            <a:endParaRPr lang="en-US" sz="5594" spc="5">
              <a:solidFill>
                <a:srgbClr val="212330"/>
              </a:solidFill>
              <a:latin typeface="Sauna Pro 2"/>
              <a:ea typeface="Sauna Pro 2"/>
              <a:cs typeface="Sauna Pro 2"/>
              <a:sym typeface="Sauna Pro 2"/>
            </a:endParaRPr>
          </a:p>
          <a:p>
            <a:pPr marL="1207790" lvl="1" indent="-603895" algn="l">
              <a:lnSpc>
                <a:spcPts val="5650"/>
              </a:lnSpc>
              <a:buFont typeface="Arial"/>
              <a:buChar char="•"/>
            </a:pPr>
            <a:r>
              <a:rPr lang="en-US" sz="5594" spc="5">
                <a:solidFill>
                  <a:srgbClr val="212330"/>
                </a:solidFill>
                <a:latin typeface="Sauna Pro 2"/>
                <a:ea typeface="Sauna Pro 2"/>
                <a:cs typeface="Sauna Pro 2"/>
                <a:sym typeface="Sauna Pro 2"/>
              </a:rPr>
              <a:t>Make sure profiles are locked.</a:t>
            </a:r>
          </a:p>
          <a:p>
            <a:pPr marL="1207790" lvl="1" indent="-603895" algn="l">
              <a:lnSpc>
                <a:spcPts val="5650"/>
              </a:lnSpc>
              <a:buFont typeface="Arial"/>
              <a:buChar char="•"/>
            </a:pPr>
            <a:r>
              <a:rPr lang="en-US" sz="5594" spc="5">
                <a:solidFill>
                  <a:srgbClr val="212330"/>
                </a:solidFill>
                <a:latin typeface="Sauna Pro 2"/>
                <a:ea typeface="Sauna Pro 2"/>
                <a:cs typeface="Sauna Pro 2"/>
                <a:sym typeface="Sauna Pro 2"/>
              </a:rPr>
              <a:t>Keep your details completely private.</a:t>
            </a:r>
          </a:p>
          <a:p>
            <a:pPr marL="1207790" lvl="1" indent="-603895" algn="l">
              <a:lnSpc>
                <a:spcPts val="5650"/>
              </a:lnSpc>
              <a:buFont typeface="Arial"/>
              <a:buChar char="•"/>
            </a:pPr>
            <a:r>
              <a:rPr lang="en-US" sz="5594" spc="5">
                <a:solidFill>
                  <a:srgbClr val="212330"/>
                </a:solidFill>
                <a:latin typeface="Sauna Pro 2"/>
                <a:ea typeface="Sauna Pro 2"/>
                <a:cs typeface="Sauna Pro 2"/>
                <a:sym typeface="Sauna Pro 2"/>
              </a:rPr>
              <a:t>Do not allow strangers or non-friends to explore your profile or chat with you.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5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7039" y="479133"/>
            <a:ext cx="8129452" cy="9190344"/>
            <a:chOff x="0" y="0"/>
            <a:chExt cx="2319096" cy="26217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19096" cy="2621738"/>
            </a:xfrm>
            <a:custGeom>
              <a:avLst/>
              <a:gdLst/>
              <a:ahLst/>
              <a:cxnLst/>
              <a:rect l="l" t="t" r="r" b="b"/>
              <a:pathLst>
                <a:path w="2319096" h="2621738">
                  <a:moveTo>
                    <a:pt x="71425" y="0"/>
                  </a:moveTo>
                  <a:lnTo>
                    <a:pt x="2247671" y="0"/>
                  </a:lnTo>
                  <a:cubicBezTo>
                    <a:pt x="2266614" y="0"/>
                    <a:pt x="2284781" y="7525"/>
                    <a:pt x="2298176" y="20920"/>
                  </a:cubicBezTo>
                  <a:cubicBezTo>
                    <a:pt x="2311571" y="34315"/>
                    <a:pt x="2319096" y="52482"/>
                    <a:pt x="2319096" y="71425"/>
                  </a:cubicBezTo>
                  <a:lnTo>
                    <a:pt x="2319096" y="2550313"/>
                  </a:lnTo>
                  <a:cubicBezTo>
                    <a:pt x="2319096" y="2569256"/>
                    <a:pt x="2311571" y="2587423"/>
                    <a:pt x="2298176" y="2600818"/>
                  </a:cubicBezTo>
                  <a:cubicBezTo>
                    <a:pt x="2284781" y="2614213"/>
                    <a:pt x="2266614" y="2621738"/>
                    <a:pt x="2247671" y="2621738"/>
                  </a:cubicBezTo>
                  <a:lnTo>
                    <a:pt x="71425" y="2621738"/>
                  </a:lnTo>
                  <a:cubicBezTo>
                    <a:pt x="31978" y="2621738"/>
                    <a:pt x="0" y="2589760"/>
                    <a:pt x="0" y="2550313"/>
                  </a:cubicBezTo>
                  <a:lnTo>
                    <a:pt x="0" y="71425"/>
                  </a:lnTo>
                  <a:cubicBezTo>
                    <a:pt x="0" y="31978"/>
                    <a:pt x="31978" y="0"/>
                    <a:pt x="71425" y="0"/>
                  </a:cubicBezTo>
                  <a:close/>
                </a:path>
              </a:pathLst>
            </a:custGeom>
            <a:solidFill>
              <a:srgbClr val="FFFDEF"/>
            </a:solidFill>
            <a:ln w="57150" cap="rnd">
              <a:solidFill>
                <a:srgbClr val="FFFDEF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319096" cy="26693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461765" y="6053832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69995" y="2964872"/>
            <a:ext cx="7183539" cy="971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8"/>
              </a:lnSpc>
            </a:pPr>
            <a:r>
              <a:rPr lang="en-US" sz="7087" b="1" spc="7">
                <a:solidFill>
                  <a:srgbClr val="21233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Staying safe online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44000" y="655144"/>
            <a:ext cx="8503611" cy="9323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75"/>
              </a:lnSpc>
            </a:pPr>
            <a:r>
              <a:rPr lang="en-US" sz="7500" b="1" spc="7">
                <a:solidFill>
                  <a:srgbClr val="21233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3. Screenshot</a:t>
            </a:r>
          </a:p>
          <a:p>
            <a:pPr algn="l">
              <a:lnSpc>
                <a:spcPts val="5252"/>
              </a:lnSpc>
            </a:pPr>
            <a:endParaRPr lang="en-US" sz="7500" b="1" spc="7">
              <a:solidFill>
                <a:srgbClr val="212330"/>
              </a:solidFill>
              <a:latin typeface="Sauna Pro 2 Bold"/>
              <a:ea typeface="Sauna Pro 2 Bold"/>
              <a:cs typeface="Sauna Pro 2 Bold"/>
              <a:sym typeface="Sauna Pro 2 Bold"/>
            </a:endParaRPr>
          </a:p>
          <a:p>
            <a:pPr algn="l">
              <a:lnSpc>
                <a:spcPts val="5050"/>
              </a:lnSpc>
            </a:pPr>
            <a:r>
              <a:rPr lang="en-US" sz="5000" spc="5">
                <a:solidFill>
                  <a:srgbClr val="212330"/>
                </a:solidFill>
                <a:latin typeface="Sauna Pro 2"/>
                <a:ea typeface="Sauna Pro 2"/>
                <a:cs typeface="Sauna Pro 2"/>
                <a:sym typeface="Sauna Pro 2"/>
              </a:rPr>
              <a:t>It is really important to try and collect and gain evidence.  If someone sends messages that are cruel and uncomfortable - take a screenshot. This helps you to collate the information and share your story when you report it.</a:t>
            </a:r>
          </a:p>
          <a:p>
            <a:pPr algn="l">
              <a:lnSpc>
                <a:spcPts val="5050"/>
              </a:lnSpc>
            </a:pPr>
            <a:endParaRPr lang="en-US" sz="5000" spc="5">
              <a:solidFill>
                <a:srgbClr val="212330"/>
              </a:solidFill>
              <a:latin typeface="Sauna Pro 2"/>
              <a:ea typeface="Sauna Pro 2"/>
              <a:cs typeface="Sauna Pro 2"/>
              <a:sym typeface="Sauna Pro 2"/>
            </a:endParaRPr>
          </a:p>
          <a:p>
            <a:pPr algn="l">
              <a:lnSpc>
                <a:spcPts val="5050"/>
              </a:lnSpc>
            </a:pPr>
            <a:r>
              <a:rPr lang="en-US" sz="5000" spc="5">
                <a:solidFill>
                  <a:srgbClr val="212330"/>
                </a:solidFill>
                <a:latin typeface="Sauna Pro 2"/>
                <a:ea typeface="Sauna Pro 2"/>
                <a:cs typeface="Sauna Pro 2"/>
                <a:sym typeface="Sauna Pro 2"/>
              </a:rPr>
              <a:t>You can protect yourself and regain power by using your screenshots to report the person sending the information.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7439497" cy="6042582"/>
          </a:xfrm>
          <a:custGeom>
            <a:avLst/>
            <a:gdLst/>
            <a:ahLst/>
            <a:cxnLst/>
            <a:rect l="l" t="t" r="r" b="b"/>
            <a:pathLst>
              <a:path w="7439497" h="6042582">
                <a:moveTo>
                  <a:pt x="0" y="0"/>
                </a:moveTo>
                <a:lnTo>
                  <a:pt x="7439497" y="0"/>
                </a:lnTo>
                <a:lnTo>
                  <a:pt x="7439497" y="6042582"/>
                </a:lnTo>
                <a:lnTo>
                  <a:pt x="0" y="60425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4439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5287169"/>
            <a:ext cx="7439497" cy="4947265"/>
          </a:xfrm>
          <a:custGeom>
            <a:avLst/>
            <a:gdLst/>
            <a:ahLst/>
            <a:cxnLst/>
            <a:rect l="l" t="t" r="r" b="b"/>
            <a:pathLst>
              <a:path w="7439497" h="4947265">
                <a:moveTo>
                  <a:pt x="0" y="0"/>
                </a:moveTo>
                <a:lnTo>
                  <a:pt x="7439497" y="0"/>
                </a:lnTo>
                <a:lnTo>
                  <a:pt x="7439497" y="4947265"/>
                </a:lnTo>
                <a:lnTo>
                  <a:pt x="0" y="49472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808926" y="-19050"/>
            <a:ext cx="8450374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39"/>
              </a:lnSpc>
            </a:pPr>
            <a:r>
              <a:rPr lang="en-US" sz="7199" b="1">
                <a:solidFill>
                  <a:srgbClr val="064663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Learning intentions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935408" y="1895739"/>
            <a:ext cx="9603801" cy="11576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43"/>
              </a:lnSpc>
            </a:pPr>
            <a:r>
              <a:rPr lang="en-US" sz="6459" b="1">
                <a:solidFill>
                  <a:srgbClr val="00000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To be able to:</a:t>
            </a:r>
          </a:p>
          <a:p>
            <a:pPr algn="l">
              <a:lnSpc>
                <a:spcPts val="8437"/>
              </a:lnSpc>
            </a:pPr>
            <a:endParaRPr lang="en-US" sz="6459" b="1">
              <a:solidFill>
                <a:srgbClr val="000000"/>
              </a:solidFill>
              <a:latin typeface="Sauna Pro 2 Bold"/>
              <a:ea typeface="Sauna Pro 2 Bold"/>
              <a:cs typeface="Sauna Pro 2 Bold"/>
              <a:sym typeface="Sauna Pro 2 Bold"/>
            </a:endParaRPr>
          </a:p>
          <a:p>
            <a:pPr marL="2072640" lvl="1" indent="-1036320" algn="l">
              <a:lnSpc>
                <a:spcPts val="13439"/>
              </a:lnSpc>
              <a:buFont typeface="Arial"/>
              <a:buChar char="•"/>
            </a:pPr>
            <a:r>
              <a:rPr lang="en-US" sz="9600" b="1">
                <a:solidFill>
                  <a:srgbClr val="00000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Understand how to stay safe online.</a:t>
            </a:r>
          </a:p>
          <a:p>
            <a:pPr algn="l">
              <a:lnSpc>
                <a:spcPts val="8437"/>
              </a:lnSpc>
            </a:pPr>
            <a:endParaRPr lang="en-US" sz="9600" b="1">
              <a:solidFill>
                <a:srgbClr val="000000"/>
              </a:solidFill>
              <a:latin typeface="Sauna Pro 2 Bold"/>
              <a:ea typeface="Sauna Pro 2 Bold"/>
              <a:cs typeface="Sauna Pro 2 Bold"/>
              <a:sym typeface="Sauna Pro 2 Bold"/>
            </a:endParaRPr>
          </a:p>
          <a:p>
            <a:pPr algn="l">
              <a:lnSpc>
                <a:spcPts val="8437"/>
              </a:lnSpc>
            </a:pPr>
            <a:endParaRPr lang="en-US" sz="9600" b="1">
              <a:solidFill>
                <a:srgbClr val="000000"/>
              </a:solidFill>
              <a:latin typeface="Sauna Pro 2 Bold"/>
              <a:ea typeface="Sauna Pro 2 Bold"/>
              <a:cs typeface="Sauna Pro 2 Bold"/>
              <a:sym typeface="Sauna Pro 2 Bold"/>
            </a:endParaRPr>
          </a:p>
          <a:p>
            <a:pPr algn="l">
              <a:lnSpc>
                <a:spcPts val="8437"/>
              </a:lnSpc>
            </a:pPr>
            <a:endParaRPr lang="en-US" sz="9600" b="1">
              <a:solidFill>
                <a:srgbClr val="000000"/>
              </a:solidFill>
              <a:latin typeface="Sauna Pro 2 Bold"/>
              <a:ea typeface="Sauna Pro 2 Bold"/>
              <a:cs typeface="Sauna Pro 2 Bold"/>
              <a:sym typeface="Sauna Pro 2 Bold"/>
            </a:endParaRPr>
          </a:p>
          <a:p>
            <a:pPr algn="l">
              <a:lnSpc>
                <a:spcPts val="8437"/>
              </a:lnSpc>
            </a:pPr>
            <a:endParaRPr lang="en-US" sz="9600" b="1">
              <a:solidFill>
                <a:srgbClr val="000000"/>
              </a:solidFill>
              <a:latin typeface="Sauna Pro 2 Bold"/>
              <a:ea typeface="Sauna Pro 2 Bold"/>
              <a:cs typeface="Sauna Pro 2 Bold"/>
              <a:sym typeface="Sauna Pro 2 Bo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30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7039" y="479133"/>
            <a:ext cx="8129452" cy="9190344"/>
            <a:chOff x="0" y="0"/>
            <a:chExt cx="2319096" cy="26217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19096" cy="2621738"/>
            </a:xfrm>
            <a:custGeom>
              <a:avLst/>
              <a:gdLst/>
              <a:ahLst/>
              <a:cxnLst/>
              <a:rect l="l" t="t" r="r" b="b"/>
              <a:pathLst>
                <a:path w="2319096" h="2621738">
                  <a:moveTo>
                    <a:pt x="71425" y="0"/>
                  </a:moveTo>
                  <a:lnTo>
                    <a:pt x="2247671" y="0"/>
                  </a:lnTo>
                  <a:cubicBezTo>
                    <a:pt x="2266614" y="0"/>
                    <a:pt x="2284781" y="7525"/>
                    <a:pt x="2298176" y="20920"/>
                  </a:cubicBezTo>
                  <a:cubicBezTo>
                    <a:pt x="2311571" y="34315"/>
                    <a:pt x="2319096" y="52482"/>
                    <a:pt x="2319096" y="71425"/>
                  </a:cubicBezTo>
                  <a:lnTo>
                    <a:pt x="2319096" y="2550313"/>
                  </a:lnTo>
                  <a:cubicBezTo>
                    <a:pt x="2319096" y="2569256"/>
                    <a:pt x="2311571" y="2587423"/>
                    <a:pt x="2298176" y="2600818"/>
                  </a:cubicBezTo>
                  <a:cubicBezTo>
                    <a:pt x="2284781" y="2614213"/>
                    <a:pt x="2266614" y="2621738"/>
                    <a:pt x="2247671" y="2621738"/>
                  </a:cubicBezTo>
                  <a:lnTo>
                    <a:pt x="71425" y="2621738"/>
                  </a:lnTo>
                  <a:cubicBezTo>
                    <a:pt x="31978" y="2621738"/>
                    <a:pt x="0" y="2589760"/>
                    <a:pt x="0" y="2550313"/>
                  </a:cubicBezTo>
                  <a:lnTo>
                    <a:pt x="0" y="71425"/>
                  </a:lnTo>
                  <a:cubicBezTo>
                    <a:pt x="0" y="31978"/>
                    <a:pt x="31978" y="0"/>
                    <a:pt x="71425" y="0"/>
                  </a:cubicBezTo>
                  <a:close/>
                </a:path>
              </a:pathLst>
            </a:custGeom>
            <a:solidFill>
              <a:srgbClr val="FFFDEF"/>
            </a:solidFill>
            <a:ln w="57150" cap="rnd">
              <a:solidFill>
                <a:srgbClr val="FFFDEF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319096" cy="26693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899335" y="5554676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565466" y="8555490"/>
            <a:ext cx="1113986" cy="1113986"/>
          </a:xfrm>
          <a:custGeom>
            <a:avLst/>
            <a:gdLst/>
            <a:ahLst/>
            <a:cxnLst/>
            <a:rect l="l" t="t" r="r" b="b"/>
            <a:pathLst>
              <a:path w="1113986" h="1113986">
                <a:moveTo>
                  <a:pt x="0" y="0"/>
                </a:moveTo>
                <a:lnTo>
                  <a:pt x="1113986" y="0"/>
                </a:lnTo>
                <a:lnTo>
                  <a:pt x="1113986" y="1113986"/>
                </a:lnTo>
                <a:lnTo>
                  <a:pt x="0" y="111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69995" y="2964872"/>
            <a:ext cx="7183539" cy="971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8"/>
              </a:lnSpc>
            </a:pPr>
            <a:r>
              <a:rPr lang="en-US" sz="7087" b="1" spc="7">
                <a:solidFill>
                  <a:srgbClr val="21233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Staying safe online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894832" y="306929"/>
            <a:ext cx="8716855" cy="9362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87"/>
              </a:lnSpc>
            </a:pPr>
            <a:r>
              <a:rPr lang="en-US" sz="8799" spc="8">
                <a:solidFill>
                  <a:srgbClr val="000000"/>
                </a:solidFill>
                <a:latin typeface="Sauna Pro 3"/>
                <a:ea typeface="Sauna Pro 3"/>
                <a:cs typeface="Sauna Pro 3"/>
                <a:sym typeface="Sauna Pro 3"/>
              </a:rPr>
              <a:t>4 .Do not reply </a:t>
            </a:r>
          </a:p>
          <a:p>
            <a:pPr algn="l">
              <a:lnSpc>
                <a:spcPts val="5454"/>
              </a:lnSpc>
            </a:pPr>
            <a:endParaRPr lang="en-US" sz="8799" spc="8">
              <a:solidFill>
                <a:srgbClr val="000000"/>
              </a:solidFill>
              <a:latin typeface="Sauna Pro 3"/>
              <a:ea typeface="Sauna Pro 3"/>
              <a:cs typeface="Sauna Pro 3"/>
              <a:sym typeface="Sauna Pro 3"/>
            </a:endParaRPr>
          </a:p>
          <a:p>
            <a:pPr algn="l">
              <a:lnSpc>
                <a:spcPts val="5454"/>
              </a:lnSpc>
            </a:pPr>
            <a:r>
              <a:rPr lang="en-US" sz="5400" spc="5">
                <a:solidFill>
                  <a:srgbClr val="000000"/>
                </a:solidFill>
                <a:latin typeface="Sauna Pro 3"/>
                <a:ea typeface="Sauna Pro 3"/>
                <a:cs typeface="Sauna Pro 3"/>
                <a:sym typeface="Sauna Pro 3"/>
              </a:rPr>
              <a:t>Never reply or engage in negative conversation or comments.  The person choosing to bullying you online wants you to do this.</a:t>
            </a:r>
          </a:p>
          <a:p>
            <a:pPr algn="l">
              <a:lnSpc>
                <a:spcPts val="5454"/>
              </a:lnSpc>
            </a:pPr>
            <a:endParaRPr lang="en-US" sz="5400" spc="5">
              <a:solidFill>
                <a:srgbClr val="000000"/>
              </a:solidFill>
              <a:latin typeface="Sauna Pro 3"/>
              <a:ea typeface="Sauna Pro 3"/>
              <a:cs typeface="Sauna Pro 3"/>
              <a:sym typeface="Sauna Pro 3"/>
            </a:endParaRPr>
          </a:p>
          <a:p>
            <a:pPr algn="l">
              <a:lnSpc>
                <a:spcPts val="5454"/>
              </a:lnSpc>
            </a:pPr>
            <a:r>
              <a:rPr lang="en-US" sz="5400" spc="5">
                <a:solidFill>
                  <a:srgbClr val="000000"/>
                </a:solidFill>
                <a:latin typeface="Sauna Pro 3"/>
                <a:ea typeface="Sauna Pro 3"/>
                <a:cs typeface="Sauna Pro 3"/>
                <a:sym typeface="Sauna Pro 3"/>
              </a:rPr>
              <a:t>Instead - do not reply so that YOU can reclaim the power in the situation.  Silence is still a response. No matter how upset or angry you are - you can choose not to reply.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24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7039" y="479133"/>
            <a:ext cx="8129452" cy="9190344"/>
            <a:chOff x="0" y="0"/>
            <a:chExt cx="2319096" cy="26217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19096" cy="2621738"/>
            </a:xfrm>
            <a:custGeom>
              <a:avLst/>
              <a:gdLst/>
              <a:ahLst/>
              <a:cxnLst/>
              <a:rect l="l" t="t" r="r" b="b"/>
              <a:pathLst>
                <a:path w="2319096" h="2621738">
                  <a:moveTo>
                    <a:pt x="71425" y="0"/>
                  </a:moveTo>
                  <a:lnTo>
                    <a:pt x="2247671" y="0"/>
                  </a:lnTo>
                  <a:cubicBezTo>
                    <a:pt x="2266614" y="0"/>
                    <a:pt x="2284781" y="7525"/>
                    <a:pt x="2298176" y="20920"/>
                  </a:cubicBezTo>
                  <a:cubicBezTo>
                    <a:pt x="2311571" y="34315"/>
                    <a:pt x="2319096" y="52482"/>
                    <a:pt x="2319096" y="71425"/>
                  </a:cubicBezTo>
                  <a:lnTo>
                    <a:pt x="2319096" y="2550313"/>
                  </a:lnTo>
                  <a:cubicBezTo>
                    <a:pt x="2319096" y="2569256"/>
                    <a:pt x="2311571" y="2587423"/>
                    <a:pt x="2298176" y="2600818"/>
                  </a:cubicBezTo>
                  <a:cubicBezTo>
                    <a:pt x="2284781" y="2614213"/>
                    <a:pt x="2266614" y="2621738"/>
                    <a:pt x="2247671" y="2621738"/>
                  </a:cubicBezTo>
                  <a:lnTo>
                    <a:pt x="71425" y="2621738"/>
                  </a:lnTo>
                  <a:cubicBezTo>
                    <a:pt x="31978" y="2621738"/>
                    <a:pt x="0" y="2589760"/>
                    <a:pt x="0" y="2550313"/>
                  </a:cubicBezTo>
                  <a:lnTo>
                    <a:pt x="0" y="71425"/>
                  </a:lnTo>
                  <a:cubicBezTo>
                    <a:pt x="0" y="31978"/>
                    <a:pt x="31978" y="0"/>
                    <a:pt x="71425" y="0"/>
                  </a:cubicBezTo>
                  <a:close/>
                </a:path>
              </a:pathLst>
            </a:custGeom>
            <a:solidFill>
              <a:srgbClr val="FFFDEF"/>
            </a:solidFill>
            <a:ln w="57150" cap="rnd">
              <a:solidFill>
                <a:srgbClr val="FFFDEF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319096" cy="26693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5947868"/>
            <a:ext cx="7315200" cy="3721608"/>
          </a:xfrm>
          <a:custGeom>
            <a:avLst/>
            <a:gdLst/>
            <a:ahLst/>
            <a:cxnLst/>
            <a:rect l="l" t="t" r="r" b="b"/>
            <a:pathLst>
              <a:path w="7315200" h="3721608">
                <a:moveTo>
                  <a:pt x="0" y="0"/>
                </a:moveTo>
                <a:lnTo>
                  <a:pt x="7315200" y="0"/>
                </a:lnTo>
                <a:lnTo>
                  <a:pt x="7315200" y="3721608"/>
                </a:lnTo>
                <a:lnTo>
                  <a:pt x="0" y="37216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69995" y="2964872"/>
            <a:ext cx="7183539" cy="971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8"/>
              </a:lnSpc>
            </a:pPr>
            <a:r>
              <a:rPr lang="en-US" sz="7087" b="1" spc="7">
                <a:solidFill>
                  <a:srgbClr val="21233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Staying safe online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44000" y="215656"/>
            <a:ext cx="8335711" cy="9931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16"/>
              </a:lnSpc>
            </a:pPr>
            <a:r>
              <a:rPr lang="en-US" sz="4867" b="1" spc="4">
                <a:solidFill>
                  <a:srgbClr val="00000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5. Tell a trusted adult</a:t>
            </a:r>
          </a:p>
          <a:p>
            <a:pPr algn="l">
              <a:lnSpc>
                <a:spcPts val="4916"/>
              </a:lnSpc>
            </a:pPr>
            <a:endParaRPr lang="en-US" sz="4867" b="1" spc="4">
              <a:solidFill>
                <a:srgbClr val="000000"/>
              </a:solidFill>
              <a:latin typeface="Sauna Pro 2 Bold"/>
              <a:ea typeface="Sauna Pro 2 Bold"/>
              <a:cs typeface="Sauna Pro 2 Bold"/>
              <a:sym typeface="Sauna Pro 2 Bold"/>
            </a:endParaRPr>
          </a:p>
          <a:p>
            <a:pPr algn="l">
              <a:lnSpc>
                <a:spcPts val="4916"/>
              </a:lnSpc>
            </a:pPr>
            <a:r>
              <a:rPr lang="en-US" sz="4867" spc="4">
                <a:solidFill>
                  <a:srgbClr val="000000"/>
                </a:solidFill>
                <a:latin typeface="Sauna Pro 2"/>
                <a:ea typeface="Sauna Pro 2"/>
                <a:cs typeface="Sauna Pro 2"/>
                <a:sym typeface="Sauna Pro 2"/>
              </a:rPr>
              <a:t>All forms of bullying are cruel and unkind. It can make a person feel upset, alone, humiliated and traumatised.</a:t>
            </a:r>
          </a:p>
          <a:p>
            <a:pPr algn="l">
              <a:lnSpc>
                <a:spcPts val="4916"/>
              </a:lnSpc>
            </a:pPr>
            <a:endParaRPr lang="en-US" sz="4867" spc="4">
              <a:solidFill>
                <a:srgbClr val="000000"/>
              </a:solidFill>
              <a:latin typeface="Sauna Pro 2"/>
              <a:ea typeface="Sauna Pro 2"/>
              <a:cs typeface="Sauna Pro 2"/>
              <a:sym typeface="Sauna Pro 2"/>
            </a:endParaRPr>
          </a:p>
          <a:p>
            <a:pPr algn="l">
              <a:lnSpc>
                <a:spcPts val="4916"/>
              </a:lnSpc>
            </a:pPr>
            <a:r>
              <a:rPr lang="en-US" sz="4867" spc="4">
                <a:solidFill>
                  <a:srgbClr val="000000"/>
                </a:solidFill>
                <a:latin typeface="Sauna Pro 2"/>
                <a:ea typeface="Sauna Pro 2"/>
                <a:cs typeface="Sauna Pro 2"/>
                <a:sym typeface="Sauna Pro 2"/>
              </a:rPr>
              <a:t>Telling a trusted adult; a family member, teacher or youth leader- can really help and make a massive difference. They can take the right action.</a:t>
            </a:r>
          </a:p>
          <a:p>
            <a:pPr algn="l">
              <a:lnSpc>
                <a:spcPts val="4916"/>
              </a:lnSpc>
            </a:pPr>
            <a:endParaRPr lang="en-US" sz="4867" spc="4">
              <a:solidFill>
                <a:srgbClr val="000000"/>
              </a:solidFill>
              <a:latin typeface="Sauna Pro 2"/>
              <a:ea typeface="Sauna Pro 2"/>
              <a:cs typeface="Sauna Pro 2"/>
              <a:sym typeface="Sauna Pro 2"/>
            </a:endParaRPr>
          </a:p>
          <a:p>
            <a:pPr algn="l">
              <a:lnSpc>
                <a:spcPts val="4916"/>
              </a:lnSpc>
            </a:pPr>
            <a:r>
              <a:rPr lang="en-US" sz="4867" spc="4">
                <a:solidFill>
                  <a:srgbClr val="000000"/>
                </a:solidFill>
                <a:latin typeface="Sauna Pro 2"/>
                <a:ea typeface="Sauna Pro 2"/>
                <a:cs typeface="Sauna Pro 2"/>
                <a:sym typeface="Sauna Pro 2"/>
              </a:rPr>
              <a:t>Nobody should have to deal with the worry and burden of bullying  behaviour.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24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7039" y="479133"/>
            <a:ext cx="8129452" cy="9190344"/>
            <a:chOff x="0" y="0"/>
            <a:chExt cx="2319096" cy="26217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19096" cy="2621738"/>
            </a:xfrm>
            <a:custGeom>
              <a:avLst/>
              <a:gdLst/>
              <a:ahLst/>
              <a:cxnLst/>
              <a:rect l="l" t="t" r="r" b="b"/>
              <a:pathLst>
                <a:path w="2319096" h="2621738">
                  <a:moveTo>
                    <a:pt x="71425" y="0"/>
                  </a:moveTo>
                  <a:lnTo>
                    <a:pt x="2247671" y="0"/>
                  </a:lnTo>
                  <a:cubicBezTo>
                    <a:pt x="2266614" y="0"/>
                    <a:pt x="2284781" y="7525"/>
                    <a:pt x="2298176" y="20920"/>
                  </a:cubicBezTo>
                  <a:cubicBezTo>
                    <a:pt x="2311571" y="34315"/>
                    <a:pt x="2319096" y="52482"/>
                    <a:pt x="2319096" y="71425"/>
                  </a:cubicBezTo>
                  <a:lnTo>
                    <a:pt x="2319096" y="2550313"/>
                  </a:lnTo>
                  <a:cubicBezTo>
                    <a:pt x="2319096" y="2569256"/>
                    <a:pt x="2311571" y="2587423"/>
                    <a:pt x="2298176" y="2600818"/>
                  </a:cubicBezTo>
                  <a:cubicBezTo>
                    <a:pt x="2284781" y="2614213"/>
                    <a:pt x="2266614" y="2621738"/>
                    <a:pt x="2247671" y="2621738"/>
                  </a:cubicBezTo>
                  <a:lnTo>
                    <a:pt x="71425" y="2621738"/>
                  </a:lnTo>
                  <a:cubicBezTo>
                    <a:pt x="31978" y="2621738"/>
                    <a:pt x="0" y="2589760"/>
                    <a:pt x="0" y="2550313"/>
                  </a:cubicBezTo>
                  <a:lnTo>
                    <a:pt x="0" y="71425"/>
                  </a:lnTo>
                  <a:cubicBezTo>
                    <a:pt x="0" y="31978"/>
                    <a:pt x="31978" y="0"/>
                    <a:pt x="71425" y="0"/>
                  </a:cubicBezTo>
                  <a:close/>
                </a:path>
              </a:pathLst>
            </a:custGeom>
            <a:solidFill>
              <a:srgbClr val="FFFDEF"/>
            </a:solidFill>
            <a:ln w="57150" cap="rnd">
              <a:solidFill>
                <a:srgbClr val="FFFDEF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319096" cy="26693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563834" y="5413707"/>
            <a:ext cx="2962656" cy="4114800"/>
          </a:xfrm>
          <a:custGeom>
            <a:avLst/>
            <a:gdLst/>
            <a:ahLst/>
            <a:cxnLst/>
            <a:rect l="l" t="t" r="r" b="b"/>
            <a:pathLst>
              <a:path w="2962656" h="4114800">
                <a:moveTo>
                  <a:pt x="0" y="0"/>
                </a:moveTo>
                <a:lnTo>
                  <a:pt x="2962656" y="0"/>
                </a:lnTo>
                <a:lnTo>
                  <a:pt x="29626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69995" y="2964872"/>
            <a:ext cx="7183539" cy="971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8"/>
              </a:lnSpc>
            </a:pPr>
            <a:r>
              <a:rPr lang="en-US" sz="7087" b="1" spc="7">
                <a:solidFill>
                  <a:srgbClr val="21233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Staying safe online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734118" y="585337"/>
            <a:ext cx="8953080" cy="9211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75"/>
              </a:lnSpc>
            </a:pPr>
            <a:r>
              <a:rPr lang="en-US" sz="5916" b="1" spc="5">
                <a:solidFill>
                  <a:srgbClr val="00000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6.  Report</a:t>
            </a:r>
          </a:p>
          <a:p>
            <a:pPr algn="l">
              <a:lnSpc>
                <a:spcPts val="4451"/>
              </a:lnSpc>
            </a:pPr>
            <a:endParaRPr lang="en-US" sz="5916" b="1" spc="5">
              <a:solidFill>
                <a:srgbClr val="000000"/>
              </a:solidFill>
              <a:latin typeface="Sauna Pro 2 Bold"/>
              <a:ea typeface="Sauna Pro 2 Bold"/>
              <a:cs typeface="Sauna Pro 2 Bold"/>
              <a:sym typeface="Sauna Pro 2 Bold"/>
            </a:endParaRPr>
          </a:p>
          <a:p>
            <a:pPr algn="l">
              <a:lnSpc>
                <a:spcPts val="4451"/>
              </a:lnSpc>
            </a:pPr>
            <a:r>
              <a:rPr lang="en-US" sz="4407" spc="4">
                <a:solidFill>
                  <a:srgbClr val="000000"/>
                </a:solidFill>
                <a:latin typeface="Sauna Pro 2"/>
                <a:ea typeface="Sauna Pro 2"/>
                <a:cs typeface="Sauna Pro 2"/>
                <a:sym typeface="Sauna Pro 2"/>
              </a:rPr>
              <a:t>You have the right to feel safe online.  If something is worrying you and just doesn't feel right, like Noah, most apps have a </a:t>
            </a:r>
            <a:r>
              <a:rPr lang="en-US" sz="4407" b="1" spc="4">
                <a:solidFill>
                  <a:srgbClr val="00000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reporting</a:t>
            </a:r>
            <a:r>
              <a:rPr lang="en-US" sz="4407" spc="4">
                <a:solidFill>
                  <a:srgbClr val="000000"/>
                </a:solidFill>
                <a:latin typeface="Sauna Pro 2"/>
                <a:ea typeface="Sauna Pro 2"/>
                <a:cs typeface="Sauna Pro 2"/>
                <a:sym typeface="Sauna Pro 2"/>
              </a:rPr>
              <a:t> </a:t>
            </a:r>
            <a:r>
              <a:rPr lang="en-US" sz="4407" b="1" spc="4">
                <a:solidFill>
                  <a:srgbClr val="00000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area/link</a:t>
            </a:r>
            <a:r>
              <a:rPr lang="en-US" sz="4407" spc="4">
                <a:solidFill>
                  <a:srgbClr val="000000"/>
                </a:solidFill>
                <a:latin typeface="Sauna Pro 2"/>
                <a:ea typeface="Sauna Pro 2"/>
                <a:cs typeface="Sauna Pro 2"/>
                <a:sym typeface="Sauna Pro 2"/>
              </a:rPr>
              <a:t>. </a:t>
            </a:r>
          </a:p>
          <a:p>
            <a:pPr algn="l">
              <a:lnSpc>
                <a:spcPts val="4451"/>
              </a:lnSpc>
            </a:pPr>
            <a:endParaRPr lang="en-US" sz="4407" spc="4">
              <a:solidFill>
                <a:srgbClr val="000000"/>
              </a:solidFill>
              <a:latin typeface="Sauna Pro 2"/>
              <a:ea typeface="Sauna Pro 2"/>
              <a:cs typeface="Sauna Pro 2"/>
              <a:sym typeface="Sauna Pro 2"/>
            </a:endParaRPr>
          </a:p>
          <a:p>
            <a:pPr marL="951654" lvl="1" indent="-475827" algn="l">
              <a:lnSpc>
                <a:spcPts val="4451"/>
              </a:lnSpc>
              <a:buFont typeface="Arial"/>
              <a:buChar char="•"/>
            </a:pPr>
            <a:r>
              <a:rPr lang="en-US" sz="4407" spc="4">
                <a:solidFill>
                  <a:srgbClr val="000000"/>
                </a:solidFill>
                <a:latin typeface="Sauna Pro 2"/>
                <a:ea typeface="Sauna Pro 2"/>
                <a:cs typeface="Sauna Pro 2"/>
                <a:sym typeface="Sauna Pro 2"/>
              </a:rPr>
              <a:t>Reporting means that app owners can investigate and ban whoever is sending malicious messages or creating unkind content.</a:t>
            </a:r>
          </a:p>
          <a:p>
            <a:pPr marL="951654" lvl="1" indent="-475827" algn="l">
              <a:lnSpc>
                <a:spcPts val="4451"/>
              </a:lnSpc>
              <a:buFont typeface="Arial"/>
              <a:buChar char="•"/>
            </a:pPr>
            <a:r>
              <a:rPr lang="en-US" sz="4407" spc="4">
                <a:solidFill>
                  <a:srgbClr val="000000"/>
                </a:solidFill>
                <a:latin typeface="Sauna Pro 2"/>
                <a:ea typeface="Sauna Pro 2"/>
                <a:cs typeface="Sauna Pro 2"/>
                <a:sym typeface="Sauna Pro 2"/>
              </a:rPr>
              <a:t>This can give you </a:t>
            </a:r>
            <a:r>
              <a:rPr lang="en-US" sz="4407" b="1" spc="4">
                <a:solidFill>
                  <a:srgbClr val="00000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power</a:t>
            </a:r>
            <a:r>
              <a:rPr lang="en-US" sz="4407" spc="4">
                <a:solidFill>
                  <a:srgbClr val="000000"/>
                </a:solidFill>
                <a:latin typeface="Sauna Pro 2"/>
                <a:ea typeface="Sauna Pro 2"/>
                <a:cs typeface="Sauna Pro 2"/>
                <a:sym typeface="Sauna Pro 2"/>
              </a:rPr>
              <a:t> and </a:t>
            </a:r>
            <a:r>
              <a:rPr lang="en-US" sz="4407" b="1" spc="4">
                <a:solidFill>
                  <a:srgbClr val="00000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control</a:t>
            </a:r>
            <a:r>
              <a:rPr lang="en-US" sz="4407" spc="4">
                <a:solidFill>
                  <a:srgbClr val="000000"/>
                </a:solidFill>
                <a:latin typeface="Sauna Pro 2"/>
                <a:ea typeface="Sauna Pro 2"/>
                <a:cs typeface="Sauna Pro 2"/>
                <a:sym typeface="Sauna Pro 2"/>
              </a:rPr>
              <a:t> to </a:t>
            </a:r>
            <a:r>
              <a:rPr lang="en-US" sz="4407" b="1" spc="4">
                <a:solidFill>
                  <a:srgbClr val="00000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enjoy</a:t>
            </a:r>
            <a:r>
              <a:rPr lang="en-US" sz="4407" spc="4">
                <a:solidFill>
                  <a:srgbClr val="000000"/>
                </a:solidFill>
                <a:latin typeface="Sauna Pro 2"/>
                <a:ea typeface="Sauna Pro 2"/>
                <a:cs typeface="Sauna Pro 2"/>
                <a:sym typeface="Sauna Pro 2"/>
              </a:rPr>
              <a:t> the app again</a:t>
            </a:r>
          </a:p>
          <a:p>
            <a:pPr marL="951654" lvl="1" indent="-475827" algn="l">
              <a:lnSpc>
                <a:spcPts val="4451"/>
              </a:lnSpc>
              <a:buFont typeface="Arial"/>
              <a:buChar char="•"/>
            </a:pPr>
            <a:r>
              <a:rPr lang="en-US" sz="4407" spc="4">
                <a:solidFill>
                  <a:srgbClr val="000000"/>
                </a:solidFill>
                <a:latin typeface="Sauna Pro 2"/>
                <a:ea typeface="Sauna Pro 2"/>
                <a:cs typeface="Sauna Pro 2"/>
                <a:sym typeface="Sauna Pro 2"/>
              </a:rPr>
              <a:t>It can prevent others from also experiencing online bullying or seeing inappropriate content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5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7039" y="479133"/>
            <a:ext cx="8129452" cy="9190344"/>
            <a:chOff x="0" y="0"/>
            <a:chExt cx="2319096" cy="26217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19096" cy="2621738"/>
            </a:xfrm>
            <a:custGeom>
              <a:avLst/>
              <a:gdLst/>
              <a:ahLst/>
              <a:cxnLst/>
              <a:rect l="l" t="t" r="r" b="b"/>
              <a:pathLst>
                <a:path w="2319096" h="2621738">
                  <a:moveTo>
                    <a:pt x="71425" y="0"/>
                  </a:moveTo>
                  <a:lnTo>
                    <a:pt x="2247671" y="0"/>
                  </a:lnTo>
                  <a:cubicBezTo>
                    <a:pt x="2266614" y="0"/>
                    <a:pt x="2284781" y="7525"/>
                    <a:pt x="2298176" y="20920"/>
                  </a:cubicBezTo>
                  <a:cubicBezTo>
                    <a:pt x="2311571" y="34315"/>
                    <a:pt x="2319096" y="52482"/>
                    <a:pt x="2319096" y="71425"/>
                  </a:cubicBezTo>
                  <a:lnTo>
                    <a:pt x="2319096" y="2550313"/>
                  </a:lnTo>
                  <a:cubicBezTo>
                    <a:pt x="2319096" y="2569256"/>
                    <a:pt x="2311571" y="2587423"/>
                    <a:pt x="2298176" y="2600818"/>
                  </a:cubicBezTo>
                  <a:cubicBezTo>
                    <a:pt x="2284781" y="2614213"/>
                    <a:pt x="2266614" y="2621738"/>
                    <a:pt x="2247671" y="2621738"/>
                  </a:cubicBezTo>
                  <a:lnTo>
                    <a:pt x="71425" y="2621738"/>
                  </a:lnTo>
                  <a:cubicBezTo>
                    <a:pt x="31978" y="2621738"/>
                    <a:pt x="0" y="2589760"/>
                    <a:pt x="0" y="2550313"/>
                  </a:cubicBezTo>
                  <a:lnTo>
                    <a:pt x="0" y="71425"/>
                  </a:lnTo>
                  <a:cubicBezTo>
                    <a:pt x="0" y="31978"/>
                    <a:pt x="31978" y="0"/>
                    <a:pt x="71425" y="0"/>
                  </a:cubicBezTo>
                  <a:close/>
                </a:path>
              </a:pathLst>
            </a:custGeom>
            <a:solidFill>
              <a:srgbClr val="FFFDEF"/>
            </a:solidFill>
            <a:ln w="57150" cap="rnd">
              <a:solidFill>
                <a:srgbClr val="FFFDEF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319096" cy="26693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075182" y="6786300"/>
            <a:ext cx="3451309" cy="2472000"/>
          </a:xfrm>
          <a:custGeom>
            <a:avLst/>
            <a:gdLst/>
            <a:ahLst/>
            <a:cxnLst/>
            <a:rect l="l" t="t" r="r" b="b"/>
            <a:pathLst>
              <a:path w="3451309" h="2472000">
                <a:moveTo>
                  <a:pt x="0" y="0"/>
                </a:moveTo>
                <a:lnTo>
                  <a:pt x="3451308" y="0"/>
                </a:lnTo>
                <a:lnTo>
                  <a:pt x="3451308" y="2472000"/>
                </a:lnTo>
                <a:lnTo>
                  <a:pt x="0" y="247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69995" y="2964872"/>
            <a:ext cx="7183539" cy="971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8"/>
              </a:lnSpc>
            </a:pPr>
            <a:r>
              <a:rPr lang="en-US" sz="7087" b="1" spc="7">
                <a:solidFill>
                  <a:srgbClr val="21233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Staying safe online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38812" y="331824"/>
            <a:ext cx="8303626" cy="9589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83"/>
              </a:lnSpc>
            </a:pPr>
            <a:r>
              <a:rPr lang="en-US" sz="5726" spc="5">
                <a:solidFill>
                  <a:srgbClr val="000000"/>
                </a:solidFill>
                <a:latin typeface="Sauna Pro 4"/>
                <a:ea typeface="Sauna Pro 4"/>
                <a:cs typeface="Sauna Pro 4"/>
                <a:sym typeface="Sauna Pro 4"/>
              </a:rPr>
              <a:t>7. Never join in</a:t>
            </a:r>
          </a:p>
          <a:p>
            <a:pPr algn="l">
              <a:lnSpc>
                <a:spcPts val="4422"/>
              </a:lnSpc>
            </a:pPr>
            <a:endParaRPr lang="en-US" sz="5726" spc="5">
              <a:solidFill>
                <a:srgbClr val="000000"/>
              </a:solidFill>
              <a:latin typeface="Sauna Pro 4"/>
              <a:ea typeface="Sauna Pro 4"/>
              <a:cs typeface="Sauna Pro 4"/>
              <a:sym typeface="Sauna Pro 4"/>
            </a:endParaRPr>
          </a:p>
          <a:p>
            <a:pPr algn="l">
              <a:lnSpc>
                <a:spcPts val="4422"/>
              </a:lnSpc>
            </a:pPr>
            <a:endParaRPr lang="en-US" sz="5726" spc="5">
              <a:solidFill>
                <a:srgbClr val="000000"/>
              </a:solidFill>
              <a:latin typeface="Sauna Pro 4"/>
              <a:ea typeface="Sauna Pro 4"/>
              <a:cs typeface="Sauna Pro 4"/>
              <a:sym typeface="Sauna Pro 4"/>
            </a:endParaRPr>
          </a:p>
          <a:p>
            <a:pPr algn="l">
              <a:lnSpc>
                <a:spcPts val="4422"/>
              </a:lnSpc>
            </a:pPr>
            <a:r>
              <a:rPr lang="en-US" sz="4379" spc="4">
                <a:solidFill>
                  <a:srgbClr val="000000"/>
                </a:solidFill>
                <a:latin typeface="Sauna Pro 3"/>
                <a:ea typeface="Sauna Pro 3"/>
                <a:cs typeface="Sauna Pro 3"/>
                <a:sym typeface="Sauna Pro 3"/>
              </a:rPr>
              <a:t>If you see someone being bullied online, make sure that you never join in:</a:t>
            </a:r>
          </a:p>
          <a:p>
            <a:pPr algn="l">
              <a:lnSpc>
                <a:spcPts val="4422"/>
              </a:lnSpc>
            </a:pPr>
            <a:endParaRPr lang="en-US" sz="4379" spc="4">
              <a:solidFill>
                <a:srgbClr val="000000"/>
              </a:solidFill>
              <a:latin typeface="Sauna Pro 3"/>
              <a:ea typeface="Sauna Pro 3"/>
              <a:cs typeface="Sauna Pro 3"/>
              <a:sym typeface="Sauna Pro 3"/>
            </a:endParaRPr>
          </a:p>
          <a:p>
            <a:pPr marL="945454" lvl="1" indent="-472727" algn="l">
              <a:lnSpc>
                <a:spcPts val="4422"/>
              </a:lnSpc>
              <a:buFont typeface="Arial"/>
              <a:buChar char="•"/>
            </a:pPr>
            <a:r>
              <a:rPr lang="en-US" sz="4379" spc="4">
                <a:solidFill>
                  <a:srgbClr val="000000"/>
                </a:solidFill>
                <a:latin typeface="Sauna Pro 3"/>
                <a:ea typeface="Sauna Pro 3"/>
                <a:cs typeface="Sauna Pro 3"/>
                <a:sym typeface="Sauna Pro 3"/>
              </a:rPr>
              <a:t>Do not like cruel comments</a:t>
            </a:r>
          </a:p>
          <a:p>
            <a:pPr marL="945454" lvl="1" indent="-472727" algn="l">
              <a:lnSpc>
                <a:spcPts val="4422"/>
              </a:lnSpc>
              <a:buFont typeface="Arial"/>
              <a:buChar char="•"/>
            </a:pPr>
            <a:r>
              <a:rPr lang="en-US" sz="4379" spc="4">
                <a:solidFill>
                  <a:srgbClr val="000000"/>
                </a:solidFill>
                <a:latin typeface="Sauna Pro 3"/>
                <a:ea typeface="Sauna Pro 3"/>
                <a:cs typeface="Sauna Pro 3"/>
                <a:sym typeface="Sauna Pro 3"/>
              </a:rPr>
              <a:t>Do not share or re-post mean images and comments</a:t>
            </a:r>
          </a:p>
          <a:p>
            <a:pPr marL="945454" lvl="1" indent="-472727" algn="l">
              <a:lnSpc>
                <a:spcPts val="4422"/>
              </a:lnSpc>
              <a:buFont typeface="Arial"/>
              <a:buChar char="•"/>
            </a:pPr>
            <a:r>
              <a:rPr lang="en-US" sz="4379" spc="4">
                <a:solidFill>
                  <a:srgbClr val="000000"/>
                </a:solidFill>
                <a:latin typeface="Sauna Pro 3"/>
                <a:ea typeface="Sauna Pro 3"/>
                <a:cs typeface="Sauna Pro 3"/>
                <a:sym typeface="Sauna Pro 3"/>
              </a:rPr>
              <a:t>Avoid commenting in chats where other people are gossiping and criticising others</a:t>
            </a:r>
          </a:p>
          <a:p>
            <a:pPr marL="945454" lvl="1" indent="-472727" algn="l">
              <a:lnSpc>
                <a:spcPts val="4422"/>
              </a:lnSpc>
              <a:buFont typeface="Arial"/>
              <a:buChar char="•"/>
            </a:pPr>
            <a:r>
              <a:rPr lang="en-US" sz="4379" spc="4">
                <a:solidFill>
                  <a:srgbClr val="000000"/>
                </a:solidFill>
                <a:latin typeface="Sauna Pro 3"/>
                <a:ea typeface="Sauna Pro 3"/>
                <a:cs typeface="Sauna Pro 3"/>
                <a:sym typeface="Sauna Pro 3"/>
              </a:rPr>
              <a:t>Do not write unkind comments to anyone, nobody deserves this</a:t>
            </a:r>
          </a:p>
          <a:p>
            <a:pPr marL="945454" lvl="1" indent="-472727" algn="l">
              <a:lnSpc>
                <a:spcPts val="4422"/>
              </a:lnSpc>
              <a:buFont typeface="Arial"/>
              <a:buChar char="•"/>
            </a:pPr>
            <a:r>
              <a:rPr lang="en-US" sz="4379" spc="4">
                <a:solidFill>
                  <a:srgbClr val="000000"/>
                </a:solidFill>
                <a:latin typeface="Sauna Pro 3"/>
                <a:ea typeface="Sauna Pro 3"/>
                <a:cs typeface="Sauna Pro 3"/>
                <a:sym typeface="Sauna Pro 3"/>
              </a:rPr>
              <a:t>Help others by reporting bullying behaviour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1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34193"/>
            <a:ext cx="10370410" cy="8724107"/>
          </a:xfrm>
          <a:custGeom>
            <a:avLst/>
            <a:gdLst/>
            <a:ahLst/>
            <a:cxnLst/>
            <a:rect l="l" t="t" r="r" b="b"/>
            <a:pathLst>
              <a:path w="10370410" h="8724107">
                <a:moveTo>
                  <a:pt x="0" y="0"/>
                </a:moveTo>
                <a:lnTo>
                  <a:pt x="10370410" y="0"/>
                </a:lnTo>
                <a:lnTo>
                  <a:pt x="10370410" y="8724107"/>
                </a:lnTo>
                <a:lnTo>
                  <a:pt x="0" y="87241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688350" y="0"/>
            <a:ext cx="1599650" cy="1675823"/>
          </a:xfrm>
          <a:custGeom>
            <a:avLst/>
            <a:gdLst/>
            <a:ahLst/>
            <a:cxnLst/>
            <a:rect l="l" t="t" r="r" b="b"/>
            <a:pathLst>
              <a:path w="1599650" h="1675823">
                <a:moveTo>
                  <a:pt x="0" y="0"/>
                </a:moveTo>
                <a:lnTo>
                  <a:pt x="1599650" y="0"/>
                </a:lnTo>
                <a:lnTo>
                  <a:pt x="1599650" y="1675823"/>
                </a:lnTo>
                <a:lnTo>
                  <a:pt x="0" y="16758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486741" y="320544"/>
            <a:ext cx="1791751" cy="1034736"/>
          </a:xfrm>
          <a:custGeom>
            <a:avLst/>
            <a:gdLst/>
            <a:ahLst/>
            <a:cxnLst/>
            <a:rect l="l" t="t" r="r" b="b"/>
            <a:pathLst>
              <a:path w="1791751" h="1034736">
                <a:moveTo>
                  <a:pt x="0" y="0"/>
                </a:moveTo>
                <a:lnTo>
                  <a:pt x="1791750" y="0"/>
                </a:lnTo>
                <a:lnTo>
                  <a:pt x="1791750" y="1034736"/>
                </a:lnTo>
                <a:lnTo>
                  <a:pt x="0" y="10347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285131" y="3086100"/>
            <a:ext cx="4403220" cy="4933579"/>
          </a:xfrm>
          <a:custGeom>
            <a:avLst/>
            <a:gdLst/>
            <a:ahLst/>
            <a:cxnLst/>
            <a:rect l="l" t="t" r="r" b="b"/>
            <a:pathLst>
              <a:path w="4403220" h="4933579">
                <a:moveTo>
                  <a:pt x="0" y="0"/>
                </a:moveTo>
                <a:lnTo>
                  <a:pt x="4403219" y="0"/>
                </a:lnTo>
                <a:lnTo>
                  <a:pt x="4403219" y="4933579"/>
                </a:lnTo>
                <a:lnTo>
                  <a:pt x="0" y="49335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151659" y="1522799"/>
            <a:ext cx="6067091" cy="3145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1"/>
              </a:lnSpc>
            </a:pPr>
            <a:r>
              <a:rPr lang="en-US" sz="4100" b="1" spc="164">
                <a:solidFill>
                  <a:srgbClr val="00000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Explore these scenarios!</a:t>
            </a:r>
          </a:p>
          <a:p>
            <a:pPr algn="ctr">
              <a:lnSpc>
                <a:spcPts val="4551"/>
              </a:lnSpc>
            </a:pPr>
            <a:endParaRPr lang="en-US" sz="4100" b="1" spc="164">
              <a:solidFill>
                <a:srgbClr val="000000"/>
              </a:solidFill>
              <a:latin typeface="Sauna Pro 2 Bold"/>
              <a:ea typeface="Sauna Pro 2 Bold"/>
              <a:cs typeface="Sauna Pro 2 Bold"/>
              <a:sym typeface="Sauna Pro 2 Bold"/>
            </a:endParaRPr>
          </a:p>
          <a:p>
            <a:pPr algn="ctr">
              <a:lnSpc>
                <a:spcPts val="5216"/>
              </a:lnSpc>
            </a:pPr>
            <a:r>
              <a:rPr lang="en-US" sz="4699" b="1" spc="187">
                <a:solidFill>
                  <a:srgbClr val="00000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What should each person do to be safe online?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1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34193"/>
            <a:ext cx="10370410" cy="8724107"/>
          </a:xfrm>
          <a:custGeom>
            <a:avLst/>
            <a:gdLst/>
            <a:ahLst/>
            <a:cxnLst/>
            <a:rect l="l" t="t" r="r" b="b"/>
            <a:pathLst>
              <a:path w="10370410" h="8724107">
                <a:moveTo>
                  <a:pt x="0" y="0"/>
                </a:moveTo>
                <a:lnTo>
                  <a:pt x="10370410" y="0"/>
                </a:lnTo>
                <a:lnTo>
                  <a:pt x="10370410" y="8724107"/>
                </a:lnTo>
                <a:lnTo>
                  <a:pt x="0" y="87241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215440" y="1675823"/>
            <a:ext cx="5482436" cy="2186121"/>
          </a:xfrm>
          <a:custGeom>
            <a:avLst/>
            <a:gdLst/>
            <a:ahLst/>
            <a:cxnLst/>
            <a:rect l="l" t="t" r="r" b="b"/>
            <a:pathLst>
              <a:path w="5482436" h="2186121">
                <a:moveTo>
                  <a:pt x="0" y="0"/>
                </a:moveTo>
                <a:lnTo>
                  <a:pt x="5482435" y="0"/>
                </a:lnTo>
                <a:lnTo>
                  <a:pt x="5482435" y="2186122"/>
                </a:lnTo>
                <a:lnTo>
                  <a:pt x="0" y="21861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572671" y="3495136"/>
            <a:ext cx="2686629" cy="2802221"/>
          </a:xfrm>
          <a:custGeom>
            <a:avLst/>
            <a:gdLst/>
            <a:ahLst/>
            <a:cxnLst/>
            <a:rect l="l" t="t" r="r" b="b"/>
            <a:pathLst>
              <a:path w="2686629" h="2802221">
                <a:moveTo>
                  <a:pt x="0" y="0"/>
                </a:moveTo>
                <a:lnTo>
                  <a:pt x="2686629" y="0"/>
                </a:lnTo>
                <a:lnTo>
                  <a:pt x="2686629" y="2802221"/>
                </a:lnTo>
                <a:lnTo>
                  <a:pt x="0" y="28022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370410" y="7239314"/>
            <a:ext cx="7917590" cy="2018986"/>
          </a:xfrm>
          <a:custGeom>
            <a:avLst/>
            <a:gdLst/>
            <a:ahLst/>
            <a:cxnLst/>
            <a:rect l="l" t="t" r="r" b="b"/>
            <a:pathLst>
              <a:path w="7917590" h="2018986">
                <a:moveTo>
                  <a:pt x="0" y="0"/>
                </a:moveTo>
                <a:lnTo>
                  <a:pt x="7917590" y="0"/>
                </a:lnTo>
                <a:lnTo>
                  <a:pt x="7917590" y="2018986"/>
                </a:lnTo>
                <a:lnTo>
                  <a:pt x="0" y="20189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151659" y="1331264"/>
            <a:ext cx="6067091" cy="3564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4"/>
              </a:lnSpc>
            </a:pPr>
            <a:r>
              <a:rPr lang="en-US" sz="4100" b="1" spc="164">
                <a:solidFill>
                  <a:srgbClr val="00000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James was completing his homework when he received a notification.  He had been added to a chat by someone he didn't know.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071398" y="7633936"/>
            <a:ext cx="5002546" cy="1305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</a:pPr>
            <a:r>
              <a:rPr lang="en-US" sz="4950" b="1" spc="4">
                <a:solidFill>
                  <a:srgbClr val="00000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What advice would you give James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1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34193"/>
            <a:ext cx="10370410" cy="8724107"/>
          </a:xfrm>
          <a:custGeom>
            <a:avLst/>
            <a:gdLst/>
            <a:ahLst/>
            <a:cxnLst/>
            <a:rect l="l" t="t" r="r" b="b"/>
            <a:pathLst>
              <a:path w="10370410" h="8724107">
                <a:moveTo>
                  <a:pt x="0" y="0"/>
                </a:moveTo>
                <a:lnTo>
                  <a:pt x="10370410" y="0"/>
                </a:lnTo>
                <a:lnTo>
                  <a:pt x="10370410" y="8724107"/>
                </a:lnTo>
                <a:lnTo>
                  <a:pt x="0" y="87241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189928" y="1372679"/>
            <a:ext cx="5482436" cy="2186121"/>
          </a:xfrm>
          <a:custGeom>
            <a:avLst/>
            <a:gdLst/>
            <a:ahLst/>
            <a:cxnLst/>
            <a:rect l="l" t="t" r="r" b="b"/>
            <a:pathLst>
              <a:path w="5482436" h="2186121">
                <a:moveTo>
                  <a:pt x="0" y="0"/>
                </a:moveTo>
                <a:lnTo>
                  <a:pt x="5482436" y="0"/>
                </a:lnTo>
                <a:lnTo>
                  <a:pt x="5482436" y="2186121"/>
                </a:lnTo>
                <a:lnTo>
                  <a:pt x="0" y="21861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572671" y="3495136"/>
            <a:ext cx="2686629" cy="2802221"/>
          </a:xfrm>
          <a:custGeom>
            <a:avLst/>
            <a:gdLst/>
            <a:ahLst/>
            <a:cxnLst/>
            <a:rect l="l" t="t" r="r" b="b"/>
            <a:pathLst>
              <a:path w="2686629" h="2802221">
                <a:moveTo>
                  <a:pt x="0" y="0"/>
                </a:moveTo>
                <a:lnTo>
                  <a:pt x="2686629" y="0"/>
                </a:lnTo>
                <a:lnTo>
                  <a:pt x="2686629" y="2802221"/>
                </a:lnTo>
                <a:lnTo>
                  <a:pt x="0" y="28022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370410" y="7239314"/>
            <a:ext cx="7917590" cy="2018986"/>
          </a:xfrm>
          <a:custGeom>
            <a:avLst/>
            <a:gdLst/>
            <a:ahLst/>
            <a:cxnLst/>
            <a:rect l="l" t="t" r="r" b="b"/>
            <a:pathLst>
              <a:path w="7917590" h="2018986">
                <a:moveTo>
                  <a:pt x="0" y="0"/>
                </a:moveTo>
                <a:lnTo>
                  <a:pt x="7917590" y="0"/>
                </a:lnTo>
                <a:lnTo>
                  <a:pt x="7917590" y="2018986"/>
                </a:lnTo>
                <a:lnTo>
                  <a:pt x="0" y="20189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843993" y="1296917"/>
            <a:ext cx="6887850" cy="4028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1"/>
              </a:lnSpc>
            </a:pPr>
            <a:r>
              <a:rPr lang="en-US" sz="4100" b="1" spc="164">
                <a:solidFill>
                  <a:srgbClr val="00000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Melissa posted photos of her dance competition win online. She recieved many likes but also noticed someone had posted mean comments about her appearance.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071398" y="7633936"/>
            <a:ext cx="5002546" cy="1305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</a:pPr>
            <a:r>
              <a:rPr lang="en-US" sz="4950" b="1" spc="4">
                <a:solidFill>
                  <a:srgbClr val="00000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What advice would you give Melissa?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1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20885" y="703788"/>
            <a:ext cx="5482436" cy="2186121"/>
          </a:xfrm>
          <a:custGeom>
            <a:avLst/>
            <a:gdLst/>
            <a:ahLst/>
            <a:cxnLst/>
            <a:rect l="l" t="t" r="r" b="b"/>
            <a:pathLst>
              <a:path w="5482436" h="2186121">
                <a:moveTo>
                  <a:pt x="0" y="0"/>
                </a:moveTo>
                <a:lnTo>
                  <a:pt x="5482436" y="0"/>
                </a:lnTo>
                <a:lnTo>
                  <a:pt x="5482436" y="2186121"/>
                </a:lnTo>
                <a:lnTo>
                  <a:pt x="0" y="21861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985890" y="2751518"/>
            <a:ext cx="2686629" cy="2802221"/>
          </a:xfrm>
          <a:custGeom>
            <a:avLst/>
            <a:gdLst/>
            <a:ahLst/>
            <a:cxnLst/>
            <a:rect l="l" t="t" r="r" b="b"/>
            <a:pathLst>
              <a:path w="2686629" h="2802221">
                <a:moveTo>
                  <a:pt x="0" y="0"/>
                </a:moveTo>
                <a:lnTo>
                  <a:pt x="2686629" y="0"/>
                </a:lnTo>
                <a:lnTo>
                  <a:pt x="2686629" y="2802221"/>
                </a:lnTo>
                <a:lnTo>
                  <a:pt x="0" y="28022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839910" y="5878468"/>
            <a:ext cx="7917590" cy="2018986"/>
          </a:xfrm>
          <a:custGeom>
            <a:avLst/>
            <a:gdLst/>
            <a:ahLst/>
            <a:cxnLst/>
            <a:rect l="l" t="t" r="r" b="b"/>
            <a:pathLst>
              <a:path w="7917590" h="2018986">
                <a:moveTo>
                  <a:pt x="0" y="0"/>
                </a:moveTo>
                <a:lnTo>
                  <a:pt x="7917590" y="0"/>
                </a:lnTo>
                <a:lnTo>
                  <a:pt x="7917590" y="2018985"/>
                </a:lnTo>
                <a:lnTo>
                  <a:pt x="0" y="20189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62123"/>
            <a:ext cx="7978012" cy="10066892"/>
          </a:xfrm>
          <a:custGeom>
            <a:avLst/>
            <a:gdLst/>
            <a:ahLst/>
            <a:cxnLst/>
            <a:rect l="l" t="t" r="r" b="b"/>
            <a:pathLst>
              <a:path w="7978012" h="10066892">
                <a:moveTo>
                  <a:pt x="0" y="0"/>
                </a:moveTo>
                <a:lnTo>
                  <a:pt x="7978012" y="0"/>
                </a:lnTo>
                <a:lnTo>
                  <a:pt x="7978012" y="10066893"/>
                </a:lnTo>
                <a:lnTo>
                  <a:pt x="0" y="100668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060830" y="6273090"/>
            <a:ext cx="5002546" cy="1305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</a:pPr>
            <a:r>
              <a:rPr lang="en-US" sz="4950" b="1" spc="4">
                <a:solidFill>
                  <a:srgbClr val="00000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What advice would you give Amir?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610822" y="1057275"/>
            <a:ext cx="2923946" cy="5242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9"/>
              </a:lnSpc>
            </a:pPr>
            <a:r>
              <a:rPr lang="en-US" sz="2920" b="1" spc="2">
                <a:solidFill>
                  <a:srgbClr val="00000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A whatsApp chat </a:t>
            </a:r>
          </a:p>
          <a:p>
            <a:pPr algn="l">
              <a:lnSpc>
                <a:spcPts val="2949"/>
              </a:lnSpc>
            </a:pPr>
            <a:r>
              <a:rPr lang="en-US" sz="2920" b="1" spc="2">
                <a:solidFill>
                  <a:srgbClr val="00000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for  the football club was set up for everyone to  chat about ideas.</a:t>
            </a:r>
          </a:p>
          <a:p>
            <a:pPr algn="l">
              <a:lnSpc>
                <a:spcPts val="2949"/>
              </a:lnSpc>
            </a:pPr>
            <a:endParaRPr lang="en-US" sz="2920" b="1" spc="2">
              <a:solidFill>
                <a:srgbClr val="000000"/>
              </a:solidFill>
              <a:latin typeface="Sauna Pro 2 Bold"/>
              <a:ea typeface="Sauna Pro 2 Bold"/>
              <a:cs typeface="Sauna Pro 2 Bold"/>
              <a:sym typeface="Sauna Pro 2 Bold"/>
            </a:endParaRPr>
          </a:p>
          <a:p>
            <a:pPr algn="l">
              <a:lnSpc>
                <a:spcPts val="2949"/>
              </a:lnSpc>
              <a:spcBef>
                <a:spcPct val="0"/>
              </a:spcBef>
            </a:pPr>
            <a:r>
              <a:rPr lang="en-US" sz="2920" b="1" spc="2">
                <a:solidFill>
                  <a:srgbClr val="00000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Amir’s friends told him that he had not been added to the group. He also heard that people were making fun of him and making memes of him.</a:t>
            </a:r>
          </a:p>
        </p:txBody>
      </p:sp>
      <p:sp>
        <p:nvSpPr>
          <p:cNvPr id="8" name="Freeform 8"/>
          <p:cNvSpPr/>
          <p:nvPr/>
        </p:nvSpPr>
        <p:spPr>
          <a:xfrm>
            <a:off x="9839910" y="7897453"/>
            <a:ext cx="7917590" cy="2018986"/>
          </a:xfrm>
          <a:custGeom>
            <a:avLst/>
            <a:gdLst/>
            <a:ahLst/>
            <a:cxnLst/>
            <a:rect l="l" t="t" r="r" b="b"/>
            <a:pathLst>
              <a:path w="7917590" h="2018986">
                <a:moveTo>
                  <a:pt x="0" y="0"/>
                </a:moveTo>
                <a:lnTo>
                  <a:pt x="7917590" y="0"/>
                </a:lnTo>
                <a:lnTo>
                  <a:pt x="7917590" y="2018986"/>
                </a:lnTo>
                <a:lnTo>
                  <a:pt x="0" y="20189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1060830" y="8292075"/>
            <a:ext cx="5002546" cy="1305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</a:pPr>
            <a:r>
              <a:rPr lang="en-US" sz="4950" b="1" spc="4">
                <a:solidFill>
                  <a:srgbClr val="00000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What could Amir’s friend do?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1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9498" y="2040956"/>
            <a:ext cx="8319223" cy="4654987"/>
          </a:xfrm>
          <a:custGeom>
            <a:avLst/>
            <a:gdLst/>
            <a:ahLst/>
            <a:cxnLst/>
            <a:rect l="l" t="t" r="r" b="b"/>
            <a:pathLst>
              <a:path w="8319223" h="4654987">
                <a:moveTo>
                  <a:pt x="0" y="0"/>
                </a:moveTo>
                <a:lnTo>
                  <a:pt x="8319222" y="0"/>
                </a:lnTo>
                <a:lnTo>
                  <a:pt x="8319222" y="4654987"/>
                </a:lnTo>
                <a:lnTo>
                  <a:pt x="0" y="46549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45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488720" y="253649"/>
            <a:ext cx="10466753" cy="9821099"/>
          </a:xfrm>
          <a:custGeom>
            <a:avLst/>
            <a:gdLst/>
            <a:ahLst/>
            <a:cxnLst/>
            <a:rect l="l" t="t" r="r" b="b"/>
            <a:pathLst>
              <a:path w="10466753" h="9821099">
                <a:moveTo>
                  <a:pt x="0" y="0"/>
                </a:moveTo>
                <a:lnTo>
                  <a:pt x="10466753" y="0"/>
                </a:lnTo>
                <a:lnTo>
                  <a:pt x="10466753" y="9821099"/>
                </a:lnTo>
                <a:lnTo>
                  <a:pt x="0" y="98210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1349" b="-1514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834639" y="573007"/>
            <a:ext cx="7774915" cy="10007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1" spc="159">
                <a:solidFill>
                  <a:srgbClr val="00000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You are not alone. Telling a trusted adult can help you bring about change.</a:t>
            </a:r>
          </a:p>
          <a:p>
            <a:pPr algn="l">
              <a:lnSpc>
                <a:spcPts val="5599"/>
              </a:lnSpc>
            </a:pPr>
            <a:endParaRPr lang="en-US" sz="3999" b="1" spc="159">
              <a:solidFill>
                <a:srgbClr val="000000"/>
              </a:solidFill>
              <a:latin typeface="Sauna Pro 2 Bold"/>
              <a:ea typeface="Sauna Pro 2 Bold"/>
              <a:cs typeface="Sauna Pro 2 Bold"/>
              <a:sym typeface="Sauna Pro 2 Bold"/>
            </a:endParaRPr>
          </a:p>
          <a:p>
            <a:pPr algn="l">
              <a:lnSpc>
                <a:spcPts val="5599"/>
              </a:lnSpc>
            </a:pPr>
            <a:r>
              <a:rPr lang="en-US" sz="3999" b="1" spc="159">
                <a:solidFill>
                  <a:srgbClr val="00000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Remember! Whether bullying is online or face-to-face, the impact is the same.  It is hurtful, upsetting and not right. </a:t>
            </a:r>
          </a:p>
          <a:p>
            <a:pPr algn="l">
              <a:lnSpc>
                <a:spcPts val="5599"/>
              </a:lnSpc>
            </a:pPr>
            <a:endParaRPr lang="en-US" sz="3999" b="1" spc="159">
              <a:solidFill>
                <a:srgbClr val="000000"/>
              </a:solidFill>
              <a:latin typeface="Sauna Pro 2 Bold"/>
              <a:ea typeface="Sauna Pro 2 Bold"/>
              <a:cs typeface="Sauna Pro 2 Bold"/>
              <a:sym typeface="Sauna Pro 2 Bold"/>
            </a:endParaRPr>
          </a:p>
          <a:p>
            <a:pPr marL="863596" lvl="1" indent="-431798" algn="l">
              <a:lnSpc>
                <a:spcPts val="4159"/>
              </a:lnSpc>
              <a:buFont typeface="Arial"/>
              <a:buChar char="•"/>
            </a:pPr>
            <a:r>
              <a:rPr lang="en-US" sz="3999" b="1" spc="159">
                <a:solidFill>
                  <a:srgbClr val="00000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It is never something you should accept or expect.</a:t>
            </a:r>
          </a:p>
          <a:p>
            <a:pPr marL="863596" lvl="1" indent="-431798" algn="l">
              <a:lnSpc>
                <a:spcPts val="4159"/>
              </a:lnSpc>
              <a:buFont typeface="Arial"/>
              <a:buChar char="•"/>
            </a:pPr>
            <a:r>
              <a:rPr lang="en-US" sz="3999" b="1" spc="159">
                <a:solidFill>
                  <a:srgbClr val="00000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It is also against your children’s rights to be bullied.</a:t>
            </a:r>
          </a:p>
          <a:p>
            <a:pPr algn="l">
              <a:lnSpc>
                <a:spcPts val="6299"/>
              </a:lnSpc>
            </a:pPr>
            <a:endParaRPr lang="en-US" sz="3999" b="1" spc="159">
              <a:solidFill>
                <a:srgbClr val="000000"/>
              </a:solidFill>
              <a:latin typeface="Sauna Pro 2 Bold"/>
              <a:ea typeface="Sauna Pro 2 Bold"/>
              <a:cs typeface="Sauna Pro 2 Bold"/>
              <a:sym typeface="Sauna Pro 2 Bold"/>
            </a:endParaRPr>
          </a:p>
          <a:p>
            <a:pPr algn="l">
              <a:lnSpc>
                <a:spcPts val="6299"/>
              </a:lnSpc>
              <a:spcBef>
                <a:spcPct val="0"/>
              </a:spcBef>
            </a:pPr>
            <a:endParaRPr lang="en-US" sz="3999" b="1" spc="159">
              <a:solidFill>
                <a:srgbClr val="000000"/>
              </a:solidFill>
              <a:latin typeface="Sauna Pro 2 Bold"/>
              <a:ea typeface="Sauna Pro 2 Bold"/>
              <a:cs typeface="Sauna Pro 2 Bold"/>
              <a:sym typeface="Sauna Pro 2 Bold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1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43386" y="-13275"/>
            <a:ext cx="8238520" cy="8718010"/>
          </a:xfrm>
          <a:custGeom>
            <a:avLst/>
            <a:gdLst/>
            <a:ahLst/>
            <a:cxnLst/>
            <a:rect l="l" t="t" r="r" b="b"/>
            <a:pathLst>
              <a:path w="8238520" h="8718010">
                <a:moveTo>
                  <a:pt x="0" y="0"/>
                </a:moveTo>
                <a:lnTo>
                  <a:pt x="8238519" y="0"/>
                </a:lnTo>
                <a:lnTo>
                  <a:pt x="8238519" y="8718010"/>
                </a:lnTo>
                <a:lnTo>
                  <a:pt x="0" y="87180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05787" y="170193"/>
            <a:ext cx="7752626" cy="4729102"/>
          </a:xfrm>
          <a:custGeom>
            <a:avLst/>
            <a:gdLst/>
            <a:ahLst/>
            <a:cxnLst/>
            <a:rect l="l" t="t" r="r" b="b"/>
            <a:pathLst>
              <a:path w="7752626" h="4729102">
                <a:moveTo>
                  <a:pt x="0" y="0"/>
                </a:moveTo>
                <a:lnTo>
                  <a:pt x="7752626" y="0"/>
                </a:lnTo>
                <a:lnTo>
                  <a:pt x="7752626" y="4729102"/>
                </a:lnTo>
                <a:lnTo>
                  <a:pt x="0" y="4729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533889" y="7524626"/>
            <a:ext cx="2257514" cy="1580260"/>
          </a:xfrm>
          <a:custGeom>
            <a:avLst/>
            <a:gdLst/>
            <a:ahLst/>
            <a:cxnLst/>
            <a:rect l="l" t="t" r="r" b="b"/>
            <a:pathLst>
              <a:path w="2257514" h="1580260">
                <a:moveTo>
                  <a:pt x="0" y="0"/>
                </a:moveTo>
                <a:lnTo>
                  <a:pt x="2257514" y="0"/>
                </a:lnTo>
                <a:lnTo>
                  <a:pt x="2257514" y="1580260"/>
                </a:lnTo>
                <a:lnTo>
                  <a:pt x="0" y="15802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02681" y="6015024"/>
            <a:ext cx="3019203" cy="3019203"/>
          </a:xfrm>
          <a:custGeom>
            <a:avLst/>
            <a:gdLst/>
            <a:ahLst/>
            <a:cxnLst/>
            <a:rect l="l" t="t" r="r" b="b"/>
            <a:pathLst>
              <a:path w="3019203" h="3019203">
                <a:moveTo>
                  <a:pt x="0" y="0"/>
                </a:moveTo>
                <a:lnTo>
                  <a:pt x="3019203" y="0"/>
                </a:lnTo>
                <a:lnTo>
                  <a:pt x="3019203" y="3019203"/>
                </a:lnTo>
                <a:lnTo>
                  <a:pt x="0" y="30192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421436" y="4016254"/>
            <a:ext cx="4036977" cy="2613943"/>
          </a:xfrm>
          <a:custGeom>
            <a:avLst/>
            <a:gdLst/>
            <a:ahLst/>
            <a:cxnLst/>
            <a:rect l="l" t="t" r="r" b="b"/>
            <a:pathLst>
              <a:path w="4036977" h="2613943">
                <a:moveTo>
                  <a:pt x="0" y="0"/>
                </a:moveTo>
                <a:lnTo>
                  <a:pt x="4036977" y="0"/>
                </a:lnTo>
                <a:lnTo>
                  <a:pt x="4036977" y="2613943"/>
                </a:lnTo>
                <a:lnTo>
                  <a:pt x="0" y="26139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325921" y="7006985"/>
            <a:ext cx="3132492" cy="2991530"/>
          </a:xfrm>
          <a:custGeom>
            <a:avLst/>
            <a:gdLst/>
            <a:ahLst/>
            <a:cxnLst/>
            <a:rect l="l" t="t" r="r" b="b"/>
            <a:pathLst>
              <a:path w="3132492" h="2991530">
                <a:moveTo>
                  <a:pt x="0" y="0"/>
                </a:moveTo>
                <a:lnTo>
                  <a:pt x="3132492" y="0"/>
                </a:lnTo>
                <a:lnTo>
                  <a:pt x="3132492" y="2991530"/>
                </a:lnTo>
                <a:lnTo>
                  <a:pt x="0" y="29915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245429" y="9157694"/>
            <a:ext cx="1455969" cy="840822"/>
          </a:xfrm>
          <a:custGeom>
            <a:avLst/>
            <a:gdLst/>
            <a:ahLst/>
            <a:cxnLst/>
            <a:rect l="l" t="t" r="r" b="b"/>
            <a:pathLst>
              <a:path w="1455969" h="840822">
                <a:moveTo>
                  <a:pt x="0" y="0"/>
                </a:moveTo>
                <a:lnTo>
                  <a:pt x="1455968" y="0"/>
                </a:lnTo>
                <a:lnTo>
                  <a:pt x="1455968" y="840821"/>
                </a:lnTo>
                <a:lnTo>
                  <a:pt x="0" y="84082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065337" y="8976062"/>
            <a:ext cx="937180" cy="1204086"/>
          </a:xfrm>
          <a:custGeom>
            <a:avLst/>
            <a:gdLst/>
            <a:ahLst/>
            <a:cxnLst/>
            <a:rect l="l" t="t" r="r" b="b"/>
            <a:pathLst>
              <a:path w="937180" h="1204086">
                <a:moveTo>
                  <a:pt x="0" y="0"/>
                </a:moveTo>
                <a:lnTo>
                  <a:pt x="937180" y="0"/>
                </a:lnTo>
                <a:lnTo>
                  <a:pt x="937180" y="1204085"/>
                </a:lnTo>
                <a:lnTo>
                  <a:pt x="0" y="12040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061922" y="952500"/>
            <a:ext cx="5455530" cy="2287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 spc="128" dirty="0">
                <a:solidFill>
                  <a:srgbClr val="00000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How can you now help educate others on Internet Safety and Online Bullying?  Share your learning.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240161" y="1643642"/>
            <a:ext cx="9047839" cy="5590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4894" lvl="1" indent="-487447" algn="l">
              <a:lnSpc>
                <a:spcPts val="6321"/>
              </a:lnSpc>
              <a:buFont typeface="Arial"/>
              <a:buChar char="•"/>
            </a:pPr>
            <a:r>
              <a:rPr lang="en-US" sz="4515" b="1" spc="180">
                <a:solidFill>
                  <a:srgbClr val="00000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You could create your own presentation</a:t>
            </a:r>
          </a:p>
          <a:p>
            <a:pPr marL="974894" lvl="1" indent="-487447" algn="l">
              <a:lnSpc>
                <a:spcPts val="6321"/>
              </a:lnSpc>
              <a:buFont typeface="Arial"/>
              <a:buChar char="•"/>
            </a:pPr>
            <a:r>
              <a:rPr lang="en-US" sz="4515" b="1" spc="180">
                <a:solidFill>
                  <a:srgbClr val="00000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Present at assembly</a:t>
            </a:r>
          </a:p>
          <a:p>
            <a:pPr marL="974894" lvl="1" indent="-487447" algn="l">
              <a:lnSpc>
                <a:spcPts val="6321"/>
              </a:lnSpc>
              <a:buFont typeface="Arial"/>
              <a:buChar char="•"/>
            </a:pPr>
            <a:r>
              <a:rPr lang="en-US" sz="4515" b="1" spc="180">
                <a:solidFill>
                  <a:srgbClr val="00000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Make your own leaflet or digital guide</a:t>
            </a:r>
          </a:p>
          <a:p>
            <a:pPr marL="974894" lvl="1" indent="-487447" algn="l">
              <a:lnSpc>
                <a:spcPts val="6321"/>
              </a:lnSpc>
              <a:buFont typeface="Arial"/>
              <a:buChar char="•"/>
            </a:pPr>
            <a:r>
              <a:rPr lang="en-US" sz="4515" b="1" spc="180">
                <a:solidFill>
                  <a:srgbClr val="00000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Write a poem or song</a:t>
            </a:r>
          </a:p>
          <a:p>
            <a:pPr marL="974894" lvl="1" indent="-487447" algn="just">
              <a:lnSpc>
                <a:spcPts val="6321"/>
              </a:lnSpc>
              <a:buFont typeface="Arial"/>
              <a:buChar char="•"/>
            </a:pPr>
            <a:r>
              <a:rPr lang="en-US" sz="4515" b="1" spc="180">
                <a:solidFill>
                  <a:srgbClr val="00000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Create your own film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7439497" cy="6042582"/>
          </a:xfrm>
          <a:custGeom>
            <a:avLst/>
            <a:gdLst/>
            <a:ahLst/>
            <a:cxnLst/>
            <a:rect l="l" t="t" r="r" b="b"/>
            <a:pathLst>
              <a:path w="7439497" h="6042582">
                <a:moveTo>
                  <a:pt x="0" y="0"/>
                </a:moveTo>
                <a:lnTo>
                  <a:pt x="7439497" y="0"/>
                </a:lnTo>
                <a:lnTo>
                  <a:pt x="7439497" y="6042582"/>
                </a:lnTo>
                <a:lnTo>
                  <a:pt x="0" y="60425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4439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5287169"/>
            <a:ext cx="7439497" cy="4947265"/>
          </a:xfrm>
          <a:custGeom>
            <a:avLst/>
            <a:gdLst/>
            <a:ahLst/>
            <a:cxnLst/>
            <a:rect l="l" t="t" r="r" b="b"/>
            <a:pathLst>
              <a:path w="7439497" h="4947265">
                <a:moveTo>
                  <a:pt x="0" y="0"/>
                </a:moveTo>
                <a:lnTo>
                  <a:pt x="7439497" y="0"/>
                </a:lnTo>
                <a:lnTo>
                  <a:pt x="7439497" y="4947265"/>
                </a:lnTo>
                <a:lnTo>
                  <a:pt x="0" y="49472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4" name="TextBox 4"/>
          <p:cNvSpPr txBox="1"/>
          <p:nvPr/>
        </p:nvSpPr>
        <p:spPr>
          <a:xfrm>
            <a:off x="7580415" y="962025"/>
            <a:ext cx="10317096" cy="15398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75"/>
              </a:lnSpc>
            </a:pPr>
            <a:r>
              <a:rPr lang="en-US" sz="5910" b="1">
                <a:solidFill>
                  <a:srgbClr val="00000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  </a:t>
            </a:r>
          </a:p>
          <a:p>
            <a:pPr algn="l">
              <a:lnSpc>
                <a:spcPts val="7798"/>
              </a:lnSpc>
            </a:pPr>
            <a:endParaRPr lang="en-US" sz="5910" b="1">
              <a:solidFill>
                <a:srgbClr val="000000"/>
              </a:solidFill>
              <a:latin typeface="Sauna Pro 2 Bold"/>
              <a:ea typeface="Sauna Pro 2 Bold"/>
              <a:cs typeface="Sauna Pro 2 Bold"/>
              <a:sym typeface="Sauna Pro 2 Bold"/>
            </a:endParaRPr>
          </a:p>
          <a:p>
            <a:pPr marL="1986285" lvl="1" indent="-993143" algn="l">
              <a:lnSpc>
                <a:spcPts val="12880"/>
              </a:lnSpc>
              <a:buFont typeface="Arial"/>
              <a:buChar char="•"/>
            </a:pPr>
            <a:r>
              <a:rPr lang="en-US" sz="9200" b="1">
                <a:solidFill>
                  <a:srgbClr val="00000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I can explain how to keep myself and others safe online.</a:t>
            </a:r>
          </a:p>
          <a:p>
            <a:pPr algn="l">
              <a:lnSpc>
                <a:spcPts val="7798"/>
              </a:lnSpc>
            </a:pPr>
            <a:endParaRPr lang="en-US" sz="9200" b="1">
              <a:solidFill>
                <a:srgbClr val="000000"/>
              </a:solidFill>
              <a:latin typeface="Sauna Pro 2 Bold"/>
              <a:ea typeface="Sauna Pro 2 Bold"/>
              <a:cs typeface="Sauna Pro 2 Bold"/>
              <a:sym typeface="Sauna Pro 2 Bold"/>
            </a:endParaRPr>
          </a:p>
          <a:p>
            <a:pPr algn="l">
              <a:lnSpc>
                <a:spcPts val="7798"/>
              </a:lnSpc>
            </a:pPr>
            <a:endParaRPr lang="en-US" sz="9200" b="1">
              <a:solidFill>
                <a:srgbClr val="000000"/>
              </a:solidFill>
              <a:latin typeface="Sauna Pro 2 Bold"/>
              <a:ea typeface="Sauna Pro 2 Bold"/>
              <a:cs typeface="Sauna Pro 2 Bold"/>
              <a:sym typeface="Sauna Pro 2 Bold"/>
            </a:endParaRPr>
          </a:p>
          <a:p>
            <a:pPr algn="l">
              <a:lnSpc>
                <a:spcPts val="7798"/>
              </a:lnSpc>
            </a:pPr>
            <a:endParaRPr lang="en-US" sz="9200" b="1">
              <a:solidFill>
                <a:srgbClr val="000000"/>
              </a:solidFill>
              <a:latin typeface="Sauna Pro 2 Bold"/>
              <a:ea typeface="Sauna Pro 2 Bold"/>
              <a:cs typeface="Sauna Pro 2 Bold"/>
              <a:sym typeface="Sauna Pro 2 Bold"/>
            </a:endParaRPr>
          </a:p>
          <a:p>
            <a:pPr algn="l">
              <a:lnSpc>
                <a:spcPts val="7798"/>
              </a:lnSpc>
            </a:pPr>
            <a:endParaRPr lang="en-US" sz="9200" b="1">
              <a:solidFill>
                <a:srgbClr val="000000"/>
              </a:solidFill>
              <a:latin typeface="Sauna Pro 2 Bold"/>
              <a:ea typeface="Sauna Pro 2 Bold"/>
              <a:cs typeface="Sauna Pro 2 Bold"/>
              <a:sym typeface="Sauna Pro 2 Bold"/>
            </a:endParaRPr>
          </a:p>
          <a:p>
            <a:pPr algn="l">
              <a:lnSpc>
                <a:spcPts val="7798"/>
              </a:lnSpc>
            </a:pPr>
            <a:endParaRPr lang="en-US" sz="9200" b="1">
              <a:solidFill>
                <a:srgbClr val="000000"/>
              </a:solidFill>
              <a:latin typeface="Sauna Pro 2 Bold"/>
              <a:ea typeface="Sauna Pro 2 Bold"/>
              <a:cs typeface="Sauna Pro 2 Bold"/>
              <a:sym typeface="Sauna Pro 2 Bold"/>
            </a:endParaRPr>
          </a:p>
          <a:p>
            <a:pPr algn="l">
              <a:lnSpc>
                <a:spcPts val="7798"/>
              </a:lnSpc>
            </a:pPr>
            <a:endParaRPr lang="en-US" sz="9200" b="1">
              <a:solidFill>
                <a:srgbClr val="000000"/>
              </a:solidFill>
              <a:latin typeface="Sauna Pro 2 Bold"/>
              <a:ea typeface="Sauna Pro 2 Bold"/>
              <a:cs typeface="Sauna Pro 2 Bold"/>
              <a:sym typeface="Sauna Pro 2 Bold"/>
            </a:endParaRPr>
          </a:p>
          <a:p>
            <a:pPr algn="l">
              <a:lnSpc>
                <a:spcPts val="7798"/>
              </a:lnSpc>
            </a:pPr>
            <a:endParaRPr lang="en-US" sz="9200" b="1">
              <a:solidFill>
                <a:srgbClr val="000000"/>
              </a:solidFill>
              <a:latin typeface="Sauna Pro 2 Bold"/>
              <a:ea typeface="Sauna Pro 2 Bold"/>
              <a:cs typeface="Sauna Pro 2 Bold"/>
              <a:sym typeface="Sauna Pro 2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6430168" y="547688"/>
            <a:ext cx="1658263" cy="1658263"/>
          </a:xfrm>
          <a:custGeom>
            <a:avLst/>
            <a:gdLst/>
            <a:ahLst/>
            <a:cxnLst/>
            <a:rect l="l" t="t" r="r" b="b"/>
            <a:pathLst>
              <a:path w="1658263" h="1658263">
                <a:moveTo>
                  <a:pt x="0" y="0"/>
                </a:moveTo>
                <a:lnTo>
                  <a:pt x="1658264" y="0"/>
                </a:lnTo>
                <a:lnTo>
                  <a:pt x="1658264" y="1658263"/>
                </a:lnTo>
                <a:lnTo>
                  <a:pt x="0" y="16582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808926" y="-19050"/>
            <a:ext cx="8450374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39"/>
              </a:lnSpc>
            </a:pPr>
            <a:r>
              <a:rPr lang="en-US" sz="7199" b="1">
                <a:solidFill>
                  <a:srgbClr val="064663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Success Criteria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6438" y="1771391"/>
            <a:ext cx="6822892" cy="2159390"/>
          </a:xfrm>
          <a:custGeom>
            <a:avLst/>
            <a:gdLst/>
            <a:ahLst/>
            <a:cxnLst/>
            <a:rect l="l" t="t" r="r" b="b"/>
            <a:pathLst>
              <a:path w="6822892" h="2159390">
                <a:moveTo>
                  <a:pt x="0" y="0"/>
                </a:moveTo>
                <a:lnTo>
                  <a:pt x="6822892" y="0"/>
                </a:lnTo>
                <a:lnTo>
                  <a:pt x="6822892" y="2159390"/>
                </a:lnTo>
                <a:lnTo>
                  <a:pt x="0" y="21593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9221" y="4122916"/>
            <a:ext cx="7077327" cy="4821429"/>
          </a:xfrm>
          <a:custGeom>
            <a:avLst/>
            <a:gdLst/>
            <a:ahLst/>
            <a:cxnLst/>
            <a:rect l="l" t="t" r="r" b="b"/>
            <a:pathLst>
              <a:path w="7077327" h="4821429">
                <a:moveTo>
                  <a:pt x="0" y="0"/>
                </a:moveTo>
                <a:lnTo>
                  <a:pt x="7077327" y="0"/>
                </a:lnTo>
                <a:lnTo>
                  <a:pt x="7077327" y="4821429"/>
                </a:lnTo>
                <a:lnTo>
                  <a:pt x="0" y="48214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4656840"/>
            <a:ext cx="6129305" cy="3753580"/>
          </a:xfrm>
          <a:custGeom>
            <a:avLst/>
            <a:gdLst/>
            <a:ahLst/>
            <a:cxnLst/>
            <a:rect l="l" t="t" r="r" b="b"/>
            <a:pathLst>
              <a:path w="6129305" h="3753580">
                <a:moveTo>
                  <a:pt x="0" y="0"/>
                </a:moveTo>
                <a:lnTo>
                  <a:pt x="6129305" y="0"/>
                </a:lnTo>
                <a:lnTo>
                  <a:pt x="6129305" y="3753580"/>
                </a:lnTo>
                <a:lnTo>
                  <a:pt x="0" y="3753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13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836302" y="286009"/>
            <a:ext cx="3936835" cy="1837190"/>
          </a:xfrm>
          <a:custGeom>
            <a:avLst/>
            <a:gdLst/>
            <a:ahLst/>
            <a:cxnLst/>
            <a:rect l="l" t="t" r="r" b="b"/>
            <a:pathLst>
              <a:path w="3936835" h="1837190">
                <a:moveTo>
                  <a:pt x="0" y="0"/>
                </a:moveTo>
                <a:lnTo>
                  <a:pt x="3936835" y="0"/>
                </a:lnTo>
                <a:lnTo>
                  <a:pt x="3936835" y="1837190"/>
                </a:lnTo>
                <a:lnTo>
                  <a:pt x="0" y="18371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169641" y="6337829"/>
            <a:ext cx="3603496" cy="3672353"/>
          </a:xfrm>
          <a:custGeom>
            <a:avLst/>
            <a:gdLst/>
            <a:ahLst/>
            <a:cxnLst/>
            <a:rect l="l" t="t" r="r" b="b"/>
            <a:pathLst>
              <a:path w="3603496" h="3672353">
                <a:moveTo>
                  <a:pt x="0" y="0"/>
                </a:moveTo>
                <a:lnTo>
                  <a:pt x="3603496" y="0"/>
                </a:lnTo>
                <a:lnTo>
                  <a:pt x="3603496" y="3672352"/>
                </a:lnTo>
                <a:lnTo>
                  <a:pt x="0" y="36723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A763DBDF-0C24-7922-26B8-FE3A38D50AFD}"/>
              </a:ext>
            </a:extLst>
          </p:cNvPr>
          <p:cNvSpPr txBox="1"/>
          <p:nvPr/>
        </p:nvSpPr>
        <p:spPr>
          <a:xfrm>
            <a:off x="9479247" y="3937465"/>
            <a:ext cx="4146086" cy="42263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53"/>
              </a:lnSpc>
            </a:pPr>
            <a:endParaRPr lang="en-US" sz="5799" spc="231">
              <a:solidFill>
                <a:srgbClr val="000000"/>
              </a:solidFill>
              <a:latin typeface="Sauna Pro 1"/>
              <a:ea typeface="Sauna Pro 1"/>
              <a:cs typeface="Sauna Pro 1"/>
              <a:sym typeface="Sauna Pro 1"/>
            </a:endParaRPr>
          </a:p>
          <a:p>
            <a:pPr algn="ctr">
              <a:lnSpc>
                <a:spcPts val="6553"/>
              </a:lnSpc>
            </a:pPr>
            <a:r>
              <a:rPr lang="en-US" sz="5750" spc="231" dirty="0">
                <a:solidFill>
                  <a:srgbClr val="000000"/>
                </a:solidFill>
                <a:latin typeface="Sauna Pro 1"/>
                <a:ea typeface="Sauna Pro 1"/>
                <a:cs typeface="Sauna Pro 1"/>
                <a:sym typeface="Sauna Pro 1"/>
              </a:rPr>
              <a:t>Safer Internet Day</a:t>
            </a:r>
            <a:endParaRPr lang="en-US" sz="5750" spc="231" dirty="0">
              <a:solidFill>
                <a:srgbClr val="000000"/>
              </a:solidFill>
              <a:latin typeface="Sauna Pro 1"/>
              <a:ea typeface="Sauna Pro 1"/>
              <a:cs typeface="Sauna Pro 1"/>
            </a:endParaRPr>
          </a:p>
          <a:p>
            <a:pPr algn="ctr">
              <a:lnSpc>
                <a:spcPts val="6553"/>
              </a:lnSpc>
            </a:pPr>
            <a:r>
              <a:rPr lang="en-US" sz="5750" spc="231" dirty="0">
                <a:solidFill>
                  <a:srgbClr val="00A1DE"/>
                </a:solidFill>
                <a:latin typeface="Sauna Pro 1"/>
                <a:ea typeface="Sauna Pro 1"/>
                <a:cs typeface="Sauna Pro 1"/>
                <a:sym typeface="Sauna Pro 1"/>
              </a:rPr>
              <a:t>2026</a:t>
            </a:r>
            <a:endParaRPr lang="en-US" sz="5750" spc="231" dirty="0">
              <a:solidFill>
                <a:srgbClr val="00A1DE"/>
              </a:solidFill>
              <a:latin typeface="Sauna Pro 1"/>
              <a:ea typeface="Sauna Pro 1"/>
              <a:cs typeface="Sauna Pro 1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7993" y="7725311"/>
            <a:ext cx="1997279" cy="2325798"/>
          </a:xfrm>
          <a:custGeom>
            <a:avLst/>
            <a:gdLst/>
            <a:ahLst/>
            <a:cxnLst/>
            <a:rect l="l" t="t" r="r" b="b"/>
            <a:pathLst>
              <a:path w="1997279" h="2325798">
                <a:moveTo>
                  <a:pt x="0" y="0"/>
                </a:moveTo>
                <a:lnTo>
                  <a:pt x="1997279" y="0"/>
                </a:lnTo>
                <a:lnTo>
                  <a:pt x="1997279" y="2325798"/>
                </a:lnTo>
                <a:lnTo>
                  <a:pt x="0" y="23257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197216" y="7805494"/>
            <a:ext cx="1898352" cy="2481506"/>
          </a:xfrm>
          <a:custGeom>
            <a:avLst/>
            <a:gdLst/>
            <a:ahLst/>
            <a:cxnLst/>
            <a:rect l="l" t="t" r="r" b="b"/>
            <a:pathLst>
              <a:path w="1898352" h="2481506">
                <a:moveTo>
                  <a:pt x="0" y="0"/>
                </a:moveTo>
                <a:lnTo>
                  <a:pt x="1898352" y="0"/>
                </a:lnTo>
                <a:lnTo>
                  <a:pt x="1898352" y="2481506"/>
                </a:lnTo>
                <a:lnTo>
                  <a:pt x="0" y="24815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698996" y="2604529"/>
            <a:ext cx="11582044" cy="5508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0"/>
              </a:lnSpc>
            </a:pPr>
            <a:r>
              <a:rPr lang="en-US" sz="4200" b="1" spc="-218">
                <a:solidFill>
                  <a:srgbClr val="00000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Through this film series, we will be discussing bullying behaviour and examples of disrespect.</a:t>
            </a:r>
          </a:p>
          <a:p>
            <a:pPr algn="just">
              <a:lnSpc>
                <a:spcPts val="5068"/>
              </a:lnSpc>
            </a:pPr>
            <a:endParaRPr lang="en-US" sz="4200" b="1" spc="-218">
              <a:solidFill>
                <a:srgbClr val="000000"/>
              </a:solidFill>
              <a:latin typeface="Sauna Pro 2 Bold"/>
              <a:ea typeface="Sauna Pro 2 Bold"/>
              <a:cs typeface="Sauna Pro 2 Bold"/>
              <a:sym typeface="Sauna Pro 2 Bold"/>
            </a:endParaRPr>
          </a:p>
          <a:p>
            <a:pPr algn="just">
              <a:lnSpc>
                <a:spcPts val="4383"/>
              </a:lnSpc>
            </a:pPr>
            <a:r>
              <a:rPr lang="en-US" sz="3985" b="1" u="sng" spc="-207">
                <a:solidFill>
                  <a:srgbClr val="00000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There are scenes that could cause distress</a:t>
            </a:r>
          </a:p>
          <a:p>
            <a:pPr algn="just">
              <a:lnSpc>
                <a:spcPts val="4383"/>
              </a:lnSpc>
            </a:pPr>
            <a:endParaRPr lang="en-US" sz="3985" b="1" u="sng" spc="-207">
              <a:solidFill>
                <a:srgbClr val="000000"/>
              </a:solidFill>
              <a:latin typeface="Sauna Pro 2 Bold"/>
              <a:ea typeface="Sauna Pro 2 Bold"/>
              <a:cs typeface="Sauna Pro 2 Bold"/>
              <a:sym typeface="Sauna Pro 2 Bold"/>
            </a:endParaRPr>
          </a:p>
          <a:p>
            <a:pPr algn="just">
              <a:lnSpc>
                <a:spcPts val="4383"/>
              </a:lnSpc>
            </a:pPr>
            <a:r>
              <a:rPr lang="en-US" sz="3985" b="1" spc="-207">
                <a:solidFill>
                  <a:srgbClr val="00000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If you are experiencing bullying behaviour - please speak to your teacher, family or trusted adult.</a:t>
            </a:r>
          </a:p>
          <a:p>
            <a:pPr algn="just">
              <a:lnSpc>
                <a:spcPts val="5874"/>
              </a:lnSpc>
            </a:pPr>
            <a:endParaRPr lang="en-US" sz="3985" b="1" spc="-207">
              <a:solidFill>
                <a:srgbClr val="000000"/>
              </a:solidFill>
              <a:latin typeface="Sauna Pro 2 Bold"/>
              <a:ea typeface="Sauna Pro 2 Bold"/>
              <a:cs typeface="Sauna Pro 2 Bold"/>
              <a:sym typeface="Sauna Pro 2 Bold"/>
            </a:endParaRPr>
          </a:p>
          <a:p>
            <a:pPr algn="just">
              <a:lnSpc>
                <a:spcPts val="5874"/>
              </a:lnSpc>
            </a:pPr>
            <a:r>
              <a:rPr lang="en-US" sz="5340" b="1" spc="-277">
                <a:solidFill>
                  <a:srgbClr val="00A1DE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 It really can make a difference.</a:t>
            </a:r>
          </a:p>
        </p:txBody>
      </p:sp>
      <p:sp>
        <p:nvSpPr>
          <p:cNvPr id="5" name="Freeform 5"/>
          <p:cNvSpPr/>
          <p:nvPr/>
        </p:nvSpPr>
        <p:spPr>
          <a:xfrm>
            <a:off x="177993" y="126679"/>
            <a:ext cx="1553856" cy="1412066"/>
          </a:xfrm>
          <a:custGeom>
            <a:avLst/>
            <a:gdLst/>
            <a:ahLst/>
            <a:cxnLst/>
            <a:rect l="l" t="t" r="r" b="b"/>
            <a:pathLst>
              <a:path w="1553856" h="1412066">
                <a:moveTo>
                  <a:pt x="0" y="0"/>
                </a:moveTo>
                <a:lnTo>
                  <a:pt x="1553856" y="0"/>
                </a:lnTo>
                <a:lnTo>
                  <a:pt x="1553856" y="1412066"/>
                </a:lnTo>
                <a:lnTo>
                  <a:pt x="0" y="14120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400947">
            <a:off x="15852808" y="3077167"/>
            <a:ext cx="1853985" cy="1875079"/>
          </a:xfrm>
          <a:custGeom>
            <a:avLst/>
            <a:gdLst/>
            <a:ahLst/>
            <a:cxnLst/>
            <a:rect l="l" t="t" r="r" b="b"/>
            <a:pathLst>
              <a:path w="1853985" h="1875079">
                <a:moveTo>
                  <a:pt x="0" y="0"/>
                </a:moveTo>
                <a:lnTo>
                  <a:pt x="1853984" y="0"/>
                </a:lnTo>
                <a:lnTo>
                  <a:pt x="1853984" y="1875079"/>
                </a:lnTo>
                <a:lnTo>
                  <a:pt x="0" y="18750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503916"/>
            <a:ext cx="6224338" cy="1136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09"/>
              </a:lnSpc>
            </a:pPr>
            <a:r>
              <a:rPr lang="en-US" sz="6649">
                <a:solidFill>
                  <a:srgbClr val="000000"/>
                </a:solidFill>
                <a:latin typeface="Sauna Pro 1"/>
                <a:ea typeface="Sauna Pro 1"/>
                <a:cs typeface="Sauna Pro 1"/>
                <a:sym typeface="Sauna Pro 1"/>
              </a:rPr>
              <a:t>REMEMBER</a:t>
            </a:r>
          </a:p>
        </p:txBody>
      </p:sp>
      <p:sp>
        <p:nvSpPr>
          <p:cNvPr id="8" name="Freeform 8"/>
          <p:cNvSpPr/>
          <p:nvPr/>
        </p:nvSpPr>
        <p:spPr>
          <a:xfrm>
            <a:off x="6668330" y="126679"/>
            <a:ext cx="1553856" cy="1412066"/>
          </a:xfrm>
          <a:custGeom>
            <a:avLst/>
            <a:gdLst/>
            <a:ahLst/>
            <a:cxnLst/>
            <a:rect l="l" t="t" r="r" b="b"/>
            <a:pathLst>
              <a:path w="1553856" h="1412066">
                <a:moveTo>
                  <a:pt x="0" y="0"/>
                </a:moveTo>
                <a:lnTo>
                  <a:pt x="1553856" y="0"/>
                </a:lnTo>
                <a:lnTo>
                  <a:pt x="1553856" y="1412066"/>
                </a:lnTo>
                <a:lnTo>
                  <a:pt x="0" y="14120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1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58440" y="428129"/>
            <a:ext cx="10950365" cy="8582349"/>
          </a:xfrm>
          <a:custGeom>
            <a:avLst/>
            <a:gdLst/>
            <a:ahLst/>
            <a:cxnLst/>
            <a:rect l="l" t="t" r="r" b="b"/>
            <a:pathLst>
              <a:path w="10950365" h="8582349">
                <a:moveTo>
                  <a:pt x="0" y="0"/>
                </a:moveTo>
                <a:lnTo>
                  <a:pt x="10950366" y="0"/>
                </a:lnTo>
                <a:lnTo>
                  <a:pt x="10950366" y="8582349"/>
                </a:lnTo>
                <a:lnTo>
                  <a:pt x="0" y="85823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9010478"/>
            <a:ext cx="6089236" cy="108267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985049" y="4262322"/>
            <a:ext cx="6317903" cy="881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81"/>
              </a:lnSpc>
              <a:spcBef>
                <a:spcPct val="0"/>
              </a:spcBef>
            </a:pPr>
            <a:r>
              <a:rPr lang="en-US" sz="5057" b="1">
                <a:solidFill>
                  <a:srgbClr val="00000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Bullying is never forever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1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35977" y="432659"/>
            <a:ext cx="12021285" cy="9421682"/>
          </a:xfrm>
          <a:custGeom>
            <a:avLst/>
            <a:gdLst/>
            <a:ahLst/>
            <a:cxnLst/>
            <a:rect l="l" t="t" r="r" b="b"/>
            <a:pathLst>
              <a:path w="12021285" h="9421682">
                <a:moveTo>
                  <a:pt x="0" y="0"/>
                </a:moveTo>
                <a:lnTo>
                  <a:pt x="12021285" y="0"/>
                </a:lnTo>
                <a:lnTo>
                  <a:pt x="12021285" y="9421682"/>
                </a:lnTo>
                <a:lnTo>
                  <a:pt x="0" y="94216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9203482"/>
            <a:ext cx="5736252" cy="101990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845491" y="4497073"/>
            <a:ext cx="7243546" cy="1505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5"/>
              </a:lnSpc>
            </a:pPr>
            <a:r>
              <a:rPr lang="en-US" sz="5004" b="1">
                <a:solidFill>
                  <a:srgbClr val="00000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Always remember that things can and do change!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1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86400" y="6978324"/>
            <a:ext cx="7315200" cy="2953512"/>
          </a:xfrm>
          <a:custGeom>
            <a:avLst/>
            <a:gdLst/>
            <a:ahLst/>
            <a:cxnLst/>
            <a:rect l="l" t="t" r="r" b="b"/>
            <a:pathLst>
              <a:path w="7315200" h="2953512">
                <a:moveTo>
                  <a:pt x="0" y="0"/>
                </a:moveTo>
                <a:lnTo>
                  <a:pt x="7315200" y="0"/>
                </a:lnTo>
                <a:lnTo>
                  <a:pt x="7315200" y="2953512"/>
                </a:lnTo>
                <a:lnTo>
                  <a:pt x="0" y="29535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509035"/>
            <a:ext cx="16230600" cy="6309646"/>
          </a:xfrm>
          <a:custGeom>
            <a:avLst/>
            <a:gdLst/>
            <a:ahLst/>
            <a:cxnLst/>
            <a:rect l="l" t="t" r="r" b="b"/>
            <a:pathLst>
              <a:path w="16230600" h="6309646">
                <a:moveTo>
                  <a:pt x="0" y="0"/>
                </a:moveTo>
                <a:lnTo>
                  <a:pt x="16230600" y="0"/>
                </a:lnTo>
                <a:lnTo>
                  <a:pt x="16230600" y="6309646"/>
                </a:lnTo>
                <a:lnTo>
                  <a:pt x="0" y="63096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1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05511" y="5143500"/>
            <a:ext cx="6300112" cy="3205775"/>
          </a:xfrm>
          <a:custGeom>
            <a:avLst/>
            <a:gdLst/>
            <a:ahLst/>
            <a:cxnLst/>
            <a:rect l="l" t="t" r="r" b="b"/>
            <a:pathLst>
              <a:path w="6300112" h="3205775">
                <a:moveTo>
                  <a:pt x="0" y="0"/>
                </a:moveTo>
                <a:lnTo>
                  <a:pt x="6300112" y="0"/>
                </a:lnTo>
                <a:lnTo>
                  <a:pt x="6300112" y="3205775"/>
                </a:lnTo>
                <a:lnTo>
                  <a:pt x="0" y="32057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091" t="-22763" r="-22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61242" y="547229"/>
            <a:ext cx="10466753" cy="9192542"/>
          </a:xfrm>
          <a:custGeom>
            <a:avLst/>
            <a:gdLst/>
            <a:ahLst/>
            <a:cxnLst/>
            <a:rect l="l" t="t" r="r" b="b"/>
            <a:pathLst>
              <a:path w="10466753" h="9192542">
                <a:moveTo>
                  <a:pt x="0" y="0"/>
                </a:moveTo>
                <a:lnTo>
                  <a:pt x="10466753" y="0"/>
                </a:lnTo>
                <a:lnTo>
                  <a:pt x="10466753" y="9192542"/>
                </a:lnTo>
                <a:lnTo>
                  <a:pt x="0" y="91925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3492" b="-23017"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874332" y="547229"/>
            <a:ext cx="6700952" cy="4221600"/>
          </a:xfrm>
          <a:prstGeom prst="rect">
            <a:avLst/>
          </a:prstGeom>
        </p:spPr>
      </p:pic>
      <p:sp>
        <p:nvSpPr>
          <p:cNvPr id="5" name="Freeform 5">
            <a:hlinkClick r:id="rId5" tooltip="https://www.respectme.org.uk/resources-abw-25/"/>
          </p:cNvPr>
          <p:cNvSpPr/>
          <p:nvPr/>
        </p:nvSpPr>
        <p:spPr>
          <a:xfrm>
            <a:off x="15032085" y="7571020"/>
            <a:ext cx="2227215" cy="2168751"/>
          </a:xfrm>
          <a:custGeom>
            <a:avLst/>
            <a:gdLst/>
            <a:ahLst/>
            <a:cxnLst/>
            <a:rect l="l" t="t" r="r" b="b"/>
            <a:pathLst>
              <a:path w="2227215" h="2168751">
                <a:moveTo>
                  <a:pt x="0" y="0"/>
                </a:moveTo>
                <a:lnTo>
                  <a:pt x="2227215" y="0"/>
                </a:lnTo>
                <a:lnTo>
                  <a:pt x="2227215" y="2168751"/>
                </a:lnTo>
                <a:lnTo>
                  <a:pt x="0" y="21687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55549" y="923925"/>
            <a:ext cx="7912813" cy="8084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2"/>
              </a:lnSpc>
            </a:pPr>
            <a:r>
              <a:rPr lang="en-US" sz="4594" b="1" spc="183">
                <a:solidFill>
                  <a:srgbClr val="00000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Take time to watch our film:</a:t>
            </a:r>
          </a:p>
          <a:p>
            <a:pPr algn="ctr">
              <a:lnSpc>
                <a:spcPts val="6432"/>
              </a:lnSpc>
            </a:pPr>
            <a:r>
              <a:rPr lang="en-US" sz="4594" b="1" spc="183">
                <a:solidFill>
                  <a:srgbClr val="00000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Bullying: The Power of One</a:t>
            </a:r>
          </a:p>
          <a:p>
            <a:pPr algn="ctr">
              <a:lnSpc>
                <a:spcPts val="6432"/>
              </a:lnSpc>
            </a:pPr>
            <a:endParaRPr lang="en-US" sz="4594" b="1" spc="183">
              <a:solidFill>
                <a:srgbClr val="000000"/>
              </a:solidFill>
              <a:latin typeface="Sauna Pro 2 Bold"/>
              <a:ea typeface="Sauna Pro 2 Bold"/>
              <a:cs typeface="Sauna Pro 2 Bold"/>
              <a:sym typeface="Sauna Pro 2 Bold"/>
            </a:endParaRPr>
          </a:p>
          <a:p>
            <a:pPr algn="ctr">
              <a:lnSpc>
                <a:spcPts val="6432"/>
              </a:lnSpc>
            </a:pPr>
            <a:r>
              <a:rPr lang="en-US" sz="4594" spc="183">
                <a:solidFill>
                  <a:srgbClr val="000000"/>
                </a:solidFill>
                <a:latin typeface="Sauna Pro 2"/>
                <a:ea typeface="Sauna Pro 2"/>
                <a:cs typeface="Sauna Pro 2"/>
                <a:sym typeface="Sauna Pro 2"/>
              </a:rPr>
              <a:t>Whilst watching, think about:</a:t>
            </a:r>
          </a:p>
          <a:p>
            <a:pPr marL="991940" lvl="1" indent="-495970" algn="l">
              <a:lnSpc>
                <a:spcPts val="6432"/>
              </a:lnSpc>
              <a:buFont typeface="Arial"/>
              <a:buChar char="•"/>
            </a:pPr>
            <a:r>
              <a:rPr lang="en-US" sz="4594" spc="183">
                <a:solidFill>
                  <a:srgbClr val="000000"/>
                </a:solidFill>
                <a:latin typeface="Sauna Pro 2"/>
                <a:ea typeface="Sauna Pro 2"/>
                <a:cs typeface="Sauna Pro 2"/>
                <a:sym typeface="Sauna Pro 2"/>
              </a:rPr>
              <a:t>What </a:t>
            </a:r>
            <a:r>
              <a:rPr lang="en-US" sz="4594" b="1" spc="183">
                <a:solidFill>
                  <a:srgbClr val="00000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happens</a:t>
            </a:r>
            <a:r>
              <a:rPr lang="en-US" sz="4594" spc="183">
                <a:solidFill>
                  <a:srgbClr val="000000"/>
                </a:solidFill>
                <a:latin typeface="Sauna Pro 2"/>
                <a:ea typeface="Sauna Pro 2"/>
                <a:cs typeface="Sauna Pro 2"/>
                <a:sym typeface="Sauna Pro 2"/>
              </a:rPr>
              <a:t> to each character?</a:t>
            </a:r>
          </a:p>
          <a:p>
            <a:pPr marL="991940" lvl="1" indent="-495970" algn="l">
              <a:lnSpc>
                <a:spcPts val="6432"/>
              </a:lnSpc>
              <a:buFont typeface="Arial"/>
              <a:buChar char="•"/>
            </a:pPr>
            <a:r>
              <a:rPr lang="en-US" sz="4594" spc="183">
                <a:solidFill>
                  <a:srgbClr val="000000"/>
                </a:solidFill>
                <a:latin typeface="Sauna Pro 2"/>
                <a:ea typeface="Sauna Pro 2"/>
                <a:cs typeface="Sauna Pro 2"/>
                <a:sym typeface="Sauna Pro 2"/>
              </a:rPr>
              <a:t>How do you </a:t>
            </a:r>
            <a:r>
              <a:rPr lang="en-US" sz="4594" b="1" spc="183">
                <a:solidFill>
                  <a:srgbClr val="00000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feel</a:t>
            </a:r>
            <a:r>
              <a:rPr lang="en-US" sz="4594" spc="183">
                <a:solidFill>
                  <a:srgbClr val="000000"/>
                </a:solidFill>
                <a:latin typeface="Sauna Pro 2"/>
                <a:ea typeface="Sauna Pro 2"/>
                <a:cs typeface="Sauna Pro 2"/>
                <a:sym typeface="Sauna Pro 2"/>
              </a:rPr>
              <a:t> about what is happening?</a:t>
            </a:r>
          </a:p>
          <a:p>
            <a:pPr marL="991940" lvl="1" indent="-495970" algn="l">
              <a:lnSpc>
                <a:spcPts val="6432"/>
              </a:lnSpc>
              <a:buFont typeface="Arial"/>
              <a:buChar char="•"/>
            </a:pPr>
            <a:r>
              <a:rPr lang="en-US" sz="4594" spc="183">
                <a:solidFill>
                  <a:srgbClr val="000000"/>
                </a:solidFill>
                <a:latin typeface="Sauna Pro 2"/>
                <a:ea typeface="Sauna Pro 2"/>
                <a:cs typeface="Sauna Pro 2"/>
                <a:sym typeface="Sauna Pro 2"/>
              </a:rPr>
              <a:t>What would you </a:t>
            </a:r>
            <a:r>
              <a:rPr lang="en-US" sz="4594" b="1" spc="183">
                <a:solidFill>
                  <a:srgbClr val="00000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do</a:t>
            </a:r>
            <a:r>
              <a:rPr lang="en-US" sz="4594" spc="183">
                <a:solidFill>
                  <a:srgbClr val="000000"/>
                </a:solidFill>
                <a:latin typeface="Sauna Pro 2"/>
                <a:ea typeface="Sauna Pro 2"/>
                <a:cs typeface="Sauna Pro 2"/>
                <a:sym typeface="Sauna Pro 2"/>
              </a:rPr>
              <a:t> if you were in their position?</a:t>
            </a:r>
          </a:p>
        </p:txBody>
      </p:sp>
      <p:sp>
        <p:nvSpPr>
          <p:cNvPr id="7" name="Freeform 7"/>
          <p:cNvSpPr/>
          <p:nvPr/>
        </p:nvSpPr>
        <p:spPr>
          <a:xfrm>
            <a:off x="11341043" y="9008251"/>
            <a:ext cx="1955509" cy="1129306"/>
          </a:xfrm>
          <a:custGeom>
            <a:avLst/>
            <a:gdLst/>
            <a:ahLst/>
            <a:cxnLst/>
            <a:rect l="l" t="t" r="r" b="b"/>
            <a:pathLst>
              <a:path w="1955509" h="1129306">
                <a:moveTo>
                  <a:pt x="0" y="0"/>
                </a:moveTo>
                <a:lnTo>
                  <a:pt x="1955510" y="0"/>
                </a:lnTo>
                <a:lnTo>
                  <a:pt x="1955510" y="1129307"/>
                </a:lnTo>
                <a:lnTo>
                  <a:pt x="0" y="11293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32534" y="245673"/>
            <a:ext cx="8129452" cy="9190344"/>
            <a:chOff x="0" y="0"/>
            <a:chExt cx="2319096" cy="26217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19096" cy="2621738"/>
            </a:xfrm>
            <a:custGeom>
              <a:avLst/>
              <a:gdLst/>
              <a:ahLst/>
              <a:cxnLst/>
              <a:rect l="l" t="t" r="r" b="b"/>
              <a:pathLst>
                <a:path w="2319096" h="2621738">
                  <a:moveTo>
                    <a:pt x="71425" y="0"/>
                  </a:moveTo>
                  <a:lnTo>
                    <a:pt x="2247671" y="0"/>
                  </a:lnTo>
                  <a:cubicBezTo>
                    <a:pt x="2266614" y="0"/>
                    <a:pt x="2284781" y="7525"/>
                    <a:pt x="2298176" y="20920"/>
                  </a:cubicBezTo>
                  <a:cubicBezTo>
                    <a:pt x="2311571" y="34315"/>
                    <a:pt x="2319096" y="52482"/>
                    <a:pt x="2319096" y="71425"/>
                  </a:cubicBezTo>
                  <a:lnTo>
                    <a:pt x="2319096" y="2550313"/>
                  </a:lnTo>
                  <a:cubicBezTo>
                    <a:pt x="2319096" y="2569256"/>
                    <a:pt x="2311571" y="2587423"/>
                    <a:pt x="2298176" y="2600818"/>
                  </a:cubicBezTo>
                  <a:cubicBezTo>
                    <a:pt x="2284781" y="2614213"/>
                    <a:pt x="2266614" y="2621738"/>
                    <a:pt x="2247671" y="2621738"/>
                  </a:cubicBezTo>
                  <a:lnTo>
                    <a:pt x="71425" y="2621738"/>
                  </a:lnTo>
                  <a:cubicBezTo>
                    <a:pt x="31978" y="2621738"/>
                    <a:pt x="0" y="2589760"/>
                    <a:pt x="0" y="2550313"/>
                  </a:cubicBezTo>
                  <a:lnTo>
                    <a:pt x="0" y="71425"/>
                  </a:lnTo>
                  <a:cubicBezTo>
                    <a:pt x="0" y="31978"/>
                    <a:pt x="31978" y="0"/>
                    <a:pt x="71425" y="0"/>
                  </a:cubicBezTo>
                  <a:close/>
                </a:path>
              </a:pathLst>
            </a:custGeom>
            <a:solidFill>
              <a:srgbClr val="FFFDEF"/>
            </a:solidFill>
            <a:ln w="57150" cap="rnd">
              <a:solidFill>
                <a:srgbClr val="FFFDEF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319096" cy="26693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09976" y="8871363"/>
            <a:ext cx="1955509" cy="1129306"/>
          </a:xfrm>
          <a:custGeom>
            <a:avLst/>
            <a:gdLst/>
            <a:ahLst/>
            <a:cxnLst/>
            <a:rect l="l" t="t" r="r" b="b"/>
            <a:pathLst>
              <a:path w="1955509" h="1129306">
                <a:moveTo>
                  <a:pt x="0" y="0"/>
                </a:moveTo>
                <a:lnTo>
                  <a:pt x="1955510" y="0"/>
                </a:lnTo>
                <a:lnTo>
                  <a:pt x="1955510" y="1129307"/>
                </a:lnTo>
                <a:lnTo>
                  <a:pt x="0" y="11293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852419" y="6041043"/>
            <a:ext cx="2889681" cy="3217257"/>
          </a:xfrm>
          <a:custGeom>
            <a:avLst/>
            <a:gdLst/>
            <a:ahLst/>
            <a:cxnLst/>
            <a:rect l="l" t="t" r="r" b="b"/>
            <a:pathLst>
              <a:path w="2889681" h="3217257">
                <a:moveTo>
                  <a:pt x="0" y="0"/>
                </a:moveTo>
                <a:lnTo>
                  <a:pt x="2889682" y="0"/>
                </a:lnTo>
                <a:lnTo>
                  <a:pt x="2889682" y="3217257"/>
                </a:lnTo>
                <a:lnTo>
                  <a:pt x="0" y="32172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838242" y="9057159"/>
            <a:ext cx="912595" cy="920968"/>
          </a:xfrm>
          <a:custGeom>
            <a:avLst/>
            <a:gdLst/>
            <a:ahLst/>
            <a:cxnLst/>
            <a:rect l="l" t="t" r="r" b="b"/>
            <a:pathLst>
              <a:path w="912595" h="920968">
                <a:moveTo>
                  <a:pt x="0" y="0"/>
                </a:moveTo>
                <a:lnTo>
                  <a:pt x="912595" y="0"/>
                </a:lnTo>
                <a:lnTo>
                  <a:pt x="912595" y="920968"/>
                </a:lnTo>
                <a:lnTo>
                  <a:pt x="0" y="9209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232534" y="1457836"/>
            <a:ext cx="8129452" cy="2780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8"/>
              </a:lnSpc>
            </a:pPr>
            <a:r>
              <a:rPr lang="en-US" sz="7087" b="1" spc="7">
                <a:solidFill>
                  <a:srgbClr val="212330"/>
                </a:solidFill>
                <a:latin typeface="Sauna Pro 2 Bold"/>
                <a:ea typeface="Sauna Pro 2 Bold"/>
                <a:cs typeface="Sauna Pro 2 Bold"/>
                <a:sym typeface="Sauna Pro 2 Bold"/>
              </a:rPr>
              <a:t>In pairs, discuss what ways Noah is facing online bullying?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stingcolumn xmlns="f8e800c5-c33d-45f2-9426-ebcf4b72381d">true</testingcolumn>
    <lcf76f155ced4ddcb4097134ff3c332f xmlns="f8e800c5-c33d-45f2-9426-ebcf4b72381d">
      <Terms xmlns="http://schemas.microsoft.com/office/infopath/2007/PartnerControls"/>
    </lcf76f155ced4ddcb4097134ff3c332f>
    <TaxCatchAll xmlns="7c91c363-e8d6-49c6-884a-ea7656c83e4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2FF996A07C6945B6576F006578581F" ma:contentTypeVersion="14" ma:contentTypeDescription="Create a new document." ma:contentTypeScope="" ma:versionID="2399e44b24194c065d74768ecc66ab49">
  <xsd:schema xmlns:xsd="http://www.w3.org/2001/XMLSchema" xmlns:xs="http://www.w3.org/2001/XMLSchema" xmlns:p="http://schemas.microsoft.com/office/2006/metadata/properties" xmlns:ns2="f8e800c5-c33d-45f2-9426-ebcf4b72381d" xmlns:ns3="7c91c363-e8d6-49c6-884a-ea7656c83e4f" targetNamespace="http://schemas.microsoft.com/office/2006/metadata/properties" ma:root="true" ma:fieldsID="58fe639f3d2b862e2fbd3e6726eb3830" ns2:_="" ns3:_="">
    <xsd:import namespace="f8e800c5-c33d-45f2-9426-ebcf4b72381d"/>
    <xsd:import namespace="7c91c363-e8d6-49c6-884a-ea7656c83e4f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2:testingcolumn" minOccurs="0"/>
                <xsd:element ref="ns3:TaxCatchAll" minOccurs="0"/>
                <xsd:element ref="ns2:MediaServiceOCR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e800c5-c33d-45f2-9426-ebcf4b72381d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8" nillable="true" ma:taxonomy="true" ma:internalName="lcf76f155ced4ddcb4097134ff3c332f" ma:taxonomyFieldName="MediaServiceImageTags" ma:displayName="Image Tags" ma:readOnly="false" ma:fieldId="{5cf76f15-5ced-4ddc-b409-7134ff3c332f}" ma:taxonomyMulti="true" ma:sspId="046b3295-d9ac-4334-9ea6-cebb094ad236" ma:termSetId="00000000-0000-0000-0000-000000000000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estingcolumn" ma:index="9" nillable="true" ma:displayName="testing column" ma:default="1" ma:format="Dropdown" ma:internalName="testingcolumn">
      <xsd:simpleType>
        <xsd:restriction base="dms:Boolea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91c363-e8d6-49c6-884a-ea7656c83e4f" elementFormDefault="qualified">
    <xsd:import namespace="http://schemas.microsoft.com/office/2006/documentManagement/types"/>
    <xsd:import namespace="http://schemas.microsoft.com/office/infopath/2007/PartnerControls"/>
    <xsd:element name="TaxCatchAll" ma:index="11" nillable="true" ma:displayName="Taxonomy Catch All Column" ma:hidden="true" ma:list="{34175382-9955-4901-8e22-abff5315e5b4}" ma:internalName="TaxCatchAll" ma:showField="CatchAllData" ma:web="7c91c363-e8d6-49c6-884a-ea7656c83e4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3693112-1570-45A9-824D-D28053340FB1}">
  <ds:schemaRefs>
    <ds:schemaRef ds:uri="http://schemas.microsoft.com/office/2006/metadata/properties"/>
    <ds:schemaRef ds:uri="http://schemas.microsoft.com/office/infopath/2007/PartnerControls"/>
    <ds:schemaRef ds:uri="f8e800c5-c33d-45f2-9426-ebcf4b72381d"/>
    <ds:schemaRef ds:uri="7c91c363-e8d6-49c6-884a-ea7656c83e4f"/>
  </ds:schemaRefs>
</ds:datastoreItem>
</file>

<file path=customXml/itemProps2.xml><?xml version="1.0" encoding="utf-8"?>
<ds:datastoreItem xmlns:ds="http://schemas.openxmlformats.org/officeDocument/2006/customXml" ds:itemID="{76AD83CA-9153-41C5-8083-01790FC9D5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e800c5-c33d-45f2-9426-ebcf4b72381d"/>
    <ds:schemaRef ds:uri="7c91c363-e8d6-49c6-884a-ea7656c83e4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18E4101-2ECB-4F73-B174-204E5234F21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Resource: Internet Safety Day</dc:title>
  <cp:revision>14</cp:revision>
  <dcterms:created xsi:type="dcterms:W3CDTF">2006-08-16T00:00:00Z</dcterms:created>
  <dcterms:modified xsi:type="dcterms:W3CDTF">2026-02-04T16:05:34Z</dcterms:modified>
  <dc:identifier>DAG-rAuuUyQ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0x010100E72FF996A07C6945B6576F006578581F</vt:lpwstr>
  </property>
  <property fmtid="{D5CDD505-2E9C-101B-9397-08002B2CF9AE}" pid="3" name="MediaServiceImageTags">
    <vt:lpwstr/>
  </property>
</Properties>
</file>