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vtt" ContentType="text/vt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3" r:id="rId1"/>
    <p:sldMasterId id="2147483766" r:id="rId2"/>
  </p:sldMasterIdLst>
  <p:notesMasterIdLst>
    <p:notesMasterId r:id="rId34"/>
  </p:notesMasterIdLst>
  <p:sldIdLst>
    <p:sldId id="256" r:id="rId3"/>
    <p:sldId id="263" r:id="rId4"/>
    <p:sldId id="258" r:id="rId5"/>
    <p:sldId id="264" r:id="rId6"/>
    <p:sldId id="259" r:id="rId7"/>
    <p:sldId id="2852" r:id="rId8"/>
    <p:sldId id="2820" r:id="rId9"/>
    <p:sldId id="2845" r:id="rId10"/>
    <p:sldId id="2826" r:id="rId11"/>
    <p:sldId id="2795" r:id="rId12"/>
    <p:sldId id="2849" r:id="rId13"/>
    <p:sldId id="2846" r:id="rId14"/>
    <p:sldId id="2847" r:id="rId15"/>
    <p:sldId id="2831" r:id="rId16"/>
    <p:sldId id="2832" r:id="rId17"/>
    <p:sldId id="2834" r:id="rId18"/>
    <p:sldId id="2833" r:id="rId19"/>
    <p:sldId id="2835" r:id="rId20"/>
    <p:sldId id="2798" r:id="rId21"/>
    <p:sldId id="2805" r:id="rId22"/>
    <p:sldId id="2802" r:id="rId23"/>
    <p:sldId id="2800" r:id="rId24"/>
    <p:sldId id="2801" r:id="rId25"/>
    <p:sldId id="2807" r:id="rId26"/>
    <p:sldId id="2839" r:id="rId27"/>
    <p:sldId id="2840" r:id="rId28"/>
    <p:sldId id="2842" r:id="rId29"/>
    <p:sldId id="2843" r:id="rId30"/>
    <p:sldId id="2827" r:id="rId31"/>
    <p:sldId id="2760" r:id="rId32"/>
    <p:sldId id="285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980"/>
    <a:srgbClr val="00ABB5"/>
    <a:srgbClr val="1B4171"/>
    <a:srgbClr val="BBC6D5"/>
    <a:srgbClr val="5ACFC6"/>
    <a:srgbClr val="00B3CF"/>
    <a:srgbClr val="5EDB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53CF3A-66FD-C72D-7998-1BBA8210387A}" v="45" dt="2025-04-16T11:10:25.0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4142" autoAdjust="0"/>
  </p:normalViewPr>
  <p:slideViewPr>
    <p:cSldViewPr snapToGrid="0">
      <p:cViewPr varScale="1">
        <p:scale>
          <a:sx n="54" d="100"/>
          <a:sy n="54" d="100"/>
        </p:scale>
        <p:origin x="26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5/10/relationships/revisionInfo" Target="revisionInfo.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2AA3D6-CCCB-430F-A6D7-C8A631AD5172}" type="doc">
      <dgm:prSet loTypeId="urn:microsoft.com/office/officeart/2005/8/layout/pyramid1" loCatId="pyramid" qsTypeId="urn:microsoft.com/office/officeart/2005/8/quickstyle/simple1" qsCatId="simple" csTypeId="urn:microsoft.com/office/officeart/2005/8/colors/accent1_5" csCatId="accent1" phldr="1"/>
      <dgm:spPr/>
    </dgm:pt>
    <dgm:pt modelId="{23A6FCFA-12BF-4621-99B3-752352A6BE37}">
      <dgm:prSet phldrT="[Text]" phldr="0" custT="1"/>
      <dgm:spPr/>
      <dgm:t>
        <a:bodyPr/>
        <a:lstStyle/>
        <a:p>
          <a:pPr rtl="0"/>
          <a:r>
            <a:rPr lang="en-US" sz="2000" dirty="0">
              <a:latin typeface="Roboto" panose="02000000000000000000" pitchFamily="2" charset="0"/>
              <a:ea typeface="Roboto" panose="02000000000000000000" pitchFamily="2" charset="0"/>
            </a:rPr>
            <a:t>Murder, suicide, genocide</a:t>
          </a:r>
        </a:p>
      </dgm:t>
    </dgm:pt>
    <dgm:pt modelId="{30530CA9-1C4B-4536-BB9E-09803D0142DE}" type="parTrans" cxnId="{68BC732F-7DFA-4A03-9E52-C015AEBD28ED}">
      <dgm:prSet/>
      <dgm:spPr/>
      <dgm:t>
        <a:bodyPr/>
        <a:lstStyle/>
        <a:p>
          <a:endParaRPr lang="en-GB" sz="2000">
            <a:latin typeface="Roboto" panose="02000000000000000000" pitchFamily="2" charset="0"/>
            <a:ea typeface="Roboto" panose="02000000000000000000" pitchFamily="2" charset="0"/>
          </a:endParaRPr>
        </a:p>
      </dgm:t>
    </dgm:pt>
    <dgm:pt modelId="{F6DB372B-73CF-4745-BE6C-CB09F1DADD27}" type="sibTrans" cxnId="{68BC732F-7DFA-4A03-9E52-C015AEBD28ED}">
      <dgm:prSet/>
      <dgm:spPr/>
      <dgm:t>
        <a:bodyPr/>
        <a:lstStyle/>
        <a:p>
          <a:endParaRPr lang="en-GB" sz="2000">
            <a:latin typeface="Roboto" panose="02000000000000000000" pitchFamily="2" charset="0"/>
            <a:ea typeface="Roboto" panose="02000000000000000000" pitchFamily="2" charset="0"/>
          </a:endParaRPr>
        </a:p>
      </dgm:t>
    </dgm:pt>
    <dgm:pt modelId="{2FDCE8AF-A19B-4F49-8AC3-BE99EF96A99F}">
      <dgm:prSet phldrT="[Text]" phldr="0" custT="1"/>
      <dgm:spPr/>
      <dgm:t>
        <a:bodyPr/>
        <a:lstStyle/>
        <a:p>
          <a:pPr rtl="0"/>
          <a:r>
            <a:rPr lang="en-US" sz="2000" dirty="0">
              <a:latin typeface="Roboto" panose="02000000000000000000" pitchFamily="2" charset="0"/>
              <a:ea typeface="Roboto" panose="02000000000000000000" pitchFamily="2" charset="0"/>
            </a:rPr>
            <a:t>Physical attacks, assault, rape, criminal damage</a:t>
          </a:r>
        </a:p>
      </dgm:t>
    </dgm:pt>
    <dgm:pt modelId="{D33489FD-44AF-4F58-94B8-04A3F587BCD4}" type="parTrans" cxnId="{E476C15B-C2DC-4CC9-B496-26528CC5C6D6}">
      <dgm:prSet/>
      <dgm:spPr/>
      <dgm:t>
        <a:bodyPr/>
        <a:lstStyle/>
        <a:p>
          <a:endParaRPr lang="en-GB" sz="2000">
            <a:latin typeface="Roboto" panose="02000000000000000000" pitchFamily="2" charset="0"/>
            <a:ea typeface="Roboto" panose="02000000000000000000" pitchFamily="2" charset="0"/>
          </a:endParaRPr>
        </a:p>
      </dgm:t>
    </dgm:pt>
    <dgm:pt modelId="{9D1C8D1C-9ECB-4B30-8C9E-C98895223C99}" type="sibTrans" cxnId="{E476C15B-C2DC-4CC9-B496-26528CC5C6D6}">
      <dgm:prSet/>
      <dgm:spPr/>
      <dgm:t>
        <a:bodyPr/>
        <a:lstStyle/>
        <a:p>
          <a:endParaRPr lang="en-GB" sz="2000">
            <a:latin typeface="Roboto" panose="02000000000000000000" pitchFamily="2" charset="0"/>
            <a:ea typeface="Roboto" panose="02000000000000000000" pitchFamily="2" charset="0"/>
          </a:endParaRPr>
        </a:p>
      </dgm:t>
    </dgm:pt>
    <dgm:pt modelId="{61245767-0ED0-4A5C-BC1B-3B467922791F}">
      <dgm:prSet phldrT="[Text]" phldr="0" custT="1"/>
      <dgm:spPr/>
      <dgm:t>
        <a:bodyPr/>
        <a:lstStyle/>
        <a:p>
          <a:pPr rtl="0"/>
          <a:r>
            <a:rPr lang="en-US" sz="2000" dirty="0">
              <a:latin typeface="Roboto" panose="02000000000000000000" pitchFamily="2" charset="0"/>
              <a:ea typeface="Roboto" panose="02000000000000000000" pitchFamily="2" charset="0"/>
            </a:rPr>
            <a:t>Discrimination: in employment, education, access to housing, healthcare, services, goods</a:t>
          </a:r>
        </a:p>
      </dgm:t>
    </dgm:pt>
    <dgm:pt modelId="{EA6DD86D-A7DD-41ED-9A3C-86A7B4964FB8}" type="parTrans" cxnId="{AE7E9DF1-CC77-437D-AA9A-94A0AEC774AA}">
      <dgm:prSet/>
      <dgm:spPr/>
      <dgm:t>
        <a:bodyPr/>
        <a:lstStyle/>
        <a:p>
          <a:endParaRPr lang="en-GB" sz="2000">
            <a:latin typeface="Roboto" panose="02000000000000000000" pitchFamily="2" charset="0"/>
            <a:ea typeface="Roboto" panose="02000000000000000000" pitchFamily="2" charset="0"/>
          </a:endParaRPr>
        </a:p>
      </dgm:t>
    </dgm:pt>
    <dgm:pt modelId="{1B4DCF95-D78D-4B5A-B404-04812F9DDFD8}" type="sibTrans" cxnId="{AE7E9DF1-CC77-437D-AA9A-94A0AEC774AA}">
      <dgm:prSet/>
      <dgm:spPr/>
      <dgm:t>
        <a:bodyPr/>
        <a:lstStyle/>
        <a:p>
          <a:endParaRPr lang="en-GB" sz="2000">
            <a:latin typeface="Roboto" panose="02000000000000000000" pitchFamily="2" charset="0"/>
            <a:ea typeface="Roboto" panose="02000000000000000000" pitchFamily="2" charset="0"/>
          </a:endParaRPr>
        </a:p>
      </dgm:t>
    </dgm:pt>
    <dgm:pt modelId="{065CAD87-5CC8-48F5-B80C-284D0C77F62B}">
      <dgm:prSet phldr="0" custT="1"/>
      <dgm:spPr/>
      <dgm:t>
        <a:bodyPr/>
        <a:lstStyle/>
        <a:p>
          <a:pPr rtl="0"/>
          <a:r>
            <a:rPr lang="en-US" sz="2000">
              <a:latin typeface="Roboto" panose="02000000000000000000" pitchFamily="2" charset="0"/>
              <a:ea typeface="Roboto" panose="02000000000000000000" pitchFamily="2" charset="0"/>
            </a:rPr>
            <a:t>Avoidance: ignoring, excluding, physical withdrawal</a:t>
          </a:r>
        </a:p>
      </dgm:t>
    </dgm:pt>
    <dgm:pt modelId="{70D1DA2D-94BD-4612-820E-1F6B4C809C62}" type="parTrans" cxnId="{0CEC937F-4C8D-483E-B42A-AB148EDD8693}">
      <dgm:prSet/>
      <dgm:spPr/>
      <dgm:t>
        <a:bodyPr/>
        <a:lstStyle/>
        <a:p>
          <a:endParaRPr lang="en-GB" sz="2000">
            <a:latin typeface="Roboto" panose="02000000000000000000" pitchFamily="2" charset="0"/>
            <a:ea typeface="Roboto" panose="02000000000000000000" pitchFamily="2" charset="0"/>
          </a:endParaRPr>
        </a:p>
      </dgm:t>
    </dgm:pt>
    <dgm:pt modelId="{D536D995-88F2-472B-AF72-C56B19EC63C0}" type="sibTrans" cxnId="{0CEC937F-4C8D-483E-B42A-AB148EDD8693}">
      <dgm:prSet/>
      <dgm:spPr/>
      <dgm:t>
        <a:bodyPr/>
        <a:lstStyle/>
        <a:p>
          <a:endParaRPr lang="en-GB" sz="2000">
            <a:latin typeface="Roboto" panose="02000000000000000000" pitchFamily="2" charset="0"/>
            <a:ea typeface="Roboto" panose="02000000000000000000" pitchFamily="2" charset="0"/>
          </a:endParaRPr>
        </a:p>
      </dgm:t>
    </dgm:pt>
    <dgm:pt modelId="{378050BC-89F7-4EDB-A592-9536C80A6F45}">
      <dgm:prSet phldr="0" custT="1"/>
      <dgm:spPr/>
      <dgm:t>
        <a:bodyPr/>
        <a:lstStyle/>
        <a:p>
          <a:pPr rtl="0"/>
          <a:r>
            <a:rPr lang="en-US" sz="2000">
              <a:latin typeface="Roboto" panose="02000000000000000000" pitchFamily="2" charset="0"/>
              <a:ea typeface="Roboto" panose="02000000000000000000" pitchFamily="2" charset="0"/>
            </a:rPr>
            <a:t>Antilocution: stereotypes, verbal abuse, negative myths about people jokes and hateful opinions </a:t>
          </a:r>
        </a:p>
      </dgm:t>
    </dgm:pt>
    <dgm:pt modelId="{139BF51C-8107-440E-A8F1-D837B682B065}" type="parTrans" cxnId="{67064F0E-1435-48F3-9AD2-0E55F97893F1}">
      <dgm:prSet/>
      <dgm:spPr/>
      <dgm:t>
        <a:bodyPr/>
        <a:lstStyle/>
        <a:p>
          <a:endParaRPr lang="en-GB" sz="2000">
            <a:latin typeface="Roboto" panose="02000000000000000000" pitchFamily="2" charset="0"/>
            <a:ea typeface="Roboto" panose="02000000000000000000" pitchFamily="2" charset="0"/>
          </a:endParaRPr>
        </a:p>
      </dgm:t>
    </dgm:pt>
    <dgm:pt modelId="{49003711-4B89-4F19-B03B-0F6108FF9F5E}" type="sibTrans" cxnId="{67064F0E-1435-48F3-9AD2-0E55F97893F1}">
      <dgm:prSet/>
      <dgm:spPr/>
      <dgm:t>
        <a:bodyPr/>
        <a:lstStyle/>
        <a:p>
          <a:endParaRPr lang="en-GB" sz="2000">
            <a:latin typeface="Roboto" panose="02000000000000000000" pitchFamily="2" charset="0"/>
            <a:ea typeface="Roboto" panose="02000000000000000000" pitchFamily="2" charset="0"/>
          </a:endParaRPr>
        </a:p>
      </dgm:t>
    </dgm:pt>
    <dgm:pt modelId="{EEEA7161-80B4-44F2-9C6C-034C28AB1664}" type="pres">
      <dgm:prSet presAssocID="{E12AA3D6-CCCB-430F-A6D7-C8A631AD5172}" presName="Name0" presStyleCnt="0">
        <dgm:presLayoutVars>
          <dgm:dir/>
          <dgm:animLvl val="lvl"/>
          <dgm:resizeHandles val="exact"/>
        </dgm:presLayoutVars>
      </dgm:prSet>
      <dgm:spPr/>
    </dgm:pt>
    <dgm:pt modelId="{0C3F5514-4C43-4779-8CBD-6FBF22EDB94C}" type="pres">
      <dgm:prSet presAssocID="{23A6FCFA-12BF-4621-99B3-752352A6BE37}" presName="Name8" presStyleCnt="0"/>
      <dgm:spPr/>
    </dgm:pt>
    <dgm:pt modelId="{B714A8E5-D3D3-4665-A4FE-3453B47BEF05}" type="pres">
      <dgm:prSet presAssocID="{23A6FCFA-12BF-4621-99B3-752352A6BE37}" presName="level" presStyleLbl="node1" presStyleIdx="0" presStyleCnt="5">
        <dgm:presLayoutVars>
          <dgm:chMax val="1"/>
          <dgm:bulletEnabled val="1"/>
        </dgm:presLayoutVars>
      </dgm:prSet>
      <dgm:spPr/>
    </dgm:pt>
    <dgm:pt modelId="{8B5B71D2-4AA2-4C67-B6DA-88906EA73B43}" type="pres">
      <dgm:prSet presAssocID="{23A6FCFA-12BF-4621-99B3-752352A6BE37}" presName="levelTx" presStyleLbl="revTx" presStyleIdx="0" presStyleCnt="0">
        <dgm:presLayoutVars>
          <dgm:chMax val="1"/>
          <dgm:bulletEnabled val="1"/>
        </dgm:presLayoutVars>
      </dgm:prSet>
      <dgm:spPr/>
    </dgm:pt>
    <dgm:pt modelId="{A86EF58D-0240-4457-A489-D52FD588F079}" type="pres">
      <dgm:prSet presAssocID="{2FDCE8AF-A19B-4F49-8AC3-BE99EF96A99F}" presName="Name8" presStyleCnt="0"/>
      <dgm:spPr/>
    </dgm:pt>
    <dgm:pt modelId="{54682789-2984-4A5E-8EEC-864D1674371F}" type="pres">
      <dgm:prSet presAssocID="{2FDCE8AF-A19B-4F49-8AC3-BE99EF96A99F}" presName="level" presStyleLbl="node1" presStyleIdx="1" presStyleCnt="5">
        <dgm:presLayoutVars>
          <dgm:chMax val="1"/>
          <dgm:bulletEnabled val="1"/>
        </dgm:presLayoutVars>
      </dgm:prSet>
      <dgm:spPr/>
    </dgm:pt>
    <dgm:pt modelId="{DA352588-27AD-409E-BCF2-4D087E9377D3}" type="pres">
      <dgm:prSet presAssocID="{2FDCE8AF-A19B-4F49-8AC3-BE99EF96A99F}" presName="levelTx" presStyleLbl="revTx" presStyleIdx="0" presStyleCnt="0">
        <dgm:presLayoutVars>
          <dgm:chMax val="1"/>
          <dgm:bulletEnabled val="1"/>
        </dgm:presLayoutVars>
      </dgm:prSet>
      <dgm:spPr/>
    </dgm:pt>
    <dgm:pt modelId="{B6CEE02B-566A-4855-AEC1-BF2A59882387}" type="pres">
      <dgm:prSet presAssocID="{61245767-0ED0-4A5C-BC1B-3B467922791F}" presName="Name8" presStyleCnt="0"/>
      <dgm:spPr/>
    </dgm:pt>
    <dgm:pt modelId="{47FAFD69-A757-4DB9-923E-D63419C59475}" type="pres">
      <dgm:prSet presAssocID="{61245767-0ED0-4A5C-BC1B-3B467922791F}" presName="level" presStyleLbl="node1" presStyleIdx="2" presStyleCnt="5">
        <dgm:presLayoutVars>
          <dgm:chMax val="1"/>
          <dgm:bulletEnabled val="1"/>
        </dgm:presLayoutVars>
      </dgm:prSet>
      <dgm:spPr/>
    </dgm:pt>
    <dgm:pt modelId="{15B0B68C-ED1C-44D6-9EB3-E74DBF2425F0}" type="pres">
      <dgm:prSet presAssocID="{61245767-0ED0-4A5C-BC1B-3B467922791F}" presName="levelTx" presStyleLbl="revTx" presStyleIdx="0" presStyleCnt="0">
        <dgm:presLayoutVars>
          <dgm:chMax val="1"/>
          <dgm:bulletEnabled val="1"/>
        </dgm:presLayoutVars>
      </dgm:prSet>
      <dgm:spPr/>
    </dgm:pt>
    <dgm:pt modelId="{5777D7A9-6887-4D88-97A8-C125AFD9D2A6}" type="pres">
      <dgm:prSet presAssocID="{065CAD87-5CC8-48F5-B80C-284D0C77F62B}" presName="Name8" presStyleCnt="0"/>
      <dgm:spPr/>
    </dgm:pt>
    <dgm:pt modelId="{8B2119E0-52BC-405D-AA75-D7EDF4202015}" type="pres">
      <dgm:prSet presAssocID="{065CAD87-5CC8-48F5-B80C-284D0C77F62B}" presName="level" presStyleLbl="node1" presStyleIdx="3" presStyleCnt="5">
        <dgm:presLayoutVars>
          <dgm:chMax val="1"/>
          <dgm:bulletEnabled val="1"/>
        </dgm:presLayoutVars>
      </dgm:prSet>
      <dgm:spPr/>
    </dgm:pt>
    <dgm:pt modelId="{D143F8E7-AFB8-4AB2-8393-BC65B6E3DADC}" type="pres">
      <dgm:prSet presAssocID="{065CAD87-5CC8-48F5-B80C-284D0C77F62B}" presName="levelTx" presStyleLbl="revTx" presStyleIdx="0" presStyleCnt="0">
        <dgm:presLayoutVars>
          <dgm:chMax val="1"/>
          <dgm:bulletEnabled val="1"/>
        </dgm:presLayoutVars>
      </dgm:prSet>
      <dgm:spPr/>
    </dgm:pt>
    <dgm:pt modelId="{C928DA25-0C73-4029-80CA-608ACC1DA168}" type="pres">
      <dgm:prSet presAssocID="{378050BC-89F7-4EDB-A592-9536C80A6F45}" presName="Name8" presStyleCnt="0"/>
      <dgm:spPr/>
    </dgm:pt>
    <dgm:pt modelId="{B80AC9DA-6BF3-4BF7-BA06-BFE52D59D3DA}" type="pres">
      <dgm:prSet presAssocID="{378050BC-89F7-4EDB-A592-9536C80A6F45}" presName="level" presStyleLbl="node1" presStyleIdx="4" presStyleCnt="5">
        <dgm:presLayoutVars>
          <dgm:chMax val="1"/>
          <dgm:bulletEnabled val="1"/>
        </dgm:presLayoutVars>
      </dgm:prSet>
      <dgm:spPr/>
    </dgm:pt>
    <dgm:pt modelId="{24767697-20E8-4B29-A550-504B27135548}" type="pres">
      <dgm:prSet presAssocID="{378050BC-89F7-4EDB-A592-9536C80A6F45}" presName="levelTx" presStyleLbl="revTx" presStyleIdx="0" presStyleCnt="0">
        <dgm:presLayoutVars>
          <dgm:chMax val="1"/>
          <dgm:bulletEnabled val="1"/>
        </dgm:presLayoutVars>
      </dgm:prSet>
      <dgm:spPr/>
    </dgm:pt>
  </dgm:ptLst>
  <dgm:cxnLst>
    <dgm:cxn modelId="{BA19F50B-20CE-4CF2-990E-7A6F6DF9D62A}" type="presOf" srcId="{23A6FCFA-12BF-4621-99B3-752352A6BE37}" destId="{8B5B71D2-4AA2-4C67-B6DA-88906EA73B43}" srcOrd="1" destOrd="0" presId="urn:microsoft.com/office/officeart/2005/8/layout/pyramid1"/>
    <dgm:cxn modelId="{67064F0E-1435-48F3-9AD2-0E55F97893F1}" srcId="{E12AA3D6-CCCB-430F-A6D7-C8A631AD5172}" destId="{378050BC-89F7-4EDB-A592-9536C80A6F45}" srcOrd="4" destOrd="0" parTransId="{139BF51C-8107-440E-A8F1-D837B682B065}" sibTransId="{49003711-4B89-4F19-B03B-0F6108FF9F5E}"/>
    <dgm:cxn modelId="{CA9E8A19-6AC9-4150-9E8D-F547E84A0C3E}" type="presOf" srcId="{E12AA3D6-CCCB-430F-A6D7-C8A631AD5172}" destId="{EEEA7161-80B4-44F2-9C6C-034C28AB1664}" srcOrd="0" destOrd="0" presId="urn:microsoft.com/office/officeart/2005/8/layout/pyramid1"/>
    <dgm:cxn modelId="{1947431B-273A-4068-9879-6D6E765D9ACB}" type="presOf" srcId="{23A6FCFA-12BF-4621-99B3-752352A6BE37}" destId="{B714A8E5-D3D3-4665-A4FE-3453B47BEF05}" srcOrd="0" destOrd="0" presId="urn:microsoft.com/office/officeart/2005/8/layout/pyramid1"/>
    <dgm:cxn modelId="{68BC732F-7DFA-4A03-9E52-C015AEBD28ED}" srcId="{E12AA3D6-CCCB-430F-A6D7-C8A631AD5172}" destId="{23A6FCFA-12BF-4621-99B3-752352A6BE37}" srcOrd="0" destOrd="0" parTransId="{30530CA9-1C4B-4536-BB9E-09803D0142DE}" sibTransId="{F6DB372B-73CF-4745-BE6C-CB09F1DADD27}"/>
    <dgm:cxn modelId="{8BC41A33-C604-40B8-8184-943181B445E3}" type="presOf" srcId="{065CAD87-5CC8-48F5-B80C-284D0C77F62B}" destId="{D143F8E7-AFB8-4AB2-8393-BC65B6E3DADC}" srcOrd="1" destOrd="0" presId="urn:microsoft.com/office/officeart/2005/8/layout/pyramid1"/>
    <dgm:cxn modelId="{AB013F3D-39CC-41B0-9431-943CF4392AFF}" type="presOf" srcId="{61245767-0ED0-4A5C-BC1B-3B467922791F}" destId="{47FAFD69-A757-4DB9-923E-D63419C59475}" srcOrd="0" destOrd="0" presId="urn:microsoft.com/office/officeart/2005/8/layout/pyramid1"/>
    <dgm:cxn modelId="{E476C15B-C2DC-4CC9-B496-26528CC5C6D6}" srcId="{E12AA3D6-CCCB-430F-A6D7-C8A631AD5172}" destId="{2FDCE8AF-A19B-4F49-8AC3-BE99EF96A99F}" srcOrd="1" destOrd="0" parTransId="{D33489FD-44AF-4F58-94B8-04A3F587BCD4}" sibTransId="{9D1C8D1C-9ECB-4B30-8C9E-C98895223C99}"/>
    <dgm:cxn modelId="{9297025D-75B4-445F-8CC0-11634A3369B1}" type="presOf" srcId="{2FDCE8AF-A19B-4F49-8AC3-BE99EF96A99F}" destId="{54682789-2984-4A5E-8EEC-864D1674371F}" srcOrd="0" destOrd="0" presId="urn:microsoft.com/office/officeart/2005/8/layout/pyramid1"/>
    <dgm:cxn modelId="{21FC6C7C-D443-4300-A27C-FFC446A8411A}" type="presOf" srcId="{61245767-0ED0-4A5C-BC1B-3B467922791F}" destId="{15B0B68C-ED1C-44D6-9EB3-E74DBF2425F0}" srcOrd="1" destOrd="0" presId="urn:microsoft.com/office/officeart/2005/8/layout/pyramid1"/>
    <dgm:cxn modelId="{0CEC937F-4C8D-483E-B42A-AB148EDD8693}" srcId="{E12AA3D6-CCCB-430F-A6D7-C8A631AD5172}" destId="{065CAD87-5CC8-48F5-B80C-284D0C77F62B}" srcOrd="3" destOrd="0" parTransId="{70D1DA2D-94BD-4612-820E-1F6B4C809C62}" sibTransId="{D536D995-88F2-472B-AF72-C56B19EC63C0}"/>
    <dgm:cxn modelId="{A0A611B5-2B6A-4F9A-9BD8-DFBA226899E4}" type="presOf" srcId="{378050BC-89F7-4EDB-A592-9536C80A6F45}" destId="{B80AC9DA-6BF3-4BF7-BA06-BFE52D59D3DA}" srcOrd="0" destOrd="0" presId="urn:microsoft.com/office/officeart/2005/8/layout/pyramid1"/>
    <dgm:cxn modelId="{8FD4CAC7-D5B9-4D8F-AD02-59AC2AB2C07E}" type="presOf" srcId="{2FDCE8AF-A19B-4F49-8AC3-BE99EF96A99F}" destId="{DA352588-27AD-409E-BCF2-4D087E9377D3}" srcOrd="1" destOrd="0" presId="urn:microsoft.com/office/officeart/2005/8/layout/pyramid1"/>
    <dgm:cxn modelId="{965B10D6-AC6E-4944-AB7C-C620EA2BD0CD}" type="presOf" srcId="{065CAD87-5CC8-48F5-B80C-284D0C77F62B}" destId="{8B2119E0-52BC-405D-AA75-D7EDF4202015}" srcOrd="0" destOrd="0" presId="urn:microsoft.com/office/officeart/2005/8/layout/pyramid1"/>
    <dgm:cxn modelId="{D1EEB8EE-DF06-4469-BEEC-FAF64E078CC0}" type="presOf" srcId="{378050BC-89F7-4EDB-A592-9536C80A6F45}" destId="{24767697-20E8-4B29-A550-504B27135548}" srcOrd="1" destOrd="0" presId="urn:microsoft.com/office/officeart/2005/8/layout/pyramid1"/>
    <dgm:cxn modelId="{AE7E9DF1-CC77-437D-AA9A-94A0AEC774AA}" srcId="{E12AA3D6-CCCB-430F-A6D7-C8A631AD5172}" destId="{61245767-0ED0-4A5C-BC1B-3B467922791F}" srcOrd="2" destOrd="0" parTransId="{EA6DD86D-A7DD-41ED-9A3C-86A7B4964FB8}" sibTransId="{1B4DCF95-D78D-4B5A-B404-04812F9DDFD8}"/>
    <dgm:cxn modelId="{9272360A-05C3-4849-98A6-C05BFF74042D}" type="presParOf" srcId="{EEEA7161-80B4-44F2-9C6C-034C28AB1664}" destId="{0C3F5514-4C43-4779-8CBD-6FBF22EDB94C}" srcOrd="0" destOrd="0" presId="urn:microsoft.com/office/officeart/2005/8/layout/pyramid1"/>
    <dgm:cxn modelId="{FC082B6F-E8B4-4451-91C1-1F085B5DEF08}" type="presParOf" srcId="{0C3F5514-4C43-4779-8CBD-6FBF22EDB94C}" destId="{B714A8E5-D3D3-4665-A4FE-3453B47BEF05}" srcOrd="0" destOrd="0" presId="urn:microsoft.com/office/officeart/2005/8/layout/pyramid1"/>
    <dgm:cxn modelId="{3CD64573-9E2F-40E5-BE68-1FA039AF9C29}" type="presParOf" srcId="{0C3F5514-4C43-4779-8CBD-6FBF22EDB94C}" destId="{8B5B71D2-4AA2-4C67-B6DA-88906EA73B43}" srcOrd="1" destOrd="0" presId="urn:microsoft.com/office/officeart/2005/8/layout/pyramid1"/>
    <dgm:cxn modelId="{A881CB83-1988-4D9F-B056-BD706E9FEF24}" type="presParOf" srcId="{EEEA7161-80B4-44F2-9C6C-034C28AB1664}" destId="{A86EF58D-0240-4457-A489-D52FD588F079}" srcOrd="1" destOrd="0" presId="urn:microsoft.com/office/officeart/2005/8/layout/pyramid1"/>
    <dgm:cxn modelId="{FB992E1D-6E77-4616-8CC6-FE7A5EEA9AD3}" type="presParOf" srcId="{A86EF58D-0240-4457-A489-D52FD588F079}" destId="{54682789-2984-4A5E-8EEC-864D1674371F}" srcOrd="0" destOrd="0" presId="urn:microsoft.com/office/officeart/2005/8/layout/pyramid1"/>
    <dgm:cxn modelId="{3207E434-E085-419F-A457-99CD94AAD233}" type="presParOf" srcId="{A86EF58D-0240-4457-A489-D52FD588F079}" destId="{DA352588-27AD-409E-BCF2-4D087E9377D3}" srcOrd="1" destOrd="0" presId="urn:microsoft.com/office/officeart/2005/8/layout/pyramid1"/>
    <dgm:cxn modelId="{FF9878BA-CEFE-4420-B78A-36BE474206CF}" type="presParOf" srcId="{EEEA7161-80B4-44F2-9C6C-034C28AB1664}" destId="{B6CEE02B-566A-4855-AEC1-BF2A59882387}" srcOrd="2" destOrd="0" presId="urn:microsoft.com/office/officeart/2005/8/layout/pyramid1"/>
    <dgm:cxn modelId="{8427E577-C2E4-4561-8DE4-7042A750533A}" type="presParOf" srcId="{B6CEE02B-566A-4855-AEC1-BF2A59882387}" destId="{47FAFD69-A757-4DB9-923E-D63419C59475}" srcOrd="0" destOrd="0" presId="urn:microsoft.com/office/officeart/2005/8/layout/pyramid1"/>
    <dgm:cxn modelId="{51D984AD-E455-4568-806B-7FD49CCBE526}" type="presParOf" srcId="{B6CEE02B-566A-4855-AEC1-BF2A59882387}" destId="{15B0B68C-ED1C-44D6-9EB3-E74DBF2425F0}" srcOrd="1" destOrd="0" presId="urn:microsoft.com/office/officeart/2005/8/layout/pyramid1"/>
    <dgm:cxn modelId="{BFFA7C73-9089-4E33-B3B6-F1B753B95B04}" type="presParOf" srcId="{EEEA7161-80B4-44F2-9C6C-034C28AB1664}" destId="{5777D7A9-6887-4D88-97A8-C125AFD9D2A6}" srcOrd="3" destOrd="0" presId="urn:microsoft.com/office/officeart/2005/8/layout/pyramid1"/>
    <dgm:cxn modelId="{FD83BE41-68C6-486E-BE6F-F86FA97CCB98}" type="presParOf" srcId="{5777D7A9-6887-4D88-97A8-C125AFD9D2A6}" destId="{8B2119E0-52BC-405D-AA75-D7EDF4202015}" srcOrd="0" destOrd="0" presId="urn:microsoft.com/office/officeart/2005/8/layout/pyramid1"/>
    <dgm:cxn modelId="{980015F2-066E-4B58-AB6D-38D14DF86281}" type="presParOf" srcId="{5777D7A9-6887-4D88-97A8-C125AFD9D2A6}" destId="{D143F8E7-AFB8-4AB2-8393-BC65B6E3DADC}" srcOrd="1" destOrd="0" presId="urn:microsoft.com/office/officeart/2005/8/layout/pyramid1"/>
    <dgm:cxn modelId="{C3F05651-D73E-4B45-AB77-5B969110A1AF}" type="presParOf" srcId="{EEEA7161-80B4-44F2-9C6C-034C28AB1664}" destId="{C928DA25-0C73-4029-80CA-608ACC1DA168}" srcOrd="4" destOrd="0" presId="urn:microsoft.com/office/officeart/2005/8/layout/pyramid1"/>
    <dgm:cxn modelId="{76A7C8A5-D2B2-4470-BD7E-8BE738B1BB79}" type="presParOf" srcId="{C928DA25-0C73-4029-80CA-608ACC1DA168}" destId="{B80AC9DA-6BF3-4BF7-BA06-BFE52D59D3DA}" srcOrd="0" destOrd="0" presId="urn:microsoft.com/office/officeart/2005/8/layout/pyramid1"/>
    <dgm:cxn modelId="{EE0FFC30-4F73-4877-9BD5-CEA01AAAAEB6}" type="presParOf" srcId="{C928DA25-0C73-4029-80CA-608ACC1DA168}" destId="{24767697-20E8-4B29-A550-504B27135548}"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0709CE0-BAC6-46F8-AAA8-1C3C11B0A689}" type="doc">
      <dgm:prSet loTypeId="urn:microsoft.com/office/officeart/2005/8/layout/cycle6" loCatId="cycle" qsTypeId="urn:microsoft.com/office/officeart/2005/8/quickstyle/simple1" qsCatId="simple" csTypeId="urn:microsoft.com/office/officeart/2005/8/colors/accent0_2" csCatId="mainScheme" phldr="1"/>
      <dgm:spPr/>
      <dgm:t>
        <a:bodyPr/>
        <a:lstStyle/>
        <a:p>
          <a:endParaRPr lang="en-GB"/>
        </a:p>
      </dgm:t>
    </dgm:pt>
    <dgm:pt modelId="{2826885B-65E3-431C-A501-E18C2DD01CF2}">
      <dgm:prSet phldrT="[Text]" phldr="0" custT="1"/>
      <dgm:spPr/>
      <dgm:t>
        <a:bodyPr/>
        <a:lstStyle/>
        <a:p>
          <a:r>
            <a:rPr lang="en-GB" sz="2000" dirty="0">
              <a:latin typeface="Arial"/>
            </a:rPr>
            <a:t>UNCRC</a:t>
          </a:r>
          <a:endParaRPr lang="en-GB" sz="2000" dirty="0"/>
        </a:p>
      </dgm:t>
    </dgm:pt>
    <dgm:pt modelId="{7551D26B-7FBE-4F15-9F8E-A3AB63F1346F}" type="parTrans" cxnId="{CBB95B57-AD65-4F59-8417-4E14155E3B00}">
      <dgm:prSet/>
      <dgm:spPr/>
      <dgm:t>
        <a:bodyPr/>
        <a:lstStyle/>
        <a:p>
          <a:endParaRPr lang="en-GB" sz="2000"/>
        </a:p>
      </dgm:t>
    </dgm:pt>
    <dgm:pt modelId="{526189FC-EA80-43D7-BFFF-79ECFD8ED691}" type="sibTrans" cxnId="{CBB95B57-AD65-4F59-8417-4E14155E3B00}">
      <dgm:prSet/>
      <dgm:spPr/>
      <dgm:t>
        <a:bodyPr/>
        <a:lstStyle/>
        <a:p>
          <a:endParaRPr lang="en-GB" sz="2000"/>
        </a:p>
      </dgm:t>
    </dgm:pt>
    <dgm:pt modelId="{0B08F6A7-FD91-436D-9463-14E288A6A09F}">
      <dgm:prSet phldrT="[Text]" phldr="0" custT="1"/>
      <dgm:spPr/>
      <dgm:t>
        <a:bodyPr/>
        <a:lstStyle/>
        <a:p>
          <a:pPr rtl="0"/>
          <a:r>
            <a:rPr lang="en-GB" sz="2000" dirty="0">
              <a:latin typeface="Arial"/>
            </a:rPr>
            <a:t>MVP and GBV prevention</a:t>
          </a:r>
          <a:endParaRPr lang="en-GB" sz="2000" dirty="0"/>
        </a:p>
      </dgm:t>
    </dgm:pt>
    <dgm:pt modelId="{392005A7-0FCB-4408-A7A2-2921913D34FB}" type="parTrans" cxnId="{77B9D436-F48C-4B96-9A74-57D2CC68B971}">
      <dgm:prSet/>
      <dgm:spPr/>
      <dgm:t>
        <a:bodyPr/>
        <a:lstStyle/>
        <a:p>
          <a:endParaRPr lang="en-GB" sz="2000"/>
        </a:p>
      </dgm:t>
    </dgm:pt>
    <dgm:pt modelId="{1D765A78-1999-4DA4-932B-2377A4FF4BFD}" type="sibTrans" cxnId="{77B9D436-F48C-4B96-9A74-57D2CC68B971}">
      <dgm:prSet/>
      <dgm:spPr/>
      <dgm:t>
        <a:bodyPr/>
        <a:lstStyle/>
        <a:p>
          <a:endParaRPr lang="en-GB" sz="2000"/>
        </a:p>
      </dgm:t>
    </dgm:pt>
    <dgm:pt modelId="{BB4EDF17-A03E-4302-8D58-9D44C7F35A09}">
      <dgm:prSet phldrT="[Text]" phldr="0" custT="1"/>
      <dgm:spPr/>
      <dgm:t>
        <a:bodyPr/>
        <a:lstStyle/>
        <a:p>
          <a:pPr rtl="0"/>
          <a:r>
            <a:rPr lang="en-GB" sz="2000" dirty="0">
              <a:latin typeface="Arial"/>
            </a:rPr>
            <a:t>LGBT Inclusive Education </a:t>
          </a:r>
          <a:endParaRPr lang="en-GB" sz="2000" dirty="0"/>
        </a:p>
      </dgm:t>
    </dgm:pt>
    <dgm:pt modelId="{E77125D3-C18C-44AE-BB6C-55E529D1A916}" type="parTrans" cxnId="{C44C2B87-FAFA-4722-AE74-EC1BD83DB5B0}">
      <dgm:prSet/>
      <dgm:spPr/>
      <dgm:t>
        <a:bodyPr/>
        <a:lstStyle/>
        <a:p>
          <a:endParaRPr lang="en-GB" sz="2000"/>
        </a:p>
      </dgm:t>
    </dgm:pt>
    <dgm:pt modelId="{0BDDED53-A9BB-490B-8F5F-9667A4DE9F5A}" type="sibTrans" cxnId="{C44C2B87-FAFA-4722-AE74-EC1BD83DB5B0}">
      <dgm:prSet/>
      <dgm:spPr/>
      <dgm:t>
        <a:bodyPr/>
        <a:lstStyle/>
        <a:p>
          <a:endParaRPr lang="en-GB" sz="2000"/>
        </a:p>
      </dgm:t>
    </dgm:pt>
    <dgm:pt modelId="{8B863A81-866F-4E53-A1E4-F0CCE3049619}">
      <dgm:prSet phldrT="[Text]" phldr="0" custT="1"/>
      <dgm:spPr/>
      <dgm:t>
        <a:bodyPr/>
        <a:lstStyle/>
        <a:p>
          <a:pPr rtl="0"/>
          <a:r>
            <a:rPr lang="en-GB" sz="2000" dirty="0">
              <a:latin typeface="Arial"/>
            </a:rPr>
            <a:t>Safeguarding </a:t>
          </a:r>
          <a:endParaRPr lang="en-GB" sz="2000" dirty="0"/>
        </a:p>
      </dgm:t>
    </dgm:pt>
    <dgm:pt modelId="{A67DEE98-B329-41C0-8C94-E989A1C34BEB}" type="parTrans" cxnId="{5F2DAB86-49E2-479A-B626-0960C041C833}">
      <dgm:prSet/>
      <dgm:spPr/>
      <dgm:t>
        <a:bodyPr/>
        <a:lstStyle/>
        <a:p>
          <a:endParaRPr lang="en-GB" sz="2000"/>
        </a:p>
      </dgm:t>
    </dgm:pt>
    <dgm:pt modelId="{59EB64D5-CB87-4FB3-B780-B1C3248919B6}" type="sibTrans" cxnId="{5F2DAB86-49E2-479A-B626-0960C041C833}">
      <dgm:prSet/>
      <dgm:spPr/>
      <dgm:t>
        <a:bodyPr/>
        <a:lstStyle/>
        <a:p>
          <a:endParaRPr lang="en-GB" sz="2000"/>
        </a:p>
      </dgm:t>
    </dgm:pt>
    <dgm:pt modelId="{B2B072CD-B481-4ABC-90D0-70C7ECD1A7A3}">
      <dgm:prSet phldr="0" custT="1"/>
      <dgm:spPr/>
      <dgm:t>
        <a:bodyPr/>
        <a:lstStyle/>
        <a:p>
          <a:pPr rtl="0"/>
          <a:r>
            <a:rPr lang="en-GB" sz="2000">
              <a:latin typeface="Arial"/>
            </a:rPr>
            <a:t>Relational approaches </a:t>
          </a:r>
        </a:p>
      </dgm:t>
    </dgm:pt>
    <dgm:pt modelId="{FA533E52-BFFE-4F21-BB5F-38FD7FD78944}" type="parTrans" cxnId="{D3036FCB-D6D9-43EE-8671-74B2975CAD8B}">
      <dgm:prSet/>
      <dgm:spPr/>
      <dgm:t>
        <a:bodyPr/>
        <a:lstStyle/>
        <a:p>
          <a:endParaRPr lang="en-GB" sz="2000"/>
        </a:p>
      </dgm:t>
    </dgm:pt>
    <dgm:pt modelId="{35E377C6-C77C-4AED-8921-960A0EC22A68}" type="sibTrans" cxnId="{D3036FCB-D6D9-43EE-8671-74B2975CAD8B}">
      <dgm:prSet/>
      <dgm:spPr/>
      <dgm:t>
        <a:bodyPr/>
        <a:lstStyle/>
        <a:p>
          <a:endParaRPr lang="en-GB" sz="2000"/>
        </a:p>
      </dgm:t>
    </dgm:pt>
    <dgm:pt modelId="{AA66AD5D-DA5B-4C47-84B6-94C59C0F84D9}">
      <dgm:prSet phldr="0" custT="1"/>
      <dgm:spPr/>
      <dgm:t>
        <a:bodyPr/>
        <a:lstStyle/>
        <a:p>
          <a:pPr rtl="0"/>
          <a:r>
            <a:rPr lang="en-GB" sz="2000" dirty="0">
              <a:latin typeface="Arial"/>
            </a:rPr>
            <a:t>Equalities work</a:t>
          </a:r>
        </a:p>
      </dgm:t>
    </dgm:pt>
    <dgm:pt modelId="{035E5FA9-2568-491E-934D-4BFC1238C68D}" type="parTrans" cxnId="{E343C2B7-7828-434F-B038-40A1640D4ED8}">
      <dgm:prSet/>
      <dgm:spPr/>
      <dgm:t>
        <a:bodyPr/>
        <a:lstStyle/>
        <a:p>
          <a:endParaRPr lang="en-GB" sz="2000"/>
        </a:p>
      </dgm:t>
    </dgm:pt>
    <dgm:pt modelId="{92C94032-9627-4C51-B0CA-694030335DFC}" type="sibTrans" cxnId="{E343C2B7-7828-434F-B038-40A1640D4ED8}">
      <dgm:prSet/>
      <dgm:spPr/>
      <dgm:t>
        <a:bodyPr/>
        <a:lstStyle/>
        <a:p>
          <a:endParaRPr lang="en-GB" sz="2000"/>
        </a:p>
      </dgm:t>
    </dgm:pt>
    <dgm:pt modelId="{499AF56C-5AF2-4B9D-85B0-14A109FAC2E0}">
      <dgm:prSet phldr="0" custT="1"/>
      <dgm:spPr/>
      <dgm:t>
        <a:bodyPr/>
        <a:lstStyle/>
        <a:p>
          <a:pPr rtl="0"/>
          <a:r>
            <a:rPr lang="en-GB" sz="2000" dirty="0">
              <a:latin typeface="Arial"/>
            </a:rPr>
            <a:t>Anti-racist Education </a:t>
          </a:r>
        </a:p>
      </dgm:t>
    </dgm:pt>
    <dgm:pt modelId="{5859F27D-A47C-47D3-815D-242000EDE2C2}" type="parTrans" cxnId="{5F66BA44-B7A5-495A-8931-94E85ECB6C10}">
      <dgm:prSet/>
      <dgm:spPr/>
      <dgm:t>
        <a:bodyPr/>
        <a:lstStyle/>
        <a:p>
          <a:endParaRPr lang="en-GB" sz="2000"/>
        </a:p>
      </dgm:t>
    </dgm:pt>
    <dgm:pt modelId="{C10F0183-EF2B-4AF0-8EFE-54393CD1D96D}" type="sibTrans" cxnId="{5F66BA44-B7A5-495A-8931-94E85ECB6C10}">
      <dgm:prSet/>
      <dgm:spPr/>
      <dgm:t>
        <a:bodyPr/>
        <a:lstStyle/>
        <a:p>
          <a:endParaRPr lang="en-GB" sz="2000"/>
        </a:p>
      </dgm:t>
    </dgm:pt>
    <dgm:pt modelId="{C254ECF7-8C0F-42AA-9223-EAC51A2FFBD9}">
      <dgm:prSet phldr="0" custT="1"/>
      <dgm:spPr/>
      <dgm:t>
        <a:bodyPr/>
        <a:lstStyle/>
        <a:p>
          <a:r>
            <a:rPr lang="en-GB" sz="2000" dirty="0">
              <a:latin typeface="Arial"/>
            </a:rPr>
            <a:t>Prevent</a:t>
          </a:r>
        </a:p>
      </dgm:t>
    </dgm:pt>
    <dgm:pt modelId="{10CBEC26-D21C-4DCC-B0D0-B807A0AFA4EC}" type="parTrans" cxnId="{D08E2CCB-4C49-4617-B382-9914EFC4F461}">
      <dgm:prSet/>
      <dgm:spPr/>
      <dgm:t>
        <a:bodyPr/>
        <a:lstStyle/>
        <a:p>
          <a:endParaRPr lang="en-GB" sz="2000"/>
        </a:p>
      </dgm:t>
    </dgm:pt>
    <dgm:pt modelId="{D03ECD6A-0CCA-4D8F-A60B-7649AB925D65}" type="sibTrans" cxnId="{D08E2CCB-4C49-4617-B382-9914EFC4F461}">
      <dgm:prSet/>
      <dgm:spPr/>
      <dgm:t>
        <a:bodyPr/>
        <a:lstStyle/>
        <a:p>
          <a:endParaRPr lang="en-GB" sz="2000"/>
        </a:p>
      </dgm:t>
    </dgm:pt>
    <dgm:pt modelId="{6AA61609-661E-4CB9-B904-CC96609F2335}" type="pres">
      <dgm:prSet presAssocID="{40709CE0-BAC6-46F8-AAA8-1C3C11B0A689}" presName="cycle" presStyleCnt="0">
        <dgm:presLayoutVars>
          <dgm:dir/>
          <dgm:resizeHandles val="exact"/>
        </dgm:presLayoutVars>
      </dgm:prSet>
      <dgm:spPr/>
    </dgm:pt>
    <dgm:pt modelId="{82FB35FB-C826-481A-A8ED-DDB09E48FB11}" type="pres">
      <dgm:prSet presAssocID="{2826885B-65E3-431C-A501-E18C2DD01CF2}" presName="node" presStyleLbl="node1" presStyleIdx="0" presStyleCnt="8">
        <dgm:presLayoutVars>
          <dgm:bulletEnabled val="1"/>
        </dgm:presLayoutVars>
      </dgm:prSet>
      <dgm:spPr/>
    </dgm:pt>
    <dgm:pt modelId="{B7A32C8E-105A-4956-AF37-DB3DCE4CFC1F}" type="pres">
      <dgm:prSet presAssocID="{2826885B-65E3-431C-A501-E18C2DD01CF2}" presName="spNode" presStyleCnt="0"/>
      <dgm:spPr/>
    </dgm:pt>
    <dgm:pt modelId="{C637D270-AB89-4210-8963-32DBCF36EE3B}" type="pres">
      <dgm:prSet presAssocID="{526189FC-EA80-43D7-BFFF-79ECFD8ED691}" presName="sibTrans" presStyleLbl="sibTrans1D1" presStyleIdx="0" presStyleCnt="8"/>
      <dgm:spPr/>
    </dgm:pt>
    <dgm:pt modelId="{19FF89E4-4DAA-4C59-BC58-0BF0D2FE2E5D}" type="pres">
      <dgm:prSet presAssocID="{0B08F6A7-FD91-436D-9463-14E288A6A09F}" presName="node" presStyleLbl="node1" presStyleIdx="1" presStyleCnt="8" custScaleX="199207">
        <dgm:presLayoutVars>
          <dgm:bulletEnabled val="1"/>
        </dgm:presLayoutVars>
      </dgm:prSet>
      <dgm:spPr/>
    </dgm:pt>
    <dgm:pt modelId="{0F6691F8-5305-4475-B26C-13C054A9526C}" type="pres">
      <dgm:prSet presAssocID="{0B08F6A7-FD91-436D-9463-14E288A6A09F}" presName="spNode" presStyleCnt="0"/>
      <dgm:spPr/>
    </dgm:pt>
    <dgm:pt modelId="{70187CE4-3B72-4950-98A6-D81505D331C0}" type="pres">
      <dgm:prSet presAssocID="{1D765A78-1999-4DA4-932B-2377A4FF4BFD}" presName="sibTrans" presStyleLbl="sibTrans1D1" presStyleIdx="1" presStyleCnt="8"/>
      <dgm:spPr/>
    </dgm:pt>
    <dgm:pt modelId="{EFE38548-9205-49FD-BEC7-7C24FE43C5A4}" type="pres">
      <dgm:prSet presAssocID="{BB4EDF17-A03E-4302-8D58-9D44C7F35A09}" presName="node" presStyleLbl="node1" presStyleIdx="2" presStyleCnt="8" custScaleX="182622">
        <dgm:presLayoutVars>
          <dgm:bulletEnabled val="1"/>
        </dgm:presLayoutVars>
      </dgm:prSet>
      <dgm:spPr/>
    </dgm:pt>
    <dgm:pt modelId="{7780A447-5DF9-46BE-B68D-A94E67943A6D}" type="pres">
      <dgm:prSet presAssocID="{BB4EDF17-A03E-4302-8D58-9D44C7F35A09}" presName="spNode" presStyleCnt="0"/>
      <dgm:spPr/>
    </dgm:pt>
    <dgm:pt modelId="{151FBEF6-60E1-4878-BBC9-7CC776B88FD6}" type="pres">
      <dgm:prSet presAssocID="{0BDDED53-A9BB-490B-8F5F-9667A4DE9F5A}" presName="sibTrans" presStyleLbl="sibTrans1D1" presStyleIdx="2" presStyleCnt="8"/>
      <dgm:spPr/>
    </dgm:pt>
    <dgm:pt modelId="{F92A0368-1D62-4B01-95C6-3E30047F2BB6}" type="pres">
      <dgm:prSet presAssocID="{499AF56C-5AF2-4B9D-85B0-14A109FAC2E0}" presName="node" presStyleLbl="node1" presStyleIdx="3" presStyleCnt="8" custScaleX="153019" custRadScaleRad="102054" custRadScaleInc="-40339">
        <dgm:presLayoutVars>
          <dgm:bulletEnabled val="1"/>
        </dgm:presLayoutVars>
      </dgm:prSet>
      <dgm:spPr/>
    </dgm:pt>
    <dgm:pt modelId="{7243D164-7097-4421-9076-B855A13DBFB2}" type="pres">
      <dgm:prSet presAssocID="{499AF56C-5AF2-4B9D-85B0-14A109FAC2E0}" presName="spNode" presStyleCnt="0"/>
      <dgm:spPr/>
    </dgm:pt>
    <dgm:pt modelId="{E9AE5B9D-7E15-4A49-B8E7-C61461A0064B}" type="pres">
      <dgm:prSet presAssocID="{C10F0183-EF2B-4AF0-8EFE-54393CD1D96D}" presName="sibTrans" presStyleLbl="sibTrans1D1" presStyleIdx="3" presStyleCnt="8"/>
      <dgm:spPr/>
    </dgm:pt>
    <dgm:pt modelId="{CEAA6859-13B2-4622-B342-A64A04190D8E}" type="pres">
      <dgm:prSet presAssocID="{8B863A81-866F-4E53-A1E4-F0CCE3049619}" presName="node" presStyleLbl="node1" presStyleIdx="4" presStyleCnt="8" custScaleX="152200" custRadScaleRad="100375" custRadScaleInc="-26503">
        <dgm:presLayoutVars>
          <dgm:bulletEnabled val="1"/>
        </dgm:presLayoutVars>
      </dgm:prSet>
      <dgm:spPr/>
    </dgm:pt>
    <dgm:pt modelId="{0D62BA1D-C1F4-4218-A0B4-4EAA984006AA}" type="pres">
      <dgm:prSet presAssocID="{8B863A81-866F-4E53-A1E4-F0CCE3049619}" presName="spNode" presStyleCnt="0"/>
      <dgm:spPr/>
    </dgm:pt>
    <dgm:pt modelId="{B29002DF-CD28-4F83-9E70-B80838535463}" type="pres">
      <dgm:prSet presAssocID="{59EB64D5-CB87-4FB3-B780-B1C3248919B6}" presName="sibTrans" presStyleLbl="sibTrans1D1" presStyleIdx="4" presStyleCnt="8"/>
      <dgm:spPr/>
    </dgm:pt>
    <dgm:pt modelId="{D6EA582B-2A86-4803-9DA0-F12EB99CAD88}" type="pres">
      <dgm:prSet presAssocID="{C254ECF7-8C0F-42AA-9223-EAC51A2FFBD9}" presName="node" presStyleLbl="node1" presStyleIdx="5" presStyleCnt="8" custRadScaleRad="98473" custRadScaleInc="28971">
        <dgm:presLayoutVars>
          <dgm:bulletEnabled val="1"/>
        </dgm:presLayoutVars>
      </dgm:prSet>
      <dgm:spPr/>
    </dgm:pt>
    <dgm:pt modelId="{D972016C-A72E-4F9E-91F1-92A6CA5DFE5E}" type="pres">
      <dgm:prSet presAssocID="{C254ECF7-8C0F-42AA-9223-EAC51A2FFBD9}" presName="spNode" presStyleCnt="0"/>
      <dgm:spPr/>
    </dgm:pt>
    <dgm:pt modelId="{3B91FB64-9C13-4C67-A760-4E8614FFD38E}" type="pres">
      <dgm:prSet presAssocID="{D03ECD6A-0CCA-4D8F-A60B-7649AB925D65}" presName="sibTrans" presStyleLbl="sibTrans1D1" presStyleIdx="5" presStyleCnt="8"/>
      <dgm:spPr/>
    </dgm:pt>
    <dgm:pt modelId="{38345404-9690-4666-9CF3-9BC7E313FD2D}" type="pres">
      <dgm:prSet presAssocID="{B2B072CD-B481-4ABC-90D0-70C7ECD1A7A3}" presName="node" presStyleLbl="node1" presStyleIdx="6" presStyleCnt="8" custScaleX="156287">
        <dgm:presLayoutVars>
          <dgm:bulletEnabled val="1"/>
        </dgm:presLayoutVars>
      </dgm:prSet>
      <dgm:spPr/>
    </dgm:pt>
    <dgm:pt modelId="{33D8AFA5-5189-4100-8E4E-B022DB487A45}" type="pres">
      <dgm:prSet presAssocID="{B2B072CD-B481-4ABC-90D0-70C7ECD1A7A3}" presName="spNode" presStyleCnt="0"/>
      <dgm:spPr/>
    </dgm:pt>
    <dgm:pt modelId="{0E8CE3C1-8256-4884-A927-280A7066D19A}" type="pres">
      <dgm:prSet presAssocID="{35E377C6-C77C-4AED-8921-960A0EC22A68}" presName="sibTrans" presStyleLbl="sibTrans1D1" presStyleIdx="6" presStyleCnt="8"/>
      <dgm:spPr/>
    </dgm:pt>
    <dgm:pt modelId="{F8A58C35-601A-422F-B754-93CC4D1C0ABE}" type="pres">
      <dgm:prSet presAssocID="{AA66AD5D-DA5B-4C47-84B6-94C59C0F84D9}" presName="node" presStyleLbl="node1" presStyleIdx="7" presStyleCnt="8" custScaleX="119182">
        <dgm:presLayoutVars>
          <dgm:bulletEnabled val="1"/>
        </dgm:presLayoutVars>
      </dgm:prSet>
      <dgm:spPr/>
    </dgm:pt>
    <dgm:pt modelId="{6D45C217-3FBE-4950-8AB0-6CC547D23C6B}" type="pres">
      <dgm:prSet presAssocID="{AA66AD5D-DA5B-4C47-84B6-94C59C0F84D9}" presName="spNode" presStyleCnt="0"/>
      <dgm:spPr/>
    </dgm:pt>
    <dgm:pt modelId="{966FAAEC-9ACA-457B-B4C1-6F1FDC5D3BC8}" type="pres">
      <dgm:prSet presAssocID="{92C94032-9627-4C51-B0CA-694030335DFC}" presName="sibTrans" presStyleLbl="sibTrans1D1" presStyleIdx="7" presStyleCnt="8"/>
      <dgm:spPr/>
    </dgm:pt>
  </dgm:ptLst>
  <dgm:cxnLst>
    <dgm:cxn modelId="{A07A1208-26C5-4FF7-8D4F-DD08A5D4C755}" type="presOf" srcId="{59EB64D5-CB87-4FB3-B780-B1C3248919B6}" destId="{B29002DF-CD28-4F83-9E70-B80838535463}" srcOrd="0" destOrd="0" presId="urn:microsoft.com/office/officeart/2005/8/layout/cycle6"/>
    <dgm:cxn modelId="{A48FEC14-B231-45B7-A39A-4D3A3056418E}" type="presOf" srcId="{1D765A78-1999-4DA4-932B-2377A4FF4BFD}" destId="{70187CE4-3B72-4950-98A6-D81505D331C0}" srcOrd="0" destOrd="0" presId="urn:microsoft.com/office/officeart/2005/8/layout/cycle6"/>
    <dgm:cxn modelId="{07AAD31A-AA0D-4DAF-B36D-7EB2F3FB8DEA}" type="presOf" srcId="{40709CE0-BAC6-46F8-AAA8-1C3C11B0A689}" destId="{6AA61609-661E-4CB9-B904-CC96609F2335}" srcOrd="0" destOrd="0" presId="urn:microsoft.com/office/officeart/2005/8/layout/cycle6"/>
    <dgm:cxn modelId="{30428920-95A4-468F-966B-77FC4F8ABE06}" type="presOf" srcId="{C254ECF7-8C0F-42AA-9223-EAC51A2FFBD9}" destId="{D6EA582B-2A86-4803-9DA0-F12EB99CAD88}" srcOrd="0" destOrd="0" presId="urn:microsoft.com/office/officeart/2005/8/layout/cycle6"/>
    <dgm:cxn modelId="{BBFBF62A-FDBF-4C0F-83C3-A7E3F88344AF}" type="presOf" srcId="{C10F0183-EF2B-4AF0-8EFE-54393CD1D96D}" destId="{E9AE5B9D-7E15-4A49-B8E7-C61461A0064B}" srcOrd="0" destOrd="0" presId="urn:microsoft.com/office/officeart/2005/8/layout/cycle6"/>
    <dgm:cxn modelId="{64939630-78CC-456F-A043-9AADE385935C}" type="presOf" srcId="{92C94032-9627-4C51-B0CA-694030335DFC}" destId="{966FAAEC-9ACA-457B-B4C1-6F1FDC5D3BC8}" srcOrd="0" destOrd="0" presId="urn:microsoft.com/office/officeart/2005/8/layout/cycle6"/>
    <dgm:cxn modelId="{77B9D436-F48C-4B96-9A74-57D2CC68B971}" srcId="{40709CE0-BAC6-46F8-AAA8-1C3C11B0A689}" destId="{0B08F6A7-FD91-436D-9463-14E288A6A09F}" srcOrd="1" destOrd="0" parTransId="{392005A7-0FCB-4408-A7A2-2921913D34FB}" sibTransId="{1D765A78-1999-4DA4-932B-2377A4FF4BFD}"/>
    <dgm:cxn modelId="{5F66BA44-B7A5-495A-8931-94E85ECB6C10}" srcId="{40709CE0-BAC6-46F8-AAA8-1C3C11B0A689}" destId="{499AF56C-5AF2-4B9D-85B0-14A109FAC2E0}" srcOrd="3" destOrd="0" parTransId="{5859F27D-A47C-47D3-815D-242000EDE2C2}" sibTransId="{C10F0183-EF2B-4AF0-8EFE-54393CD1D96D}"/>
    <dgm:cxn modelId="{3659BE71-D48E-426C-A593-7892041E7DED}" type="presOf" srcId="{B2B072CD-B481-4ABC-90D0-70C7ECD1A7A3}" destId="{38345404-9690-4666-9CF3-9BC7E313FD2D}" srcOrd="0" destOrd="0" presId="urn:microsoft.com/office/officeart/2005/8/layout/cycle6"/>
    <dgm:cxn modelId="{F3BA7C52-5D07-41FF-91FF-954A0B370583}" type="presOf" srcId="{0BDDED53-A9BB-490B-8F5F-9667A4DE9F5A}" destId="{151FBEF6-60E1-4878-BBC9-7CC776B88FD6}" srcOrd="0" destOrd="0" presId="urn:microsoft.com/office/officeart/2005/8/layout/cycle6"/>
    <dgm:cxn modelId="{CBB95B57-AD65-4F59-8417-4E14155E3B00}" srcId="{40709CE0-BAC6-46F8-AAA8-1C3C11B0A689}" destId="{2826885B-65E3-431C-A501-E18C2DD01CF2}" srcOrd="0" destOrd="0" parTransId="{7551D26B-7FBE-4F15-9F8E-A3AB63F1346F}" sibTransId="{526189FC-EA80-43D7-BFFF-79ECFD8ED691}"/>
    <dgm:cxn modelId="{F5B9427A-32A0-41E0-A82D-B2FB656D9349}" type="presOf" srcId="{BB4EDF17-A03E-4302-8D58-9D44C7F35A09}" destId="{EFE38548-9205-49FD-BEC7-7C24FE43C5A4}" srcOrd="0" destOrd="0" presId="urn:microsoft.com/office/officeart/2005/8/layout/cycle6"/>
    <dgm:cxn modelId="{B46DC983-4E0B-4567-AEA1-466695A81F40}" type="presOf" srcId="{499AF56C-5AF2-4B9D-85B0-14A109FAC2E0}" destId="{F92A0368-1D62-4B01-95C6-3E30047F2BB6}" srcOrd="0" destOrd="0" presId="urn:microsoft.com/office/officeart/2005/8/layout/cycle6"/>
    <dgm:cxn modelId="{E890DE83-0AB8-4D55-9F55-3E41D218BAD2}" type="presOf" srcId="{2826885B-65E3-431C-A501-E18C2DD01CF2}" destId="{82FB35FB-C826-481A-A8ED-DDB09E48FB11}" srcOrd="0" destOrd="0" presId="urn:microsoft.com/office/officeart/2005/8/layout/cycle6"/>
    <dgm:cxn modelId="{5F2DAB86-49E2-479A-B626-0960C041C833}" srcId="{40709CE0-BAC6-46F8-AAA8-1C3C11B0A689}" destId="{8B863A81-866F-4E53-A1E4-F0CCE3049619}" srcOrd="4" destOrd="0" parTransId="{A67DEE98-B329-41C0-8C94-E989A1C34BEB}" sibTransId="{59EB64D5-CB87-4FB3-B780-B1C3248919B6}"/>
    <dgm:cxn modelId="{C44C2B87-FAFA-4722-AE74-EC1BD83DB5B0}" srcId="{40709CE0-BAC6-46F8-AAA8-1C3C11B0A689}" destId="{BB4EDF17-A03E-4302-8D58-9D44C7F35A09}" srcOrd="2" destOrd="0" parTransId="{E77125D3-C18C-44AE-BB6C-55E529D1A916}" sibTransId="{0BDDED53-A9BB-490B-8F5F-9667A4DE9F5A}"/>
    <dgm:cxn modelId="{2D8E9DA7-8D45-4CCC-9624-8320F96660C6}" type="presOf" srcId="{35E377C6-C77C-4AED-8921-960A0EC22A68}" destId="{0E8CE3C1-8256-4884-A927-280A7066D19A}" srcOrd="0" destOrd="0" presId="urn:microsoft.com/office/officeart/2005/8/layout/cycle6"/>
    <dgm:cxn modelId="{7EF6DCA9-8F0E-4716-AB8F-BC8EB84AAAC3}" type="presOf" srcId="{AA66AD5D-DA5B-4C47-84B6-94C59C0F84D9}" destId="{F8A58C35-601A-422F-B754-93CC4D1C0ABE}" srcOrd="0" destOrd="0" presId="urn:microsoft.com/office/officeart/2005/8/layout/cycle6"/>
    <dgm:cxn modelId="{1EC64FB1-9EA4-4D02-8A84-383EFDA68313}" type="presOf" srcId="{0B08F6A7-FD91-436D-9463-14E288A6A09F}" destId="{19FF89E4-4DAA-4C59-BC58-0BF0D2FE2E5D}" srcOrd="0" destOrd="0" presId="urn:microsoft.com/office/officeart/2005/8/layout/cycle6"/>
    <dgm:cxn modelId="{E343C2B7-7828-434F-B038-40A1640D4ED8}" srcId="{40709CE0-BAC6-46F8-AAA8-1C3C11B0A689}" destId="{AA66AD5D-DA5B-4C47-84B6-94C59C0F84D9}" srcOrd="7" destOrd="0" parTransId="{035E5FA9-2568-491E-934D-4BFC1238C68D}" sibTransId="{92C94032-9627-4C51-B0CA-694030335DFC}"/>
    <dgm:cxn modelId="{D08E2CCB-4C49-4617-B382-9914EFC4F461}" srcId="{40709CE0-BAC6-46F8-AAA8-1C3C11B0A689}" destId="{C254ECF7-8C0F-42AA-9223-EAC51A2FFBD9}" srcOrd="5" destOrd="0" parTransId="{10CBEC26-D21C-4DCC-B0D0-B807A0AFA4EC}" sibTransId="{D03ECD6A-0CCA-4D8F-A60B-7649AB925D65}"/>
    <dgm:cxn modelId="{D3036FCB-D6D9-43EE-8671-74B2975CAD8B}" srcId="{40709CE0-BAC6-46F8-AAA8-1C3C11B0A689}" destId="{B2B072CD-B481-4ABC-90D0-70C7ECD1A7A3}" srcOrd="6" destOrd="0" parTransId="{FA533E52-BFFE-4F21-BB5F-38FD7FD78944}" sibTransId="{35E377C6-C77C-4AED-8921-960A0EC22A68}"/>
    <dgm:cxn modelId="{5C9172CF-5EC8-422C-AF15-54974C5B48F4}" type="presOf" srcId="{526189FC-EA80-43D7-BFFF-79ECFD8ED691}" destId="{C637D270-AB89-4210-8963-32DBCF36EE3B}" srcOrd="0" destOrd="0" presId="urn:microsoft.com/office/officeart/2005/8/layout/cycle6"/>
    <dgm:cxn modelId="{BEC925D0-F7A5-452B-B507-51E1FAFD6B79}" type="presOf" srcId="{8B863A81-866F-4E53-A1E4-F0CCE3049619}" destId="{CEAA6859-13B2-4622-B342-A64A04190D8E}" srcOrd="0" destOrd="0" presId="urn:microsoft.com/office/officeart/2005/8/layout/cycle6"/>
    <dgm:cxn modelId="{2164DEDB-B013-4841-85A5-1B3DF8189D6F}" type="presOf" srcId="{D03ECD6A-0CCA-4D8F-A60B-7649AB925D65}" destId="{3B91FB64-9C13-4C67-A760-4E8614FFD38E}" srcOrd="0" destOrd="0" presId="urn:microsoft.com/office/officeart/2005/8/layout/cycle6"/>
    <dgm:cxn modelId="{35FB60C0-292A-4012-8E49-1B045384693F}" type="presParOf" srcId="{6AA61609-661E-4CB9-B904-CC96609F2335}" destId="{82FB35FB-C826-481A-A8ED-DDB09E48FB11}" srcOrd="0" destOrd="0" presId="urn:microsoft.com/office/officeart/2005/8/layout/cycle6"/>
    <dgm:cxn modelId="{9B1B9AAA-F2B8-4FAE-91FB-17C45222EC3D}" type="presParOf" srcId="{6AA61609-661E-4CB9-B904-CC96609F2335}" destId="{B7A32C8E-105A-4956-AF37-DB3DCE4CFC1F}" srcOrd="1" destOrd="0" presId="urn:microsoft.com/office/officeart/2005/8/layout/cycle6"/>
    <dgm:cxn modelId="{9667CCF8-17F8-48D6-B338-24314214E42F}" type="presParOf" srcId="{6AA61609-661E-4CB9-B904-CC96609F2335}" destId="{C637D270-AB89-4210-8963-32DBCF36EE3B}" srcOrd="2" destOrd="0" presId="urn:microsoft.com/office/officeart/2005/8/layout/cycle6"/>
    <dgm:cxn modelId="{91C346F2-E255-4503-A32B-0DE2988EA6C6}" type="presParOf" srcId="{6AA61609-661E-4CB9-B904-CC96609F2335}" destId="{19FF89E4-4DAA-4C59-BC58-0BF0D2FE2E5D}" srcOrd="3" destOrd="0" presId="urn:microsoft.com/office/officeart/2005/8/layout/cycle6"/>
    <dgm:cxn modelId="{57D0A146-53A1-492C-BD69-DB32EB2C5E52}" type="presParOf" srcId="{6AA61609-661E-4CB9-B904-CC96609F2335}" destId="{0F6691F8-5305-4475-B26C-13C054A9526C}" srcOrd="4" destOrd="0" presId="urn:microsoft.com/office/officeart/2005/8/layout/cycle6"/>
    <dgm:cxn modelId="{6A15304C-90F0-4770-B9C7-BA02839D2ABB}" type="presParOf" srcId="{6AA61609-661E-4CB9-B904-CC96609F2335}" destId="{70187CE4-3B72-4950-98A6-D81505D331C0}" srcOrd="5" destOrd="0" presId="urn:microsoft.com/office/officeart/2005/8/layout/cycle6"/>
    <dgm:cxn modelId="{21595DF2-D7B8-4E50-BA59-BA6E7AE969BD}" type="presParOf" srcId="{6AA61609-661E-4CB9-B904-CC96609F2335}" destId="{EFE38548-9205-49FD-BEC7-7C24FE43C5A4}" srcOrd="6" destOrd="0" presId="urn:microsoft.com/office/officeart/2005/8/layout/cycle6"/>
    <dgm:cxn modelId="{9D13D847-5B16-4CA1-86A2-64CE092BF763}" type="presParOf" srcId="{6AA61609-661E-4CB9-B904-CC96609F2335}" destId="{7780A447-5DF9-46BE-B68D-A94E67943A6D}" srcOrd="7" destOrd="0" presId="urn:microsoft.com/office/officeart/2005/8/layout/cycle6"/>
    <dgm:cxn modelId="{ADBC2522-7676-4504-96EC-5A916E380584}" type="presParOf" srcId="{6AA61609-661E-4CB9-B904-CC96609F2335}" destId="{151FBEF6-60E1-4878-BBC9-7CC776B88FD6}" srcOrd="8" destOrd="0" presId="urn:microsoft.com/office/officeart/2005/8/layout/cycle6"/>
    <dgm:cxn modelId="{1D8EC497-C738-4F97-9883-CE3B5C947CAF}" type="presParOf" srcId="{6AA61609-661E-4CB9-B904-CC96609F2335}" destId="{F92A0368-1D62-4B01-95C6-3E30047F2BB6}" srcOrd="9" destOrd="0" presId="urn:microsoft.com/office/officeart/2005/8/layout/cycle6"/>
    <dgm:cxn modelId="{9BA23FA7-19FE-43B1-A269-4B6747B85FCC}" type="presParOf" srcId="{6AA61609-661E-4CB9-B904-CC96609F2335}" destId="{7243D164-7097-4421-9076-B855A13DBFB2}" srcOrd="10" destOrd="0" presId="urn:microsoft.com/office/officeart/2005/8/layout/cycle6"/>
    <dgm:cxn modelId="{D7870D9E-4E97-4B40-916E-4289D78DE694}" type="presParOf" srcId="{6AA61609-661E-4CB9-B904-CC96609F2335}" destId="{E9AE5B9D-7E15-4A49-B8E7-C61461A0064B}" srcOrd="11" destOrd="0" presId="urn:microsoft.com/office/officeart/2005/8/layout/cycle6"/>
    <dgm:cxn modelId="{929C39FE-3C4D-4E0B-B833-0AF0B1A7B1E2}" type="presParOf" srcId="{6AA61609-661E-4CB9-B904-CC96609F2335}" destId="{CEAA6859-13B2-4622-B342-A64A04190D8E}" srcOrd="12" destOrd="0" presId="urn:microsoft.com/office/officeart/2005/8/layout/cycle6"/>
    <dgm:cxn modelId="{75FFF552-742C-4553-9A1D-766E4445BA3C}" type="presParOf" srcId="{6AA61609-661E-4CB9-B904-CC96609F2335}" destId="{0D62BA1D-C1F4-4218-A0B4-4EAA984006AA}" srcOrd="13" destOrd="0" presId="urn:microsoft.com/office/officeart/2005/8/layout/cycle6"/>
    <dgm:cxn modelId="{01CB7A07-F6C3-4B41-87FC-E2EF6813A805}" type="presParOf" srcId="{6AA61609-661E-4CB9-B904-CC96609F2335}" destId="{B29002DF-CD28-4F83-9E70-B80838535463}" srcOrd="14" destOrd="0" presId="urn:microsoft.com/office/officeart/2005/8/layout/cycle6"/>
    <dgm:cxn modelId="{65CDDB8E-EB97-4CF7-A6E0-F74736F8D58E}" type="presParOf" srcId="{6AA61609-661E-4CB9-B904-CC96609F2335}" destId="{D6EA582B-2A86-4803-9DA0-F12EB99CAD88}" srcOrd="15" destOrd="0" presId="urn:microsoft.com/office/officeart/2005/8/layout/cycle6"/>
    <dgm:cxn modelId="{689997B8-949D-46C6-B9B0-0AD738890F31}" type="presParOf" srcId="{6AA61609-661E-4CB9-B904-CC96609F2335}" destId="{D972016C-A72E-4F9E-91F1-92A6CA5DFE5E}" srcOrd="16" destOrd="0" presId="urn:microsoft.com/office/officeart/2005/8/layout/cycle6"/>
    <dgm:cxn modelId="{AFCAAA98-A8C4-4274-95F6-5FDDE69A33A9}" type="presParOf" srcId="{6AA61609-661E-4CB9-B904-CC96609F2335}" destId="{3B91FB64-9C13-4C67-A760-4E8614FFD38E}" srcOrd="17" destOrd="0" presId="urn:microsoft.com/office/officeart/2005/8/layout/cycle6"/>
    <dgm:cxn modelId="{BADB6351-F470-4476-A727-DBFF66BCD843}" type="presParOf" srcId="{6AA61609-661E-4CB9-B904-CC96609F2335}" destId="{38345404-9690-4666-9CF3-9BC7E313FD2D}" srcOrd="18" destOrd="0" presId="urn:microsoft.com/office/officeart/2005/8/layout/cycle6"/>
    <dgm:cxn modelId="{43F76253-00EE-44FF-8705-8AE2FF3E814D}" type="presParOf" srcId="{6AA61609-661E-4CB9-B904-CC96609F2335}" destId="{33D8AFA5-5189-4100-8E4E-B022DB487A45}" srcOrd="19" destOrd="0" presId="urn:microsoft.com/office/officeart/2005/8/layout/cycle6"/>
    <dgm:cxn modelId="{1FDEFD09-B78A-4C6B-A9A3-A87775FC8717}" type="presParOf" srcId="{6AA61609-661E-4CB9-B904-CC96609F2335}" destId="{0E8CE3C1-8256-4884-A927-280A7066D19A}" srcOrd="20" destOrd="0" presId="urn:microsoft.com/office/officeart/2005/8/layout/cycle6"/>
    <dgm:cxn modelId="{3F1BE1AD-9AA5-4429-9D46-FEFCDAC78428}" type="presParOf" srcId="{6AA61609-661E-4CB9-B904-CC96609F2335}" destId="{F8A58C35-601A-422F-B754-93CC4D1C0ABE}" srcOrd="21" destOrd="0" presId="urn:microsoft.com/office/officeart/2005/8/layout/cycle6"/>
    <dgm:cxn modelId="{F94DC330-4B31-49A8-BC8C-BF7E0720679A}" type="presParOf" srcId="{6AA61609-661E-4CB9-B904-CC96609F2335}" destId="{6D45C217-3FBE-4950-8AB0-6CC547D23C6B}" srcOrd="22" destOrd="0" presId="urn:microsoft.com/office/officeart/2005/8/layout/cycle6"/>
    <dgm:cxn modelId="{F029C125-8564-4D7B-A144-2A5D447078AA}" type="presParOf" srcId="{6AA61609-661E-4CB9-B904-CC96609F2335}" destId="{966FAAEC-9ACA-457B-B4C1-6F1FDC5D3BC8}" srcOrd="23"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4A8E5-D3D3-4665-A4FE-3453B47BEF05}">
      <dsp:nvSpPr>
        <dsp:cNvPr id="0" name=""/>
        <dsp:cNvSpPr/>
      </dsp:nvSpPr>
      <dsp:spPr>
        <a:xfrm>
          <a:off x="3706994" y="0"/>
          <a:ext cx="1853497" cy="1015551"/>
        </a:xfrm>
        <a:prstGeom prst="trapezoid">
          <a:avLst>
            <a:gd name="adj" fmla="val 91256"/>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rPr>
            <a:t>Murder, suicide, genocide</a:t>
          </a:r>
        </a:p>
      </dsp:txBody>
      <dsp:txXfrm>
        <a:off x="3706994" y="0"/>
        <a:ext cx="1853497" cy="1015551"/>
      </dsp:txXfrm>
    </dsp:sp>
    <dsp:sp modelId="{54682789-2984-4A5E-8EEC-864D1674371F}">
      <dsp:nvSpPr>
        <dsp:cNvPr id="0" name=""/>
        <dsp:cNvSpPr/>
      </dsp:nvSpPr>
      <dsp:spPr>
        <a:xfrm>
          <a:off x="2780245" y="1015551"/>
          <a:ext cx="3706994" cy="1015551"/>
        </a:xfrm>
        <a:prstGeom prst="trapezoid">
          <a:avLst>
            <a:gd name="adj" fmla="val 91256"/>
          </a:avLst>
        </a:prstGeom>
        <a:solidFill>
          <a:schemeClr val="accent1">
            <a:alpha val="90000"/>
            <a:hueOff val="0"/>
            <a:satOff val="0"/>
            <a:lumOff val="0"/>
            <a:alphaOff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rPr>
            <a:t>Physical attacks, assault, rape, criminal damage</a:t>
          </a:r>
        </a:p>
      </dsp:txBody>
      <dsp:txXfrm>
        <a:off x="3428969" y="1015551"/>
        <a:ext cx="2409546" cy="1015551"/>
      </dsp:txXfrm>
    </dsp:sp>
    <dsp:sp modelId="{47FAFD69-A757-4DB9-923E-D63419C59475}">
      <dsp:nvSpPr>
        <dsp:cNvPr id="0" name=""/>
        <dsp:cNvSpPr/>
      </dsp:nvSpPr>
      <dsp:spPr>
        <a:xfrm>
          <a:off x="1853497" y="2031102"/>
          <a:ext cx="5560491" cy="1015551"/>
        </a:xfrm>
        <a:prstGeom prst="trapezoid">
          <a:avLst>
            <a:gd name="adj" fmla="val 91256"/>
          </a:avLst>
        </a:prstGeom>
        <a:solidFill>
          <a:schemeClr val="accent1">
            <a:alpha val="90000"/>
            <a:hueOff val="0"/>
            <a:satOff val="0"/>
            <a:lumOff val="0"/>
            <a:alphaOff val="-2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rPr>
            <a:t>Discrimination: in employment, education, access to housing, healthcare, services, goods</a:t>
          </a:r>
        </a:p>
      </dsp:txBody>
      <dsp:txXfrm>
        <a:off x="2826582" y="2031102"/>
        <a:ext cx="3614319" cy="1015551"/>
      </dsp:txXfrm>
    </dsp:sp>
    <dsp:sp modelId="{8B2119E0-52BC-405D-AA75-D7EDF4202015}">
      <dsp:nvSpPr>
        <dsp:cNvPr id="0" name=""/>
        <dsp:cNvSpPr/>
      </dsp:nvSpPr>
      <dsp:spPr>
        <a:xfrm>
          <a:off x="926748" y="3046654"/>
          <a:ext cx="7413988" cy="1015551"/>
        </a:xfrm>
        <a:prstGeom prst="trapezoid">
          <a:avLst>
            <a:gd name="adj" fmla="val 91256"/>
          </a:avLst>
        </a:prstGeom>
        <a:solidFill>
          <a:schemeClr val="accent1">
            <a:alpha val="90000"/>
            <a:hueOff val="0"/>
            <a:satOff val="0"/>
            <a:lumOff val="0"/>
            <a:alphaOff val="-3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Roboto" panose="02000000000000000000" pitchFamily="2" charset="0"/>
              <a:ea typeface="Roboto" panose="02000000000000000000" pitchFamily="2" charset="0"/>
            </a:rPr>
            <a:t>Avoidance: ignoring, excluding, physical withdrawal</a:t>
          </a:r>
        </a:p>
      </dsp:txBody>
      <dsp:txXfrm>
        <a:off x="2224196" y="3046654"/>
        <a:ext cx="4819092" cy="1015551"/>
      </dsp:txXfrm>
    </dsp:sp>
    <dsp:sp modelId="{B80AC9DA-6BF3-4BF7-BA06-BFE52D59D3DA}">
      <dsp:nvSpPr>
        <dsp:cNvPr id="0" name=""/>
        <dsp:cNvSpPr/>
      </dsp:nvSpPr>
      <dsp:spPr>
        <a:xfrm>
          <a:off x="0" y="4062205"/>
          <a:ext cx="9267485" cy="1015551"/>
        </a:xfrm>
        <a:prstGeom prst="trapezoid">
          <a:avLst>
            <a:gd name="adj" fmla="val 91256"/>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Roboto" panose="02000000000000000000" pitchFamily="2" charset="0"/>
              <a:ea typeface="Roboto" panose="02000000000000000000" pitchFamily="2" charset="0"/>
            </a:rPr>
            <a:t>Antilocution: stereotypes, verbal abuse, negative myths about people jokes and hateful opinions </a:t>
          </a:r>
        </a:p>
      </dsp:txBody>
      <dsp:txXfrm>
        <a:off x="1621809" y="4062205"/>
        <a:ext cx="6023865" cy="10155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B35FB-C826-481A-A8ED-DDB09E48FB11}">
      <dsp:nvSpPr>
        <dsp:cNvPr id="0" name=""/>
        <dsp:cNvSpPr/>
      </dsp:nvSpPr>
      <dsp:spPr>
        <a:xfrm>
          <a:off x="5345204" y="2632"/>
          <a:ext cx="1149012" cy="746858"/>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rial"/>
            </a:rPr>
            <a:t>UNCRC</a:t>
          </a:r>
          <a:endParaRPr lang="en-GB" sz="2000" kern="1200" dirty="0"/>
        </a:p>
      </dsp:txBody>
      <dsp:txXfrm>
        <a:off x="5381663" y="39091"/>
        <a:ext cx="1076094" cy="673940"/>
      </dsp:txXfrm>
    </dsp:sp>
    <dsp:sp modelId="{C637D270-AB89-4210-8963-32DBCF36EE3B}">
      <dsp:nvSpPr>
        <dsp:cNvPr id="0" name=""/>
        <dsp:cNvSpPr/>
      </dsp:nvSpPr>
      <dsp:spPr>
        <a:xfrm>
          <a:off x="3328286" y="376061"/>
          <a:ext cx="5182849" cy="5182849"/>
        </a:xfrm>
        <a:custGeom>
          <a:avLst/>
          <a:gdLst/>
          <a:ahLst/>
          <a:cxnLst/>
          <a:rect l="0" t="0" r="0" b="0"/>
          <a:pathLst>
            <a:path>
              <a:moveTo>
                <a:pt x="3174203" y="66379"/>
              </a:moveTo>
              <a:arcTo wR="2591424" hR="2591424" stAng="16979775" swAng="1108364"/>
            </a:path>
          </a:pathLst>
        </a:cu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9FF89E4-4DAA-4C59-BC58-0BF0D2FE2E5D}">
      <dsp:nvSpPr>
        <dsp:cNvPr id="0" name=""/>
        <dsp:cNvSpPr/>
      </dsp:nvSpPr>
      <dsp:spPr>
        <a:xfrm>
          <a:off x="6607667" y="761643"/>
          <a:ext cx="2288914" cy="746858"/>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dirty="0">
              <a:latin typeface="Arial"/>
            </a:rPr>
            <a:t>MVP and GBV prevention</a:t>
          </a:r>
          <a:endParaRPr lang="en-GB" sz="2000" kern="1200" dirty="0"/>
        </a:p>
      </dsp:txBody>
      <dsp:txXfrm>
        <a:off x="6644126" y="798102"/>
        <a:ext cx="2215996" cy="673940"/>
      </dsp:txXfrm>
    </dsp:sp>
    <dsp:sp modelId="{70187CE4-3B72-4950-98A6-D81505D331C0}">
      <dsp:nvSpPr>
        <dsp:cNvPr id="0" name=""/>
        <dsp:cNvSpPr/>
      </dsp:nvSpPr>
      <dsp:spPr>
        <a:xfrm>
          <a:off x="3328286" y="376061"/>
          <a:ext cx="5182849" cy="5182849"/>
        </a:xfrm>
        <a:custGeom>
          <a:avLst/>
          <a:gdLst/>
          <a:ahLst/>
          <a:cxnLst/>
          <a:rect l="0" t="0" r="0" b="0"/>
          <a:pathLst>
            <a:path>
              <a:moveTo>
                <a:pt x="4739653" y="1142082"/>
              </a:moveTo>
              <a:arcTo wR="2591424" hR="2591424" stAng="19559622" swAng="1527807"/>
            </a:path>
          </a:pathLst>
        </a:cu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FE38548-9205-49FD-BEC7-7C24FE43C5A4}">
      <dsp:nvSpPr>
        <dsp:cNvPr id="0" name=""/>
        <dsp:cNvSpPr/>
      </dsp:nvSpPr>
      <dsp:spPr>
        <a:xfrm>
          <a:off x="7461960" y="2594057"/>
          <a:ext cx="2098350" cy="746858"/>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dirty="0">
              <a:latin typeface="Arial"/>
            </a:rPr>
            <a:t>LGBT Inclusive Education </a:t>
          </a:r>
          <a:endParaRPr lang="en-GB" sz="2000" kern="1200" dirty="0"/>
        </a:p>
      </dsp:txBody>
      <dsp:txXfrm>
        <a:off x="7498419" y="2630516"/>
        <a:ext cx="2025432" cy="673940"/>
      </dsp:txXfrm>
    </dsp:sp>
    <dsp:sp modelId="{151FBEF6-60E1-4878-BBC9-7CC776B88FD6}">
      <dsp:nvSpPr>
        <dsp:cNvPr id="0" name=""/>
        <dsp:cNvSpPr/>
      </dsp:nvSpPr>
      <dsp:spPr>
        <a:xfrm>
          <a:off x="3311114" y="523466"/>
          <a:ext cx="5182849" cy="5182849"/>
        </a:xfrm>
        <a:custGeom>
          <a:avLst/>
          <a:gdLst/>
          <a:ahLst/>
          <a:cxnLst/>
          <a:rect l="0" t="0" r="0" b="0"/>
          <a:pathLst>
            <a:path>
              <a:moveTo>
                <a:pt x="5172127" y="2826916"/>
              </a:moveTo>
              <a:arcTo wR="2591424" hR="2591424" stAng="312832" swAng="1242931"/>
            </a:path>
          </a:pathLst>
        </a:cu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92A0368-1D62-4B01-95C6-3E30047F2BB6}">
      <dsp:nvSpPr>
        <dsp:cNvPr id="0" name=""/>
        <dsp:cNvSpPr/>
      </dsp:nvSpPr>
      <dsp:spPr>
        <a:xfrm>
          <a:off x="7097364" y="4256566"/>
          <a:ext cx="1758208" cy="746858"/>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dirty="0">
              <a:latin typeface="Arial"/>
            </a:rPr>
            <a:t>Anti-racist Education </a:t>
          </a:r>
        </a:p>
      </dsp:txBody>
      <dsp:txXfrm>
        <a:off x="7133823" y="4293025"/>
        <a:ext cx="1685290" cy="673940"/>
      </dsp:txXfrm>
    </dsp:sp>
    <dsp:sp modelId="{E9AE5B9D-7E15-4A49-B8E7-C61461A0064B}">
      <dsp:nvSpPr>
        <dsp:cNvPr id="0" name=""/>
        <dsp:cNvSpPr/>
      </dsp:nvSpPr>
      <dsp:spPr>
        <a:xfrm>
          <a:off x="3483170" y="322689"/>
          <a:ext cx="5182849" cy="5182849"/>
        </a:xfrm>
        <a:custGeom>
          <a:avLst/>
          <a:gdLst/>
          <a:ahLst/>
          <a:cxnLst/>
          <a:rect l="0" t="0" r="0" b="0"/>
          <a:pathLst>
            <a:path>
              <a:moveTo>
                <a:pt x="4118677" y="4684981"/>
              </a:moveTo>
              <a:arcTo wR="2591424" hR="2591424" stAng="3233352" swAng="937988"/>
            </a:path>
          </a:pathLst>
        </a:cu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EAA6859-13B2-4622-B342-A64A04190D8E}">
      <dsp:nvSpPr>
        <dsp:cNvPr id="0" name=""/>
        <dsp:cNvSpPr/>
      </dsp:nvSpPr>
      <dsp:spPr>
        <a:xfrm>
          <a:off x="5225646" y="5188114"/>
          <a:ext cx="1748797" cy="746858"/>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dirty="0">
              <a:latin typeface="Arial"/>
            </a:rPr>
            <a:t>Safeguarding </a:t>
          </a:r>
          <a:endParaRPr lang="en-GB" sz="2000" kern="1200" dirty="0"/>
        </a:p>
      </dsp:txBody>
      <dsp:txXfrm>
        <a:off x="5262105" y="5224573"/>
        <a:ext cx="1675879" cy="673940"/>
      </dsp:txXfrm>
    </dsp:sp>
    <dsp:sp modelId="{B29002DF-CD28-4F83-9E70-B80838535463}">
      <dsp:nvSpPr>
        <dsp:cNvPr id="0" name=""/>
        <dsp:cNvSpPr/>
      </dsp:nvSpPr>
      <dsp:spPr>
        <a:xfrm>
          <a:off x="3450307" y="422470"/>
          <a:ext cx="5182849" cy="5182849"/>
        </a:xfrm>
        <a:custGeom>
          <a:avLst/>
          <a:gdLst/>
          <a:ahLst/>
          <a:cxnLst/>
          <a:rect l="0" t="0" r="0" b="0"/>
          <a:pathLst>
            <a:path>
              <a:moveTo>
                <a:pt x="1766172" y="5047934"/>
              </a:moveTo>
              <a:arcTo wR="2591424" hR="2591424" stAng="6514171" swAng="1263930"/>
            </a:path>
          </a:pathLst>
        </a:cu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6EA582B-2A86-4803-9DA0-F12EB99CAD88}">
      <dsp:nvSpPr>
        <dsp:cNvPr id="0" name=""/>
        <dsp:cNvSpPr/>
      </dsp:nvSpPr>
      <dsp:spPr>
        <a:xfrm>
          <a:off x="3409231" y="4256575"/>
          <a:ext cx="1149012" cy="746858"/>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rial"/>
            </a:rPr>
            <a:t>Prevent</a:t>
          </a:r>
        </a:p>
      </dsp:txBody>
      <dsp:txXfrm>
        <a:off x="3445690" y="4293034"/>
        <a:ext cx="1076094" cy="673940"/>
      </dsp:txXfrm>
    </dsp:sp>
    <dsp:sp modelId="{3B91FB64-9C13-4C67-A760-4E8614FFD38E}">
      <dsp:nvSpPr>
        <dsp:cNvPr id="0" name=""/>
        <dsp:cNvSpPr/>
      </dsp:nvSpPr>
      <dsp:spPr>
        <a:xfrm>
          <a:off x="3310923" y="271791"/>
          <a:ext cx="5182849" cy="5182849"/>
        </a:xfrm>
        <a:custGeom>
          <a:avLst/>
          <a:gdLst/>
          <a:ahLst/>
          <a:cxnLst/>
          <a:rect l="0" t="0" r="0" b="0"/>
          <a:pathLst>
            <a:path>
              <a:moveTo>
                <a:pt x="401190" y="3976471"/>
              </a:moveTo>
              <a:arcTo wR="2591424" hR="2591424" stAng="8861509" swAng="1288075"/>
            </a:path>
          </a:pathLst>
        </a:cu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8345404-9690-4666-9CF3-9BC7E313FD2D}">
      <dsp:nvSpPr>
        <dsp:cNvPr id="0" name=""/>
        <dsp:cNvSpPr/>
      </dsp:nvSpPr>
      <dsp:spPr>
        <a:xfrm>
          <a:off x="2430407" y="2594057"/>
          <a:ext cx="1795757" cy="746858"/>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a:latin typeface="Arial"/>
            </a:rPr>
            <a:t>Relational approaches </a:t>
          </a:r>
        </a:p>
      </dsp:txBody>
      <dsp:txXfrm>
        <a:off x="2466866" y="2630516"/>
        <a:ext cx="1722839" cy="673940"/>
      </dsp:txXfrm>
    </dsp:sp>
    <dsp:sp modelId="{0E8CE3C1-8256-4884-A927-280A7066D19A}">
      <dsp:nvSpPr>
        <dsp:cNvPr id="0" name=""/>
        <dsp:cNvSpPr/>
      </dsp:nvSpPr>
      <dsp:spPr>
        <a:xfrm>
          <a:off x="3328286" y="376061"/>
          <a:ext cx="5182849" cy="5182849"/>
        </a:xfrm>
        <a:custGeom>
          <a:avLst/>
          <a:gdLst/>
          <a:ahLst/>
          <a:cxnLst/>
          <a:rect l="0" t="0" r="0" b="0"/>
          <a:pathLst>
            <a:path>
              <a:moveTo>
                <a:pt x="28751" y="2206471"/>
              </a:moveTo>
              <a:arcTo wR="2591424" hR="2591424" stAng="11312570" swAng="1527807"/>
            </a:path>
          </a:pathLst>
        </a:cu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8A58C35-601A-422F-B754-93CC4D1C0ABE}">
      <dsp:nvSpPr>
        <dsp:cNvPr id="0" name=""/>
        <dsp:cNvSpPr/>
      </dsp:nvSpPr>
      <dsp:spPr>
        <a:xfrm>
          <a:off x="3402588" y="761643"/>
          <a:ext cx="1369416" cy="746858"/>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dirty="0">
              <a:latin typeface="Arial"/>
            </a:rPr>
            <a:t>Equalities work</a:t>
          </a:r>
        </a:p>
      </dsp:txBody>
      <dsp:txXfrm>
        <a:off x="3439047" y="798102"/>
        <a:ext cx="1296498" cy="673940"/>
      </dsp:txXfrm>
    </dsp:sp>
    <dsp:sp modelId="{966FAAEC-9ACA-457B-B4C1-6F1FDC5D3BC8}">
      <dsp:nvSpPr>
        <dsp:cNvPr id="0" name=""/>
        <dsp:cNvSpPr/>
      </dsp:nvSpPr>
      <dsp:spPr>
        <a:xfrm>
          <a:off x="3328286" y="376061"/>
          <a:ext cx="5182849" cy="5182849"/>
        </a:xfrm>
        <a:custGeom>
          <a:avLst/>
          <a:gdLst/>
          <a:ahLst/>
          <a:cxnLst/>
          <a:rect l="0" t="0" r="0" b="0"/>
          <a:pathLst>
            <a:path>
              <a:moveTo>
                <a:pt x="1238604" y="381139"/>
              </a:moveTo>
              <a:arcTo wR="2591424" hR="2591424" stAng="14311860" swAng="1108364"/>
            </a:path>
          </a:pathLst>
        </a:cu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B832C4-B904-4F5C-99F5-363BF6379311}" type="datetimeFigureOut">
              <a:t>5/1/2025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6B9474-5C89-4B94-BE26-66ED3C9B0640}" type="slidenum">
              <a:t>‹#›</a:t>
            </a:fld>
            <a:endParaRPr lang="en-GB"/>
          </a:p>
        </p:txBody>
      </p:sp>
    </p:spTree>
    <p:extLst>
      <p:ext uri="{BB962C8B-B14F-4D97-AF65-F5344CB8AC3E}">
        <p14:creationId xmlns:p14="http://schemas.microsoft.com/office/powerpoint/2010/main" val="1276891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ducation.gov.scot/professional-learning/leading-professional-learning/inclusion-wellbeing-and-equalities-framework/"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PsB0R_2HFrw"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youtube.com/watch?v=t1Im4eP-4Ug"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gov.scot/binaries/content/documents/govscot/publications/advice-and-guidance/2024/11/respect-national-approach-anti-bullying/documents/respect-national-approach-anti-bullying-scotlands-children-young-people/respect-national-approach-anti-bullying-scotlands-children-young-people/govscot%3Adocument/respect-national-approach-anti-bullying-scotlands-children-young-people.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ov.scot/binaries/content/documents/govscot/publications/advice-and-guidance/2024/11/respect-national-approach-anti-bullying/documents/respect-national-approach-anti-bullying-scotlands-children-young-people/respect-national-approach-anti-bullying-scotlands-children-young-people/govscot:document/respect-national-approach-anti-bullying-scotlands-children-young-people.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digitaldiscourse.scot/"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gov.scot/binaries/content/documents/govscot/publications/advice-and-guidance/2024/11/respect-national-approach-anti-bullying/documents/respect-national-approach-anti-bullying-scotlands-children-young-people/respect-national-approach-anti-bullying-scotlands-children-young-people/govscot%3Adocument/respect-national-approach-anti-bullying-scotlands-children-young-people.pdf" TargetMode="External"/><Relationship Id="rId4" Type="http://schemas.openxmlformats.org/officeDocument/2006/relationships/hyperlink" Target="https://education.gov.scot/resources/equalities-policy-guide/"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ctiononprejudice.info/library/speak-up/"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gov.scot/binaries/content/documents/govscot/publications/advice-and-guidance/2024/11/respect-national-approach-anti-bullying/documents/respect-national-approach-anti-bullying-scotlands-children-young-people/respect-national-approach-anti-bullying-scotlands-children-young-people/govscot%3Adocument/respect-national-approach-anti-bullying-scotlands-children-young-people.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cotland.police.uk/secureforms/c3/" TargetMode="External"/><Relationship Id="rId7" Type="http://schemas.openxmlformats.org/officeDocument/2006/relationships/hyperlink" Target="https://crimestoppers-uk.org/fearless/give-information-anonymously"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iammescotland.co.uk/about-keep-safe" TargetMode="External"/><Relationship Id="rId5" Type="http://schemas.openxmlformats.org/officeDocument/2006/relationships/hyperlink" Target="https://www.scotland.police.uk/contact-us/british-sign-language/" TargetMode="External"/><Relationship Id="rId4" Type="http://schemas.openxmlformats.org/officeDocument/2006/relationships/hyperlink" Target="https://www.scotland.police.uk/contact-us/report-hate-crime-and-third-party-reporting/third-party-reporting-centres/https:/youthlinkscotland-my.sharepoint.com/personal/srobinson_youthlink_scot/Documents/Hate%20Crime%20resource%20-%20Education%20Scotland/Hate%20Crime%20-%20Facilitation%20Notes.docx"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gov.scot/binaries/content/documents/govscot/publications/advice-and-guidance/2024/03/preventing-responding-gender-based-violence-whole-school-framework/documents/preventing-responding-gender-based-violence-whole-school-framework/preventing-responding-gender-based-violence-whole-school-framework/govscot%3Adocument/preventing-responding-gender-based-violence-whole-school-framework.pdf"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scottishsentencingcouncil.org.uk/sentencing-information/disposals-and-appeal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gov.scot/publications/new-scots-refugee-integration-strategy-2024/"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tie.scot/professional-learning/teachers/digital-discourse-initiative-cpd/" TargetMode="External"/><Relationship Id="rId13" Type="http://schemas.openxmlformats.org/officeDocument/2006/relationships/hyperlink" Target="https://www.educateagainsthate.com/resources/online-misinformation-the-uk-riots/" TargetMode="External"/><Relationship Id="rId18" Type="http://schemas.openxmlformats.org/officeDocument/2006/relationships/hyperlink" Target="https://www.gov.scot/binaries/content/documents/govscot/publications/strategy-plan/2023/03/hate-crime-strategy-scotland2/documents/hate-crime-strategy-scotland-march-2023/hate-crime-strategy-scotland-march-2023/govscot%3Adocument/hate-crime-strategy-scotland-march-2023.pdf" TargetMode="External"/><Relationship Id="rId3" Type="http://schemas.openxmlformats.org/officeDocument/2006/relationships/hyperlink" Target="https://www.actiononprejudice.info/organisation-directory/" TargetMode="External"/><Relationship Id="rId7" Type="http://schemas.openxmlformats.org/officeDocument/2006/relationships/hyperlink" Target="https://www.actiononprejudice.info/library/speak-up/" TargetMode="External"/><Relationship Id="rId12" Type="http://schemas.openxmlformats.org/officeDocument/2006/relationships/hyperlink" Target="https://diwc.co.uk/topics/misinformation-and-disinformation/" TargetMode="External"/><Relationship Id="rId17" Type="http://schemas.openxmlformats.org/officeDocument/2006/relationships/hyperlink" Target="https://iammescotlandeducation.org.uk/" TargetMode="External"/><Relationship Id="rId2" Type="http://schemas.openxmlformats.org/officeDocument/2006/relationships/slide" Target="../slides/slide29.xml"/><Relationship Id="rId16" Type="http://schemas.openxmlformats.org/officeDocument/2006/relationships/hyperlink" Target="https://www.copfs.gov.uk/resources/for-schools/" TargetMode="External"/><Relationship Id="rId20" Type="http://schemas.openxmlformats.org/officeDocument/2006/relationships/hyperlink" Target="https://www.gov.scot/binaries/content/documents/govscot/publications/factsheet/2023/11/hate-crime-public-order-scotland-act-2021-information-note/documents/hate-crime-public-order-scotland-act-2021-general-information-note/hate-crime-public-order-scotland-act-2021-general-information-note/govscot%3Adocument/hate-crime-public-order-scotland-act-2021-general-information-note.pdf" TargetMode="External"/><Relationship Id="rId1" Type="http://schemas.openxmlformats.org/officeDocument/2006/relationships/notesMaster" Target="../notesMasters/notesMaster1.xml"/><Relationship Id="rId6" Type="http://schemas.openxmlformats.org/officeDocument/2006/relationships/hyperlink" Target="https://education.gov.scot/resources/promoting-positive-relationships-and-behaviour-in-educational-settings/#:~:text=These%20reflective%20questions%20invite%20you%20to" TargetMode="External"/><Relationship Id="rId11" Type="http://schemas.openxmlformats.org/officeDocument/2006/relationships/hyperlink" Target="https://www.actiononprejudice.info/library/the-southport-attack-rumours-to-riots/" TargetMode="External"/><Relationship Id="rId5" Type="http://schemas.openxmlformats.org/officeDocument/2006/relationships/hyperlink" Target="https://www.noknivesbetterlives.com/courses/restorative-approaches-and-hate-crime/" TargetMode="External"/><Relationship Id="rId15" Type="http://schemas.openxmlformats.org/officeDocument/2006/relationships/hyperlink" Target="https://www.actiononprejudice.info/wp-content/uploads/2024/05/Hate-Crime-and-Public-Order-Act-Info-Sheet-for-Youth-Workers-1.pdf" TargetMode="External"/><Relationship Id="rId10" Type="http://schemas.openxmlformats.org/officeDocument/2006/relationships/hyperlink" Target="https://soldnetwork.org.uk/criminal-justice-pathway/" TargetMode="External"/><Relationship Id="rId19" Type="http://schemas.openxmlformats.org/officeDocument/2006/relationships/hyperlink" Target="https://www.gov.scot/publications/hate-crime-strategy-delivery-plan/documents/" TargetMode="External"/><Relationship Id="rId4" Type="http://schemas.openxmlformats.org/officeDocument/2006/relationships/hyperlink" Target="https://education.gov.scot/professional-learning/leading-professional-learning/inclusion-wellbeing-equalities-professional-learning-framework/informed-level/#Rights" TargetMode="External"/><Relationship Id="rId9" Type="http://schemas.openxmlformats.org/officeDocument/2006/relationships/hyperlink" Target="https://www.sacro.org.uk/services/justice/community-justice" TargetMode="External"/><Relationship Id="rId14" Type="http://schemas.openxmlformats.org/officeDocument/2006/relationships/hyperlink" Target="https://www.actiononprejudice.info/"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O1islM0ytkE"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youtube.com/watch?v=w6dnj2IyYjE"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forms.office.com/pages/responsepage.aspx?id=R3T3DoMQ7E24nyfHZQdoQGC9U99WQChBi9N5OCIZLL5URVJQQ0Q1MUpJVEpFWllORFZTQjUyOFIyMy4u&amp;route=shortur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ov.scot/publications/hate-crime-and-public-order-scotland-act-factsheet/"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actiononprejudice.info/wp-content/uploads/2024/05/Hate-Crime-and-Public-Order-Act-Info-Sheet-for-Youth-Workers-1.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srebrenica.scot/video-material/" TargetMode="External"/><Relationship Id="rId13" Type="http://schemas.openxmlformats.org/officeDocument/2006/relationships/hyperlink" Target="https://hmd.org.uk/resource/henry-wuga-burns-night/" TargetMode="External"/><Relationship Id="rId3" Type="http://schemas.openxmlformats.org/officeDocument/2006/relationships/hyperlink" Target="http://the-classroom.org.uk/wp-content/uploads/2014/07/Prejudice_And_Allport_Scale.pdf-1.pdf" TargetMode="External"/><Relationship Id="rId7" Type="http://schemas.openxmlformats.org/officeDocument/2006/relationships/hyperlink" Target="https://www.youtube.com/channel/UCvf-cf8gVKM8u82ICdWArIg" TargetMode="External"/><Relationship Id="rId12" Type="http://schemas.openxmlformats.org/officeDocument/2006/relationships/hyperlink" Target="https://hmd.org.uk/resource/henry-wuga-mbe/"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podcasts.apple.com/pl/podcast/srebrenica-stories/id1519239090" TargetMode="External"/><Relationship Id="rId11" Type="http://schemas.openxmlformats.org/officeDocument/2006/relationships/hyperlink" Target="https://hmd.org.uk/" TargetMode="External"/><Relationship Id="rId5" Type="http://schemas.openxmlformats.org/officeDocument/2006/relationships/hyperlink" Target="https://srebrenica.scot/voices-from-the-drina/" TargetMode="External"/><Relationship Id="rId15" Type="http://schemas.openxmlformats.org/officeDocument/2006/relationships/hyperlink" Target="https://hmd.org.uk/resource/sabina-kadic-mackenzie/" TargetMode="External"/><Relationship Id="rId10" Type="http://schemas.openxmlformats.org/officeDocument/2006/relationships/hyperlink" Target="https://www.uws.ac.uk/research/vision-schools-scotland/" TargetMode="External"/><Relationship Id="rId4" Type="http://schemas.openxmlformats.org/officeDocument/2006/relationships/hyperlink" Target="https://srebrenica.scot/scottish-education-pack/" TargetMode="External"/><Relationship Id="rId9" Type="http://schemas.openxmlformats.org/officeDocument/2006/relationships/hyperlink" Target="https://www.het.org.uk/lessons-from-auschwitz-online" TargetMode="External"/><Relationship Id="rId14" Type="http://schemas.openxmlformats.org/officeDocument/2006/relationships/hyperlink" Target="https://hmd.org.uk/resource/marianne-grant/"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gov.sco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diwc.co.uk/topics/misinformation-and-disinformation/" TargetMode="External"/><Relationship Id="rId3" Type="http://schemas.openxmlformats.org/officeDocument/2006/relationships/hyperlink" Target="https://www.gov.scot/publications/behaviour-scottish-schools-research-report-2023/" TargetMode="External"/><Relationship Id="rId7" Type="http://schemas.openxmlformats.org/officeDocument/2006/relationships/hyperlink" Target="https://www.educateagainsthate.com/resources/online-misinformation-the-uk-riots/" TargetMode="External"/><Relationship Id="rId12" Type="http://schemas.openxmlformats.org/officeDocument/2006/relationships/hyperlink" Target="https://www.legislation.gov.uk/asp/2016/22/enacted"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connecting.scot/for-you/learner/media-literacy" TargetMode="External"/><Relationship Id="rId11" Type="http://schemas.openxmlformats.org/officeDocument/2006/relationships/hyperlink" Target="https://learning.nspcc.org.uk/media/2603/think-b4-you-type-campaign-toolkit.pdf" TargetMode="External"/><Relationship Id="rId5" Type="http://schemas.openxmlformats.org/officeDocument/2006/relationships/hyperlink" Target="https://www.digitaldiscourse.scot/" TargetMode="External"/><Relationship Id="rId10" Type="http://schemas.openxmlformats.org/officeDocument/2006/relationships/hyperlink" Target="https://blogs.glowscotland.org.uk/glowblogs/digilearn/2022/12/20/finding-and-checking-learner-digital-literacy-toolkit/" TargetMode="External"/><Relationship Id="rId4" Type="http://schemas.openxmlformats.org/officeDocument/2006/relationships/hyperlink" Target="https://www.gov.scot/publications/learners-scotland-matter-national-discussion-education-final-report/documents/" TargetMode="External"/><Relationship Id="rId9" Type="http://schemas.openxmlformats.org/officeDocument/2006/relationships/hyperlink" Target="https://blogs.glowscotland.org.uk/glowblogs/digilearn/cyber-resilience-toolkit-for-teacher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dirty="0">
                <a:solidFill>
                  <a:srgbClr val="00C4C4"/>
                </a:solidFill>
                <a:effectLst/>
                <a:latin typeface="Segoe UI" panose="020B0502040204020203" pitchFamily="34" charset="0"/>
              </a:rPr>
              <a:t>How to use this resource</a:t>
            </a:r>
            <a:r>
              <a:rPr lang="en-GB" sz="1800" b="0" i="0" dirty="0">
                <a:solidFill>
                  <a:srgbClr val="000000"/>
                </a:solidFill>
                <a:effectLst/>
                <a:latin typeface="Segoe UI" panose="020B0502040204020203" pitchFamily="34" charset="0"/>
              </a:rPr>
              <a:t>​:</a:t>
            </a:r>
          </a:p>
          <a:p>
            <a:endParaRPr lang="en-GB" sz="1800" b="0" i="0" dirty="0">
              <a:solidFill>
                <a:srgbClr val="000000"/>
              </a:solidFill>
              <a:effectLst/>
              <a:latin typeface="Segoe UI" panose="020B0502040204020203" pitchFamily="34" charset="0"/>
            </a:endParaRPr>
          </a:p>
          <a:p>
            <a:pPr algn="l" rtl="0" fontAlgn="base"/>
            <a:r>
              <a:rPr lang="en-GB" sz="2800" b="0" i="0" u="none" strike="noStrike" dirty="0">
                <a:solidFill>
                  <a:srgbClr val="000000"/>
                </a:solidFill>
                <a:effectLst/>
                <a:latin typeface="Arial" panose="020B0604020202020204" pitchFamily="34" charset="0"/>
              </a:rPr>
              <a:t>This professional learning is at an informed level. It is suitable for anyone working with children, young people and adult learners in an educational context. </a:t>
            </a:r>
          </a:p>
          <a:p>
            <a:pPr algn="l" rtl="0" fontAlgn="base">
              <a:lnSpc>
                <a:spcPts val="2025"/>
              </a:lnSpc>
            </a:pPr>
            <a:r>
              <a:rPr lang="en-GB" sz="1800" b="0" i="0" u="none" strike="noStrike" dirty="0">
                <a:solidFill>
                  <a:srgbClr val="000000"/>
                </a:solidFill>
                <a:effectLst/>
                <a:latin typeface="Calibri" panose="020F0502020204030204" pitchFamily="34" charset="0"/>
              </a:rPr>
              <a:t>Slides can be used to facilitate professional learning in a group or whole-setting, or as a self-directed learning activity as an individual.</a:t>
            </a:r>
            <a:r>
              <a:rPr lang="en-US" sz="1800" b="0" i="0" dirty="0">
                <a:solidFill>
                  <a:srgbClr val="000000"/>
                </a:solidFill>
                <a:effectLst/>
                <a:latin typeface="Calibri" panose="020F0502020204030204" pitchFamily="34" charset="0"/>
              </a:rPr>
              <a:t>​</a:t>
            </a:r>
          </a:p>
          <a:p>
            <a:pPr algn="l" rtl="0" fontAlgn="base">
              <a:lnSpc>
                <a:spcPts val="2025"/>
              </a:lnSpc>
            </a:pPr>
            <a:endParaRPr lang="en-US" b="0" i="0" dirty="0">
              <a:solidFill>
                <a:srgbClr val="000000"/>
              </a:solidFill>
              <a:effectLst/>
              <a:latin typeface="Segoe UI" panose="020B0502040204020203" pitchFamily="34" charset="0"/>
            </a:endParaRPr>
          </a:p>
          <a:p>
            <a:pPr algn="l" rtl="0" fontAlgn="base">
              <a:lnSpc>
                <a:spcPts val="2025"/>
              </a:lnSpc>
            </a:pPr>
            <a:r>
              <a:rPr lang="en-GB" sz="1800" b="0" i="0" u="none" strike="noStrike" dirty="0">
                <a:solidFill>
                  <a:srgbClr val="000000"/>
                </a:solidFill>
                <a:effectLst/>
                <a:latin typeface="Calibri" panose="020F0502020204030204" pitchFamily="34" charset="0"/>
              </a:rPr>
              <a:t>Facilitation notes are included at the bottom of each slide</a:t>
            </a:r>
            <a:r>
              <a:rPr lang="en-US" sz="1800" b="0" i="0" dirty="0">
                <a:solidFill>
                  <a:srgbClr val="000000"/>
                </a:solidFill>
                <a:effectLst/>
                <a:latin typeface="Calibri" panose="020F0502020204030204" pitchFamily="34" charset="0"/>
              </a:rPr>
              <a:t>​. </a:t>
            </a:r>
            <a:r>
              <a:rPr lang="en-GB" sz="1800" b="0" i="0" u="none" strike="noStrike" dirty="0">
                <a:solidFill>
                  <a:srgbClr val="000000"/>
                </a:solidFill>
                <a:effectLst/>
                <a:latin typeface="Calibri" panose="020F0502020204030204" pitchFamily="34" charset="0"/>
              </a:rPr>
              <a:t>Please do not remove or change any of the slides included.</a:t>
            </a:r>
            <a:r>
              <a:rPr lang="en-US" sz="1800" b="0" i="0" dirty="0">
                <a:solidFill>
                  <a:srgbClr val="000000"/>
                </a:solidFill>
                <a:effectLst/>
                <a:latin typeface="Calibri" panose="020F0502020204030204" pitchFamily="34" charset="0"/>
              </a:rPr>
              <a:t>​</a:t>
            </a:r>
          </a:p>
          <a:p>
            <a:pPr algn="l" rtl="0" fontAlgn="base">
              <a:lnSpc>
                <a:spcPts val="2025"/>
              </a:lnSpc>
            </a:pPr>
            <a:r>
              <a:rPr lang="en-US" sz="1200" b="0" i="0" u="none" strike="noStrike" dirty="0">
                <a:solidFill>
                  <a:srgbClr val="000000"/>
                </a:solidFill>
                <a:effectLst/>
                <a:latin typeface="Segoe UI" panose="020B0502040204020203" pitchFamily="34" charset="0"/>
              </a:rPr>
              <a:t>You</a:t>
            </a:r>
            <a:r>
              <a:rPr lang="en-GB" sz="1800" b="0" i="0" u="none" strike="noStrike" dirty="0">
                <a:solidFill>
                  <a:srgbClr val="000000"/>
                </a:solidFill>
                <a:effectLst/>
                <a:latin typeface="Calibri" panose="020F0502020204030204" pitchFamily="34" charset="0"/>
              </a:rPr>
              <a:t> are welcome to add slides or activities relevant to your own setting, to support discussion and exploration of the topic. You will know participants’ needs best.</a:t>
            </a:r>
            <a:r>
              <a:rPr lang="en-US" sz="1800" b="0" i="0" dirty="0">
                <a:solidFill>
                  <a:srgbClr val="000000"/>
                </a:solidFill>
                <a:effectLst/>
                <a:latin typeface="Calibri" panose="020F0502020204030204" pitchFamily="34" charset="0"/>
              </a:rPr>
              <a:t>​</a:t>
            </a:r>
          </a:p>
          <a:p>
            <a:pPr algn="l" rtl="0" fontAlgn="base">
              <a:lnSpc>
                <a:spcPts val="2025"/>
              </a:lnSpc>
            </a:pPr>
            <a:endParaRPr lang="en-US" b="0" i="0" dirty="0">
              <a:solidFill>
                <a:srgbClr val="000000"/>
              </a:solidFill>
              <a:effectLst/>
              <a:latin typeface="Segoe UI" panose="020B0502040204020203" pitchFamily="34" charset="0"/>
            </a:endParaRPr>
          </a:p>
          <a:p>
            <a:pPr algn="l" rtl="0" fontAlgn="base">
              <a:lnSpc>
                <a:spcPts val="2025"/>
              </a:lnSpc>
            </a:pPr>
            <a:r>
              <a:rPr lang="en-GB" sz="1800" b="0" i="0" u="none" strike="noStrike" dirty="0">
                <a:solidFill>
                  <a:srgbClr val="000000"/>
                </a:solidFill>
                <a:effectLst/>
                <a:latin typeface="Calibri" panose="020F0502020204030204" pitchFamily="34" charset="0"/>
              </a:rPr>
              <a:t>Anyone who works in an educational setting can be a facilitator and use these slides. For reflection or discussion activities, it is important to establish a safe space which encourages respect and honesty to ensure that everyone can participate. </a:t>
            </a:r>
            <a:r>
              <a:rPr lang="en-GB" sz="1800" b="0" i="0" dirty="0">
                <a:solidFill>
                  <a:srgbClr val="000000"/>
                </a:solidFill>
                <a:effectLst/>
                <a:latin typeface="Calibri" panose="020F0502020204030204" pitchFamily="34" charset="0"/>
              </a:rPr>
              <a:t>​</a:t>
            </a:r>
          </a:p>
          <a:p>
            <a:pPr algn="l" rtl="0" fontAlgn="base">
              <a:lnSpc>
                <a:spcPts val="2025"/>
              </a:lnSpc>
            </a:pPr>
            <a:endParaRPr lang="en-GB" sz="1800" b="0" i="0" dirty="0">
              <a:solidFill>
                <a:srgbClr val="000000"/>
              </a:solidFill>
              <a:effectLst/>
              <a:latin typeface="Calibri" panose="020F0502020204030204" pitchFamily="34" charset="0"/>
            </a:endParaRPr>
          </a:p>
          <a:p>
            <a:pPr marL="0" marR="0" lvl="0" indent="0" algn="l" defTabSz="914400" rtl="0" eaLnBrk="1" fontAlgn="base" latinLnBrk="0" hangingPunct="1">
              <a:lnSpc>
                <a:spcPts val="2025"/>
              </a:lnSpc>
              <a:spcBef>
                <a:spcPts val="0"/>
              </a:spcBef>
              <a:spcAft>
                <a:spcPts val="0"/>
              </a:spcAft>
              <a:buClrTx/>
              <a:buSzTx/>
              <a:buFontTx/>
              <a:buNone/>
              <a:tabLst/>
              <a:defRPr/>
            </a:pPr>
            <a:r>
              <a:rPr lang="en-GB" sz="1800" b="0" i="0" dirty="0">
                <a:solidFill>
                  <a:srgbClr val="000000"/>
                </a:solidFill>
                <a:effectLst/>
                <a:latin typeface="Calibri" panose="020F0502020204030204" pitchFamily="34" charset="0"/>
              </a:rPr>
              <a:t>More information on using </a:t>
            </a:r>
            <a:r>
              <a:rPr lang="en-GB" dirty="0">
                <a:hlinkClick r:id="rId3"/>
              </a:rPr>
              <a:t>Inclusion, Wellbeing and Equalities Framework</a:t>
            </a:r>
            <a:r>
              <a:rPr lang="en-GB" dirty="0"/>
              <a:t> resources is available on the education Scotland website (link on the slide)</a:t>
            </a:r>
          </a:p>
          <a:p>
            <a:pPr marL="0" marR="0" lvl="0" indent="0" algn="l" defTabSz="914400" rtl="0" eaLnBrk="1" fontAlgn="base" latinLnBrk="0" hangingPunct="1">
              <a:lnSpc>
                <a:spcPts val="2025"/>
              </a:lnSpc>
              <a:spcBef>
                <a:spcPts val="0"/>
              </a:spcBef>
              <a:spcAft>
                <a:spcPts val="0"/>
              </a:spcAft>
              <a:buClrTx/>
              <a:buSzTx/>
              <a:buFontTx/>
              <a:buNone/>
              <a:tabLst/>
              <a:defRPr/>
            </a:pPr>
            <a:endParaRPr lang="en-GB" dirty="0"/>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These slides can be used to facilitate professional learning in a group or whole-setting, or as a self-directed learning activity as an individual. </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Facilitation notes are included at the bottom of each slide </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Please do not remove or change any of the slides included. </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Facilitators are welcome to add slides or activities relevant to your own setting, to support discussion and exploration of the topic. Facilitators will know their participants’ needs best. </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Anyone who works in an educational setting can be a facilitator and use these slides. </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For reflection or discussion activities, it is important to establish a safe space which encourages respect and honesty to ensure that everyone is able to participate.</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r>
              <a:rPr lang="en-GB" b="0" i="0" u="none" strike="noStrike" dirty="0">
                <a:solidFill>
                  <a:srgbClr val="000000"/>
                </a:solidFill>
                <a:effectLst/>
                <a:latin typeface="Calibri" panose="020F0502020204030204" pitchFamily="34" charset="0"/>
              </a:rPr>
              <a:t>FACILITATION NOTES can also be found on a separate Word document on the Education Scotland Inclusion, Wellbeing and Equalities Professional Learning Framework.</a:t>
            </a:r>
            <a:endParaRPr lang="en-GB" b="0" i="0" dirty="0">
              <a:solidFill>
                <a:srgbClr val="444444"/>
              </a:solidFill>
              <a:effectLst/>
              <a:latin typeface="Arial" panose="020B0604020202020204" pitchFamily="34" charset="0"/>
            </a:endParaRPr>
          </a:p>
          <a:p>
            <a:pPr marL="0" marR="0" lvl="0" indent="0" algn="l" defTabSz="914400" rtl="0" eaLnBrk="1" fontAlgn="base" latinLnBrk="0" hangingPunct="1">
              <a:lnSpc>
                <a:spcPts val="2025"/>
              </a:lnSpc>
              <a:spcBef>
                <a:spcPts val="0"/>
              </a:spcBef>
              <a:spcAft>
                <a:spcPts val="0"/>
              </a:spcAft>
              <a:buClrTx/>
              <a:buSzTx/>
              <a:buFontTx/>
              <a:buNone/>
              <a:tabLst/>
              <a:defRPr/>
            </a:pPr>
            <a:endParaRPr lang="en-GB" dirty="0"/>
          </a:p>
          <a:p>
            <a:pPr algn="l" rtl="0" fontAlgn="base">
              <a:lnSpc>
                <a:spcPts val="2025"/>
              </a:lnSpc>
            </a:pPr>
            <a:endParaRPr lang="en-GB" b="0"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139324FF-2452-4482-AFCA-8C1F044BDB6E}" type="slidenum">
              <a:rPr lang="en-GB" smtClean="0"/>
              <a:t>1</a:t>
            </a:fld>
            <a:endParaRPr lang="en-GB"/>
          </a:p>
        </p:txBody>
      </p:sp>
    </p:spTree>
    <p:extLst>
      <p:ext uri="{BB962C8B-B14F-4D97-AF65-F5344CB8AC3E}">
        <p14:creationId xmlns:p14="http://schemas.microsoft.com/office/powerpoint/2010/main" val="1554763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kern="0" dirty="0"/>
              <a:t>Being able to recognise and report hate crime is crucial to making a change in society. Experiencing hate crime has a detrimental effect on physical and mental health, it can lead to increased conflict </a:t>
            </a:r>
            <a:r>
              <a:rPr lang="en-GB" kern="0" dirty="0">
                <a:effectLst/>
              </a:rPr>
              <a:t>in </a:t>
            </a:r>
            <a:r>
              <a:rPr lang="en-GB" kern="0" dirty="0"/>
              <a:t>communities and, if it goes unreported, it is as if the behaviour is acceptable and is therefore more likely to increase. </a:t>
            </a:r>
            <a:endParaRPr lang="en-GB" kern="0" dirty="0">
              <a:ea typeface="Calibri"/>
              <a:cs typeface="Calibri"/>
            </a:endParaRPr>
          </a:p>
          <a:p>
            <a:endParaRPr lang="en-GB" kern="0" dirty="0"/>
          </a:p>
          <a:p>
            <a:r>
              <a:rPr lang="en-GB" kern="0" dirty="0"/>
              <a:t>The videos (</a:t>
            </a:r>
            <a:r>
              <a:rPr lang="en-GB" u="sng" kern="0" dirty="0">
                <a:hlinkClick r:id="rId3"/>
              </a:rPr>
              <a:t>https://www.youtube.com/watch?v=PsB0R_2HFrw</a:t>
            </a:r>
            <a:r>
              <a:rPr lang="en-GB" kern="0" dirty="0"/>
              <a:t> ; </a:t>
            </a:r>
            <a:endParaRPr lang="en-GB" kern="0" dirty="0">
              <a:ea typeface="Calibri"/>
              <a:cs typeface="Calibri"/>
            </a:endParaRPr>
          </a:p>
          <a:p>
            <a:r>
              <a:rPr lang="en-GB" u="sng" kern="0" dirty="0">
                <a:hlinkClick r:id="rId4"/>
              </a:rPr>
              <a:t>https://www.youtube.com/watch?v=t1Im4eP-4Ug</a:t>
            </a:r>
            <a:r>
              <a:rPr lang="en-GB" kern="0" dirty="0"/>
              <a:t>) </a:t>
            </a:r>
            <a:r>
              <a:rPr lang="en-GB" kern="0" dirty="0">
                <a:effectLst/>
              </a:rPr>
              <a:t>and </a:t>
            </a:r>
            <a:r>
              <a:rPr lang="en-GB" kern="0" dirty="0"/>
              <a:t>the quotes </a:t>
            </a:r>
            <a:r>
              <a:rPr lang="en-GB" kern="0" dirty="0">
                <a:effectLst/>
              </a:rPr>
              <a:t>on </a:t>
            </a:r>
            <a:r>
              <a:rPr lang="en-GB" kern="0" dirty="0"/>
              <a:t>this slide are from real victims of hate crime as part </a:t>
            </a:r>
            <a:r>
              <a:rPr lang="en-GB" kern="0" dirty="0">
                <a:effectLst/>
              </a:rPr>
              <a:t>of </a:t>
            </a:r>
            <a:r>
              <a:rPr lang="en-GB" kern="0" dirty="0"/>
              <a:t>the Scottish Government </a:t>
            </a:r>
            <a:r>
              <a:rPr lang="en-GB" kern="0" dirty="0">
                <a:effectLst/>
              </a:rPr>
              <a:t>Hate </a:t>
            </a:r>
            <a:r>
              <a:rPr lang="en-GB" kern="0" dirty="0"/>
              <a:t>Hurts campaign. </a:t>
            </a:r>
            <a:endParaRPr lang="en-GB" kern="0" dirty="0">
              <a:ea typeface="Calibri"/>
              <a:cs typeface="Calibri"/>
            </a:endParaRPr>
          </a:p>
          <a:p>
            <a:endParaRPr lang="en-US" kern="0" dirty="0"/>
          </a:p>
          <a:p>
            <a:r>
              <a:rPr lang="en-GB" kern="0" dirty="0"/>
              <a:t>“The words they used have had a scarring effect on me. I’ve felt very threatened and vulnerable.”</a:t>
            </a:r>
            <a:endParaRPr lang="en-US" kern="0" dirty="0"/>
          </a:p>
          <a:p>
            <a:r>
              <a:rPr lang="en-GB" kern="0" dirty="0"/>
              <a:t>“My daughter repeatedly asked me, “Mum, can I scrub off my brown</a:t>
            </a:r>
            <a:r>
              <a:rPr lang="en-GB" kern="0" dirty="0">
                <a:effectLst/>
              </a:rPr>
              <a:t>, </a:t>
            </a:r>
            <a:r>
              <a:rPr lang="en-GB" kern="0" dirty="0"/>
              <a:t>can I scrub myself white”?”</a:t>
            </a:r>
            <a:endParaRPr lang="en-US" kern="0" dirty="0"/>
          </a:p>
          <a:p>
            <a:endParaRPr lang="en-US" kern="0" dirty="0"/>
          </a:p>
          <a:p>
            <a:r>
              <a:rPr lang="en-GB" kern="0" dirty="0"/>
              <a:t>We can see that the </a:t>
            </a:r>
            <a:r>
              <a:rPr lang="en-GB" kern="0" dirty="0">
                <a:effectLst/>
              </a:rPr>
              <a:t>words alone can have </a:t>
            </a:r>
            <a:r>
              <a:rPr lang="en-GB" kern="0" dirty="0"/>
              <a:t>a huge impact, for example, making a young girl want to change the colour of her skin, thinking she is dirty. Reporting hate crime sends a message that all are included and valued and that the behaviour is not acceptable. A witness reporting a hate crime also helps victims see that they are not alone and that not everyone feels like their attacker does. </a:t>
            </a:r>
            <a:endParaRPr lang="en-US" kern="0" dirty="0"/>
          </a:p>
          <a:p>
            <a:endParaRPr lang="en-GB" kern="0" dirty="0"/>
          </a:p>
          <a:p>
            <a:r>
              <a:rPr lang="en-GB" kern="0" dirty="0"/>
              <a:t>Hate crime is </a:t>
            </a:r>
            <a:r>
              <a:rPr lang="en-GB" kern="0" dirty="0">
                <a:effectLst/>
              </a:rPr>
              <a:t>an </a:t>
            </a:r>
            <a:r>
              <a:rPr lang="en-GB" kern="0" dirty="0"/>
              <a:t>attack on someone’s identity or perceived identity. It puts a negative label on them and can have a lifelong impact. Reporting it does not turn back time but it does help to prevent it in future. </a:t>
            </a:r>
            <a:endParaRPr lang="en-GB" kern="0" dirty="0">
              <a:ea typeface="Calibri"/>
              <a:cs typeface="Calibri"/>
            </a:endParaRPr>
          </a:p>
          <a:p>
            <a:endParaRPr lang="en-GB" kern="0" dirty="0"/>
          </a:p>
          <a:p>
            <a:r>
              <a:rPr lang="en-GB" kern="0" dirty="0"/>
              <a:t>Seemingly low level or minor events may in fact have a significant </a:t>
            </a:r>
            <a:r>
              <a:rPr lang="en-GB" kern="0" dirty="0">
                <a:effectLst/>
              </a:rPr>
              <a:t>impact on </a:t>
            </a:r>
            <a:r>
              <a:rPr lang="en-GB" kern="0" dirty="0"/>
              <a:t>the victim. Crime type alone does not necessarily dictate impact or consequences of the action. Repeated targeting of a person, whether by the same perpetrator or not, can lead to what is known as the ‘drip </a:t>
            </a:r>
            <a:r>
              <a:rPr lang="en-GB" kern="0" dirty="0" err="1"/>
              <a:t>drip</a:t>
            </a:r>
            <a:r>
              <a:rPr lang="en-GB" kern="0" dirty="0"/>
              <a:t>’ effect. In other words, with seemingly minor incidents, the repeated nature could affect the person’s ability to cope. Each individual will be affected differently.</a:t>
            </a:r>
            <a:endParaRPr lang="en-GB" kern="0" dirty="0">
              <a:ea typeface="Calibri"/>
              <a:cs typeface="Calibri"/>
            </a:endParaRPr>
          </a:p>
          <a:p>
            <a:endParaRPr lang="en-GB" kern="0" dirty="0">
              <a:latin typeface="Calibri"/>
              <a:ea typeface="Calibri"/>
              <a:cs typeface="Calibri"/>
            </a:endParaRPr>
          </a:p>
          <a:p>
            <a:endParaRPr lang="en-GB" kern="0" dirty="0">
              <a:ea typeface="Calibri"/>
              <a:cs typeface="Calibri"/>
            </a:endParaRPr>
          </a:p>
          <a:p>
            <a:r>
              <a:rPr lang="en-GB" kern="0" dirty="0"/>
              <a:t> </a:t>
            </a:r>
            <a:endParaRPr lang="en-GB" dirty="0"/>
          </a:p>
          <a:p>
            <a:endParaRPr lang="en-GB" kern="0" dirty="0">
              <a:latin typeface="Calibri" panose="020F0502020204030204"/>
              <a:ea typeface="Calibri" panose="020F0502020204030204"/>
              <a:cs typeface="Calibri" panose="020F0502020204030204"/>
            </a:endParaRPr>
          </a:p>
          <a:p>
            <a:endParaRPr lang="en-GB" sz="1800" kern="0" dirty="0">
              <a:latin typeface="Arial"/>
              <a:cs typeface="Arial"/>
            </a:endParaRPr>
          </a:p>
        </p:txBody>
      </p:sp>
      <p:sp>
        <p:nvSpPr>
          <p:cNvPr id="4" name="Slide Number Placeholder 3"/>
          <p:cNvSpPr>
            <a:spLocks noGrp="1"/>
          </p:cNvSpPr>
          <p:nvPr>
            <p:ph type="sldNum" sz="quarter" idx="5"/>
          </p:nvPr>
        </p:nvSpPr>
        <p:spPr/>
        <p:txBody>
          <a:bodyPr/>
          <a:lstStyle/>
          <a:p>
            <a:fld id="{DA6B9474-5C89-4B94-BE26-66ED3C9B0640}" type="slidenum">
              <a:rPr lang="en-GB" smtClean="0"/>
              <a:t>10</a:t>
            </a:fld>
            <a:endParaRPr lang="en-GB"/>
          </a:p>
        </p:txBody>
      </p:sp>
    </p:spTree>
    <p:extLst>
      <p:ext uri="{BB962C8B-B14F-4D97-AF65-F5344CB8AC3E}">
        <p14:creationId xmlns:p14="http://schemas.microsoft.com/office/powerpoint/2010/main" val="388767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kern="0" dirty="0"/>
              <a:t>It is widely understood that hate crime is under-reported for a range of reasons. During engagement for Scotland’s Hate Crime Strategy, lived experience communities reflected on real and perceived barriers to reporting, including:</a:t>
            </a:r>
          </a:p>
          <a:p>
            <a:pPr marL="285750" indent="-285750">
              <a:buFont typeface="Aptos"/>
              <a:buChar char="•"/>
            </a:pPr>
            <a:r>
              <a:rPr lang="en-GB" kern="0" dirty="0"/>
              <a:t>a perception it won’t be treated seriously or that the event wasn't "serious enough", </a:t>
            </a:r>
            <a:endParaRPr lang="en-US" kern="0" dirty="0"/>
          </a:p>
          <a:p>
            <a:pPr marL="285750" indent="-285750">
              <a:buFont typeface="Aptos"/>
              <a:buChar char="•"/>
            </a:pPr>
            <a:r>
              <a:rPr lang="en-GB" kern="0" dirty="0"/>
              <a:t>fear that the individual won't be believed,</a:t>
            </a:r>
            <a:endParaRPr lang="en-US" kern="0" dirty="0"/>
          </a:p>
          <a:p>
            <a:pPr marL="285750" indent="-285750">
              <a:buFont typeface="Aptos"/>
              <a:buChar char="•"/>
            </a:pPr>
            <a:r>
              <a:rPr lang="en-GB" kern="0" dirty="0"/>
              <a:t>sharing personal details, </a:t>
            </a:r>
            <a:endParaRPr lang="en-US" kern="0" dirty="0"/>
          </a:p>
          <a:p>
            <a:pPr marL="285750" indent="-285750">
              <a:buFont typeface="Aptos"/>
              <a:buChar char="•"/>
            </a:pPr>
            <a:r>
              <a:rPr lang="en-GB" kern="0" dirty="0"/>
              <a:t>having to repeat traumatic experiences, </a:t>
            </a:r>
            <a:endParaRPr lang="en-US" kern="0" dirty="0"/>
          </a:p>
          <a:p>
            <a:pPr marL="285750" indent="-285750">
              <a:buFont typeface="Aptos"/>
              <a:buChar char="•"/>
            </a:pPr>
            <a:r>
              <a:rPr lang="en-GB" kern="0" dirty="0"/>
              <a:t>language or accessibility barriers, </a:t>
            </a:r>
            <a:endParaRPr lang="en-US" kern="0" dirty="0"/>
          </a:p>
          <a:p>
            <a:pPr marL="285750" indent="-285750">
              <a:buFont typeface="Aptos"/>
              <a:buChar char="•"/>
            </a:pPr>
            <a:r>
              <a:rPr lang="en-GB" kern="0" dirty="0"/>
              <a:t>fear of being outed, and </a:t>
            </a:r>
            <a:endParaRPr lang="en-US" kern="0" dirty="0"/>
          </a:p>
          <a:p>
            <a:pPr marL="285750" indent="-285750">
              <a:buFont typeface="Aptos"/>
              <a:buChar char="•"/>
            </a:pPr>
            <a:r>
              <a:rPr lang="en-GB" kern="0" dirty="0"/>
              <a:t>fear of escalation. </a:t>
            </a:r>
            <a:endParaRPr lang="en-US" kern="0" dirty="0"/>
          </a:p>
          <a:p>
            <a:endParaRPr lang="en-GB" kern="0" dirty="0"/>
          </a:p>
          <a:p>
            <a:r>
              <a:rPr lang="en-GB" kern="0" dirty="0"/>
              <a:t>Quote from a disabled person from the Glasgow Disability Alliance Engagement in October 2022:</a:t>
            </a:r>
            <a:endParaRPr lang="en-US" kern="0" dirty="0"/>
          </a:p>
          <a:p>
            <a:r>
              <a:rPr lang="en-GB" kern="0" dirty="0"/>
              <a:t>“The way it impacted my health is, you get it so much that you just don’t want to live no more.”</a:t>
            </a:r>
            <a:endParaRPr lang="en-US" kern="0" dirty="0"/>
          </a:p>
          <a:p>
            <a:endParaRPr lang="en-US" kern="0" dirty="0"/>
          </a:p>
          <a:p>
            <a:r>
              <a:rPr lang="en-GB" kern="0" dirty="0"/>
              <a:t>Quote from a LGBT+ young person from the LGBT Youth Report, April 2022:</a:t>
            </a:r>
            <a:endParaRPr lang="en-US" kern="0" dirty="0"/>
          </a:p>
          <a:p>
            <a:r>
              <a:rPr lang="en-GB" kern="0" dirty="0"/>
              <a:t>“I don’t feel I would be believed, and even if I was it’s really hard to actually get any action taken against someone, especially when you have no proof. The process can be horrific for victims, and I cannot handle that.”</a:t>
            </a:r>
            <a:endParaRPr lang="en-US" kern="0" dirty="0"/>
          </a:p>
          <a:p>
            <a:endParaRPr lang="en-US" kern="0" dirty="0"/>
          </a:p>
          <a:p>
            <a:r>
              <a:rPr lang="en-GB" kern="0" dirty="0"/>
              <a:t>The Scottish Crime and Justice Survey (SCJS) estimated that 29% of all property and violent crime was not reported to the Police, in 2021-22.  </a:t>
            </a:r>
          </a:p>
          <a:p>
            <a:endParaRPr lang="en-GB" kern="0" dirty="0"/>
          </a:p>
          <a:p>
            <a:r>
              <a:rPr lang="en-GB" kern="0" dirty="0"/>
              <a:t>In education, it is worth considering the potential barriers young people may face when reporting hate crime as well, which may be similar.</a:t>
            </a:r>
          </a:p>
          <a:p>
            <a:endParaRPr lang="en-GB" sz="1800" b="1" kern="0" dirty="0">
              <a:latin typeface="Arial"/>
              <a:cs typeface="Arial"/>
            </a:endParaRPr>
          </a:p>
        </p:txBody>
      </p:sp>
      <p:sp>
        <p:nvSpPr>
          <p:cNvPr id="4" name="Slide Number Placeholder 3"/>
          <p:cNvSpPr>
            <a:spLocks noGrp="1"/>
          </p:cNvSpPr>
          <p:nvPr>
            <p:ph type="sldNum" sz="quarter" idx="5"/>
          </p:nvPr>
        </p:nvSpPr>
        <p:spPr/>
        <p:txBody>
          <a:bodyPr/>
          <a:lstStyle/>
          <a:p>
            <a:fld id="{DA6B9474-5C89-4B94-BE26-66ED3C9B0640}" type="slidenum">
              <a:rPr lang="en-GB" smtClean="0"/>
              <a:t>11</a:t>
            </a:fld>
            <a:endParaRPr lang="en-GB"/>
          </a:p>
        </p:txBody>
      </p:sp>
    </p:spTree>
    <p:extLst>
      <p:ext uri="{BB962C8B-B14F-4D97-AF65-F5344CB8AC3E}">
        <p14:creationId xmlns:p14="http://schemas.microsoft.com/office/powerpoint/2010/main" val="1324156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62FA5-3C41-AB10-21D2-5214BCCC1458}"/>
            </a:ext>
          </a:extLst>
        </p:cNvPr>
        <p:cNvGrpSpPr/>
        <p:nvPr/>
      </p:nvGrpSpPr>
      <p:grpSpPr>
        <a:xfrm>
          <a:off x="0" y="0"/>
          <a:ext cx="0" cy="0"/>
          <a:chOff x="0" y="0"/>
          <a:chExt cx="0" cy="0"/>
        </a:xfrm>
      </p:grpSpPr>
      <p:sp>
        <p:nvSpPr>
          <p:cNvPr id="87042" name="Rectangle 7">
            <a:extLst>
              <a:ext uri="{FF2B5EF4-FFF2-40B4-BE49-F238E27FC236}">
                <a16:creationId xmlns:a16="http://schemas.microsoft.com/office/drawing/2014/main" id="{B4D62CE0-E515-5A38-5B90-2B6A87E8CB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12</a:t>
            </a:fld>
            <a:endParaRPr lang="en-GB" altLang="en-US" sz="1200"/>
          </a:p>
        </p:txBody>
      </p:sp>
      <p:sp>
        <p:nvSpPr>
          <p:cNvPr id="87043" name="Rectangle 2">
            <a:extLst>
              <a:ext uri="{FF2B5EF4-FFF2-40B4-BE49-F238E27FC236}">
                <a16:creationId xmlns:a16="http://schemas.microsoft.com/office/drawing/2014/main" id="{280F3045-4081-60E6-F902-4B9356B1E91F}"/>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C94F1DEB-9342-8762-1922-54E612A0FB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Preventing prejudice-based </a:t>
            </a:r>
            <a:r>
              <a:rPr lang="en-US" dirty="0" err="1"/>
              <a:t>behaviours</a:t>
            </a:r>
            <a:r>
              <a:rPr lang="en-US" dirty="0"/>
              <a:t> connects to a variety of local and national work streams and policy areas, including but not limited to: </a:t>
            </a:r>
            <a:endParaRPr lang="en-US" dirty="0">
              <a:ea typeface="Calibri"/>
              <a:cs typeface="Calibri"/>
            </a:endParaRPr>
          </a:p>
          <a:p>
            <a:pPr>
              <a:buFont typeface="Arial,Sans-Serif"/>
              <a:buChar char="•"/>
            </a:pPr>
            <a:r>
              <a:rPr lang="en-GB" dirty="0"/>
              <a:t>United Nation Convention of the Rights of the Child </a:t>
            </a:r>
          </a:p>
          <a:p>
            <a:pPr>
              <a:buFont typeface="Arial,Sans-Serif"/>
              <a:buChar char="•"/>
            </a:pPr>
            <a:r>
              <a:rPr lang="en-GB" dirty="0"/>
              <a:t>Mentors in Violence Prevention and Gender Based Violence prevention</a:t>
            </a:r>
          </a:p>
          <a:p>
            <a:pPr>
              <a:buFont typeface="Arial,Sans-Serif"/>
              <a:buChar char="•"/>
            </a:pPr>
            <a:r>
              <a:rPr lang="en-GB" dirty="0"/>
              <a:t>LGBT Inclusive Education </a:t>
            </a:r>
          </a:p>
          <a:p>
            <a:pPr>
              <a:buFont typeface="Arial,Sans-Serif"/>
              <a:buChar char="•"/>
            </a:pPr>
            <a:r>
              <a:rPr lang="en-GB" dirty="0"/>
              <a:t>Anti-racist Education </a:t>
            </a:r>
          </a:p>
          <a:p>
            <a:pPr>
              <a:buFont typeface="Arial,Sans-Serif"/>
              <a:buChar char="•"/>
            </a:pPr>
            <a:r>
              <a:rPr lang="en-GB" dirty="0"/>
              <a:t>Safeguarding </a:t>
            </a:r>
          </a:p>
          <a:p>
            <a:pPr>
              <a:buFont typeface="Arial,Sans-Serif"/>
              <a:buChar char="•"/>
            </a:pPr>
            <a:r>
              <a:rPr lang="en-GB" dirty="0"/>
              <a:t>Prevent</a:t>
            </a:r>
          </a:p>
          <a:p>
            <a:pPr>
              <a:buFont typeface="Arial,Sans-Serif"/>
              <a:buChar char="•"/>
            </a:pPr>
            <a:r>
              <a:rPr lang="en-GB" dirty="0"/>
              <a:t>Relational approaches </a:t>
            </a:r>
          </a:p>
          <a:p>
            <a:pPr>
              <a:buFont typeface="Arial,Sans-Serif"/>
              <a:buChar char="•"/>
            </a:pPr>
            <a:r>
              <a:rPr lang="en-GB" dirty="0"/>
              <a:t>Equalities work</a:t>
            </a:r>
          </a:p>
          <a:p>
            <a:endParaRPr lang="en-US" altLang="en-US" dirty="0">
              <a:latin typeface="Arial"/>
              <a:ea typeface="ＭＳ Ｐゴシック"/>
              <a:cs typeface="Arial"/>
            </a:endParaRPr>
          </a:p>
          <a:p>
            <a:r>
              <a:rPr lang="en-US" altLang="en-US" dirty="0">
                <a:latin typeface="Arial"/>
                <a:ea typeface="ＭＳ Ｐゴシック"/>
                <a:cs typeface="Arial"/>
              </a:rPr>
              <a:t>There is likely to be ongoing local or setting priorities that align closely with preventing prejudice-based </a:t>
            </a:r>
            <a:r>
              <a:rPr lang="en-US" altLang="en-US" dirty="0" err="1">
                <a:latin typeface="Arial"/>
                <a:ea typeface="ＭＳ Ｐゴシック"/>
                <a:cs typeface="Arial"/>
              </a:rPr>
              <a:t>behaviour</a:t>
            </a:r>
            <a:r>
              <a:rPr lang="en-US" altLang="en-US" dirty="0">
                <a:latin typeface="Arial"/>
                <a:ea typeface="ＭＳ Ｐゴシック"/>
                <a:cs typeface="Arial"/>
              </a:rPr>
              <a:t>. </a:t>
            </a:r>
          </a:p>
          <a:p>
            <a:r>
              <a:rPr lang="en-US" dirty="0"/>
              <a:t> </a:t>
            </a:r>
            <a:endParaRPr lang="en-US" altLang="en-US" dirty="0">
              <a:latin typeface="Arial" charset="0"/>
              <a:ea typeface="ＭＳ Ｐゴシック" pitchFamily="34" charset="-128"/>
              <a:cs typeface="Arial"/>
            </a:endParaRPr>
          </a:p>
          <a:p>
            <a:r>
              <a:rPr lang="en-GB" u="sng" dirty="0">
                <a:hlinkClick r:id="rId3"/>
              </a:rPr>
              <a:t>Scotland’s National Approach to Anti-Bullying (2024)</a:t>
            </a:r>
            <a:r>
              <a:rPr lang="en-GB" dirty="0"/>
              <a:t> also outlines the importance of the curriculum in preventing prejudice-based behaviours. </a:t>
            </a:r>
          </a:p>
          <a:p>
            <a:endParaRPr lang="en-GB" dirty="0"/>
          </a:p>
          <a:p>
            <a:r>
              <a:rPr lang="en-GB" dirty="0"/>
              <a:t>“As well as general learning on healthy relationships and respect, there are opportunities to use the curriculum to address forms of prejudice. This may include:</a:t>
            </a:r>
          </a:p>
          <a:p>
            <a:pPr marL="171450" indent="-171450">
              <a:buFont typeface="Symbol"/>
              <a:buChar char="•"/>
            </a:pPr>
            <a:r>
              <a:rPr lang="en-GB" dirty="0"/>
              <a:t>opportunities for children and young people to learn about the causes, manifestations, impacts and prevention of prejudice in its various forms.</a:t>
            </a:r>
          </a:p>
          <a:p>
            <a:pPr marL="171450" indent="-171450">
              <a:buFont typeface="Symbol"/>
              <a:buChar char="•"/>
            </a:pPr>
            <a:r>
              <a:rPr lang="en-GB" dirty="0"/>
              <a:t>the development of a curriculum which fosters good relations by including meaningful, integrated representation of all protected characteristics and opportunities for organic learning about diverse people, families and communities in society.</a:t>
            </a:r>
          </a:p>
          <a:p>
            <a:pPr marL="171450" indent="-171450">
              <a:buFont typeface="Symbol"/>
              <a:buChar char="•"/>
            </a:pPr>
            <a:r>
              <a:rPr lang="en-GB" dirty="0"/>
              <a:t>considered learning experiences for children and young people to develop their knowledge and understanding of diversity, rights, and Respect for All.”</a:t>
            </a:r>
          </a:p>
          <a:p>
            <a:endParaRPr lang="en-US" altLang="en-US" dirty="0">
              <a:latin typeface="Arial" charset="0"/>
              <a:ea typeface="ＭＳ Ｐゴシック" pitchFamily="34" charset="-128"/>
              <a:cs typeface="Arial"/>
            </a:endParaRPr>
          </a:p>
          <a:p>
            <a:endParaRPr lang="en-US" altLang="en-US" dirty="0">
              <a:latin typeface="Arial" charset="0"/>
              <a:ea typeface="ＭＳ Ｐゴシック" pitchFamily="34" charset="-128"/>
              <a:cs typeface="Arial"/>
            </a:endParaRPr>
          </a:p>
        </p:txBody>
      </p:sp>
    </p:spTree>
    <p:extLst>
      <p:ext uri="{BB962C8B-B14F-4D97-AF65-F5344CB8AC3E}">
        <p14:creationId xmlns:p14="http://schemas.microsoft.com/office/powerpoint/2010/main" val="2615183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A16C-C79B-85D5-5D4C-5F426532F07F}"/>
            </a:ext>
          </a:extLst>
        </p:cNvPr>
        <p:cNvGrpSpPr/>
        <p:nvPr/>
      </p:nvGrpSpPr>
      <p:grpSpPr>
        <a:xfrm>
          <a:off x="0" y="0"/>
          <a:ext cx="0" cy="0"/>
          <a:chOff x="0" y="0"/>
          <a:chExt cx="0" cy="0"/>
        </a:xfrm>
      </p:grpSpPr>
      <p:sp>
        <p:nvSpPr>
          <p:cNvPr id="87042" name="Rectangle 7">
            <a:extLst>
              <a:ext uri="{FF2B5EF4-FFF2-40B4-BE49-F238E27FC236}">
                <a16:creationId xmlns:a16="http://schemas.microsoft.com/office/drawing/2014/main" id="{47BD2317-9C93-173E-31F4-8979A37FE5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13</a:t>
            </a:fld>
            <a:endParaRPr lang="en-GB" altLang="en-US" sz="1200"/>
          </a:p>
        </p:txBody>
      </p:sp>
      <p:sp>
        <p:nvSpPr>
          <p:cNvPr id="87043" name="Rectangle 2">
            <a:extLst>
              <a:ext uri="{FF2B5EF4-FFF2-40B4-BE49-F238E27FC236}">
                <a16:creationId xmlns:a16="http://schemas.microsoft.com/office/drawing/2014/main" id="{BB3F6591-1D07-34D2-B79C-9B8B6CA1591F}"/>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92A5F0E0-17BB-96A0-ACD0-8FB88B6442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Participants can do this in groups.</a:t>
            </a:r>
            <a:endParaRPr lang="en-US" dirty="0">
              <a:ea typeface="Calibri"/>
              <a:cs typeface="Calibri"/>
            </a:endParaRPr>
          </a:p>
          <a:p>
            <a:r>
              <a:rPr lang="en-US" dirty="0"/>
              <a:t>Encourage educators to look at reflection questions and consider how they may be taken forward in enquiry. </a:t>
            </a:r>
            <a:endParaRPr lang="en-US" dirty="0">
              <a:ea typeface="Calibri"/>
              <a:cs typeface="Calibri"/>
            </a:endParaRPr>
          </a:p>
          <a:p>
            <a:r>
              <a:rPr lang="en-US" dirty="0"/>
              <a:t> </a:t>
            </a:r>
            <a:endParaRPr lang="en-US" altLang="en-US" dirty="0">
              <a:latin typeface="Arial" charset="0"/>
              <a:ea typeface="ＭＳ Ｐゴシック" pitchFamily="34" charset="-128"/>
              <a:cs typeface="Arial"/>
            </a:endParaRPr>
          </a:p>
          <a:p>
            <a:endParaRPr lang="en-US" altLang="en-US" dirty="0">
              <a:latin typeface="Arial" charset="0"/>
              <a:ea typeface="ＭＳ Ｐゴシック" pitchFamily="34" charset="-128"/>
              <a:cs typeface="Arial"/>
            </a:endParaRPr>
          </a:p>
          <a:p>
            <a:endParaRPr lang="en-US" altLang="en-US" dirty="0">
              <a:latin typeface="Arial" charset="0"/>
              <a:ea typeface="ＭＳ Ｐゴシック" pitchFamily="34" charset="-128"/>
              <a:cs typeface="Arial"/>
            </a:endParaRPr>
          </a:p>
        </p:txBody>
      </p:sp>
    </p:spTree>
    <p:extLst>
      <p:ext uri="{BB962C8B-B14F-4D97-AF65-F5344CB8AC3E}">
        <p14:creationId xmlns:p14="http://schemas.microsoft.com/office/powerpoint/2010/main" val="974414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075686-61E7-49E0-BA5B-083F76DCBB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3DA09A-E66E-811D-5A3E-FFD3FFF36BA6}"/>
              </a:ext>
            </a:extLst>
          </p:cNvPr>
          <p:cNvSpPr txBox="1">
            <a:spLocks noGrp="1"/>
          </p:cNvSpPr>
          <p:nvPr>
            <p:ph type="body" sz="quarter" idx="1"/>
          </p:nvPr>
        </p:nvSpPr>
        <p:spPr/>
        <p:txBody>
          <a:bodyPr/>
          <a:lstStyle/>
          <a:p>
            <a:r>
              <a:rPr lang="en-GB" dirty="0"/>
              <a:t>Approaches to preventing and tackling </a:t>
            </a:r>
            <a:r>
              <a:rPr lang="en-GB" b="1" dirty="0"/>
              <a:t>prejudice-based behaviours</a:t>
            </a:r>
            <a:r>
              <a:rPr lang="en-GB" dirty="0"/>
              <a:t> should align with the Getting It Right for Every Child (GIRFEC) approach and the National Child Protection Guidance. A school’s relationships and behaviour policy should also provide clarity on how it will respond to </a:t>
            </a:r>
            <a:r>
              <a:rPr lang="en-GB" b="1" dirty="0"/>
              <a:t>prejudice-based behaviours</a:t>
            </a:r>
            <a:r>
              <a:rPr lang="en-GB" dirty="0"/>
              <a:t> experienced by or displayed by children or young people. All approaches should be trauma informed. </a:t>
            </a:r>
            <a:r>
              <a:rPr lang="en-GB" dirty="0">
                <a:cs typeface="Calibri"/>
              </a:rPr>
              <a:t>Restorative approach are normally outlined within relationships and behaviour policy; a restorative approach gives the person who has been harmed a voice. </a:t>
            </a:r>
            <a:endParaRPr lang="en-US" dirty="0">
              <a:ea typeface="Calibri" panose="020F0502020204030204"/>
              <a:cs typeface="Calibri"/>
            </a:endParaRPr>
          </a:p>
          <a:p>
            <a:endParaRPr lang="en-GB" dirty="0">
              <a:ea typeface="Calibri"/>
              <a:cs typeface="Calibri"/>
            </a:endParaRPr>
          </a:p>
          <a:p>
            <a:r>
              <a:rPr lang="en-US" dirty="0">
                <a:hlinkClick r:id="rId3"/>
              </a:rPr>
              <a:t>Respect for All: the National Approach to Anti-Bullying for Scotland’s Children and Young People</a:t>
            </a:r>
            <a:r>
              <a:rPr lang="en-US" dirty="0"/>
              <a:t> (update 2024) includes essential recommendations and considerations for effectively responding to prejudice-based </a:t>
            </a:r>
            <a:r>
              <a:rPr lang="en-US" dirty="0" err="1"/>
              <a:t>behaviours</a:t>
            </a:r>
            <a:r>
              <a:rPr lang="en-US" dirty="0"/>
              <a:t> from page 36.</a:t>
            </a:r>
            <a:endParaRPr lang="en-GB" dirty="0"/>
          </a:p>
          <a:p>
            <a:endParaRPr lang="en-GB" dirty="0">
              <a:ea typeface="Calibri"/>
              <a:cs typeface="Calibri"/>
            </a:endParaRPr>
          </a:p>
          <a:p>
            <a:r>
              <a:rPr lang="en-US" dirty="0">
                <a:cs typeface="Calibri"/>
              </a:rPr>
              <a:t>To go into the need for trauma informed approach in more detail: </a:t>
            </a:r>
            <a:endParaRPr lang="en-US" dirty="0">
              <a:ea typeface="Calibri"/>
              <a:cs typeface="Calibri"/>
            </a:endParaRPr>
          </a:p>
          <a:p>
            <a:r>
              <a:rPr lang="en-GB" dirty="0"/>
              <a:t>It is important for staff to understand what a child or young person experiencing </a:t>
            </a:r>
            <a:r>
              <a:rPr lang="en-GB" b="1" dirty="0"/>
              <a:t>prejudice-based behaviours </a:t>
            </a:r>
            <a:r>
              <a:rPr lang="en-GB" dirty="0"/>
              <a:t>would like to happen and why, and communicate this to other agencies if involved (for example social work), so that the child or young person’s views can be taken into consideration in next steps and planning. This is particularly important for children and young people who have experienced </a:t>
            </a:r>
            <a:r>
              <a:rPr lang="en-GB" b="1" dirty="0"/>
              <a:t>prejudice-based behaviours</a:t>
            </a:r>
            <a:r>
              <a:rPr lang="en-GB" dirty="0"/>
              <a:t>, because violence and abuse involve taking away agency and choice, and feeling further disempowered can lead to re-traumatisation. Of particular concern may be their safety. If the child or young person does not feel safe, they may be at risk of further harm as they may seek to protect themselves by withdrawing or disengaging from situations which they deem to still be unsafe. In these circumstances, a clear plan to secure the safety of all children and young people involved should be established, including appropriate actions. Even if what the child or young person asks for is not possible, their request can help school staff to understand what the underlying need is. For example, they may express a wish for the person responsible to be locked away, but the underlying need is for safety, justice, protection and closure. Schools and settings should consider how to demonstrate that they take these concerns and wishes seriously, and wherever possible take action to meet the needs of the person affected.</a:t>
            </a:r>
            <a:endParaRPr lang="en-US" dirty="0"/>
          </a:p>
        </p:txBody>
      </p:sp>
      <p:sp>
        <p:nvSpPr>
          <p:cNvPr id="4" name="Slide Number Placeholder 3">
            <a:extLst>
              <a:ext uri="{FF2B5EF4-FFF2-40B4-BE49-F238E27FC236}">
                <a16:creationId xmlns:a16="http://schemas.microsoft.com/office/drawing/2014/main" id="{1CA834CC-CB44-56BE-97C8-3F302DC1FC5F}"/>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9CD0227-54AE-4F0E-892D-64C159ED567B}" type="slidenum">
              <a:t>14</a:t>
            </a:fld>
            <a:endParaRPr lang="en-GB" sz="1200" b="0" i="0" u="none" strike="noStrike" kern="1200" cap="none" spc="0" baseline="0">
              <a:solidFill>
                <a:srgbClr val="000000"/>
              </a:solidFill>
              <a:uFillTx/>
              <a:latin typeface="Apto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E5853B-DE9E-93B3-8C06-7A3B118FA3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ED19AE-996A-E867-C573-CF0620841B1B}"/>
              </a:ext>
            </a:extLst>
          </p:cNvPr>
          <p:cNvSpPr txBox="1">
            <a:spLocks noGrp="1"/>
          </p:cNvSpPr>
          <p:nvPr>
            <p:ph type="body" sz="quarter" idx="1"/>
          </p:nvPr>
        </p:nvSpPr>
        <p:spPr/>
        <p:txBody>
          <a:bodyPr/>
          <a:lstStyle/>
          <a:p>
            <a:r>
              <a:rPr lang="en-GB" dirty="0"/>
              <a:t>The types of prejudice-based behaviours staff may be required to respond to can vary significantly in nature. Educators will become aware of behaviours by:  </a:t>
            </a:r>
            <a:endParaRPr lang="en-US" dirty="0"/>
          </a:p>
          <a:p>
            <a:pPr marL="171450" indent="-171450">
              <a:buFont typeface="Symbol"/>
              <a:buChar char="•"/>
            </a:pPr>
            <a:r>
              <a:rPr lang="en-GB" dirty="0"/>
              <a:t>witnessing them in school / setting;  </a:t>
            </a:r>
            <a:endParaRPr lang="en-US" dirty="0"/>
          </a:p>
          <a:p>
            <a:pPr marL="171450" indent="-171450">
              <a:buFont typeface="Symbol"/>
              <a:buChar char="•"/>
            </a:pPr>
            <a:r>
              <a:rPr lang="en-GB" dirty="0"/>
              <a:t>having matters disclosed to them by the student affected or those that are aware of the incident;  </a:t>
            </a:r>
            <a:endParaRPr lang="en-US" dirty="0"/>
          </a:p>
          <a:p>
            <a:pPr marL="171450" indent="-171450">
              <a:buFont typeface="Symbol"/>
              <a:buChar char="•"/>
            </a:pPr>
            <a:r>
              <a:rPr lang="en-GB" dirty="0"/>
              <a:t>having matters formally reported to them by families or via a multi-agency response;  </a:t>
            </a:r>
            <a:endParaRPr lang="en-US" dirty="0"/>
          </a:p>
          <a:p>
            <a:pPr marL="171450" indent="-171450">
              <a:buFont typeface="Symbol"/>
              <a:buChar char="•"/>
            </a:pPr>
            <a:r>
              <a:rPr lang="en-GB" dirty="0"/>
              <a:t>becoming aware of changes in behaviour that may indicate underlying concerns about a child or young person</a:t>
            </a:r>
            <a:endParaRPr lang="en-US" dirty="0"/>
          </a:p>
          <a:p>
            <a:endParaRPr lang="en-US" b="1" dirty="0">
              <a:ea typeface="Calibri"/>
              <a:cs typeface="Calibri"/>
            </a:endParaRPr>
          </a:p>
          <a:p>
            <a:endParaRPr lang="en-US" dirty="0">
              <a:ea typeface="Calibri"/>
              <a:cs typeface="Calibri"/>
            </a:endParaRPr>
          </a:p>
          <a:p>
            <a:pPr lvl="0"/>
            <a:endParaRPr lang="en-GB" u="sng" dirty="0">
              <a:ea typeface="Calibri" panose="020F0502020204030204"/>
              <a:cs typeface="Calibri"/>
            </a:endParaRPr>
          </a:p>
        </p:txBody>
      </p:sp>
      <p:sp>
        <p:nvSpPr>
          <p:cNvPr id="4" name="Slide Number Placeholder 3">
            <a:extLst>
              <a:ext uri="{FF2B5EF4-FFF2-40B4-BE49-F238E27FC236}">
                <a16:creationId xmlns:a16="http://schemas.microsoft.com/office/drawing/2014/main" id="{C2A40B47-F200-6BAC-6C9D-8FE39C78E89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D7239B5-D77E-44C1-B0EF-2B4DB2B6902D}" type="slidenum">
              <a:t>15</a:t>
            </a:fld>
            <a:endParaRPr lang="en-GB" sz="1200" b="0" i="0" u="none" strike="noStrike" kern="1200" cap="none" spc="0" baseline="0">
              <a:solidFill>
                <a:srgbClr val="000000"/>
              </a:solidFill>
              <a:uFillTx/>
              <a:latin typeface="Apto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0115DA-41D7-7450-617D-B8C3536448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F59BB6-5B1D-D834-4CC8-636DABC356E0}"/>
              </a:ext>
            </a:extLst>
          </p:cNvPr>
          <p:cNvSpPr txBox="1">
            <a:spLocks noGrp="1"/>
          </p:cNvSpPr>
          <p:nvPr>
            <p:ph type="body" sz="quarter" idx="1"/>
          </p:nvPr>
        </p:nvSpPr>
        <p:spPr/>
        <p:txBody>
          <a:bodyPr/>
          <a:lstStyle/>
          <a:p>
            <a:r>
              <a:rPr lang="en-GB" dirty="0"/>
              <a:t>So now, thinking about next steps, specifically how to support the person who experienced prejudice-based behaviours and hate crime.</a:t>
            </a:r>
            <a:endParaRPr lang="en-GB" dirty="0">
              <a:ea typeface="Calibri"/>
              <a:cs typeface="Calibri"/>
            </a:endParaRPr>
          </a:p>
          <a:p>
            <a:r>
              <a:rPr lang="en-GB" dirty="0"/>
              <a:t> </a:t>
            </a:r>
            <a:endParaRPr lang="en-GB" dirty="0">
              <a:ea typeface="Calibri"/>
              <a:cs typeface="Calibri"/>
            </a:endParaRPr>
          </a:p>
          <a:p>
            <a:r>
              <a:rPr lang="en-GB" dirty="0"/>
              <a:t>Their concerns should be carefully listened to and responded to sensitively, using a nurturing and trauma-informed approach in line with the setting’s pastoral and/or child protection procedures, and information sharing and recording procedures. When considering next steps, where it is not possible to meet the wishes of the child or young person due to child protection concerns, this should be explained and the child or young person supported to understand the options available.  </a:t>
            </a:r>
            <a:endParaRPr lang="en-GB" dirty="0">
              <a:ea typeface="Calibri"/>
              <a:cs typeface="Calibri"/>
            </a:endParaRPr>
          </a:p>
          <a:p>
            <a:r>
              <a:rPr lang="en-GB" dirty="0"/>
              <a:t> </a:t>
            </a:r>
            <a:endParaRPr lang="en-GB" dirty="0">
              <a:ea typeface="Calibri"/>
              <a:cs typeface="Calibri"/>
            </a:endParaRPr>
          </a:p>
          <a:p>
            <a:r>
              <a:rPr lang="en-GB" dirty="0"/>
              <a:t>There will be circumstances in which prejudice-based behaviours are reported to the school by the child or young person’s family – this could be related to incidents and circumstances within the school, at home or in the community. If staff have concerns that an incident which has taken place outside of school is serious or there is a child protection issue, they should refer to social work for next steps. Similarly, staff may become aware that a child or young person has experienced prejudice-based behaviours via a multi-agency response, which may be led by another agency, while the pupil is attending school. In these situations, staff should follow the advice of social work and/or Police Scotland.  </a:t>
            </a:r>
            <a:endParaRPr lang="en-GB" dirty="0">
              <a:ea typeface="Calibri"/>
              <a:cs typeface="Calibri"/>
            </a:endParaRPr>
          </a:p>
          <a:p>
            <a:endParaRPr lang="en-GB" b="1" dirty="0">
              <a:ea typeface="Calibri"/>
              <a:cs typeface="Calibri"/>
            </a:endParaRPr>
          </a:p>
          <a:p>
            <a:pPr lvl="0"/>
            <a:endParaRPr lang="en-US" dirty="0">
              <a:cs typeface="Calibri"/>
            </a:endParaRPr>
          </a:p>
          <a:p>
            <a:pPr lvl="0"/>
            <a:endParaRPr lang="en-US" dirty="0">
              <a:cs typeface="Calibri"/>
            </a:endParaRPr>
          </a:p>
          <a:p>
            <a:pPr lvl="0"/>
            <a:endParaRPr lang="en-GB" u="sng" dirty="0">
              <a:cs typeface="Calibri"/>
            </a:endParaRPr>
          </a:p>
        </p:txBody>
      </p:sp>
      <p:sp>
        <p:nvSpPr>
          <p:cNvPr id="4" name="Slide Number Placeholder 3">
            <a:extLst>
              <a:ext uri="{FF2B5EF4-FFF2-40B4-BE49-F238E27FC236}">
                <a16:creationId xmlns:a16="http://schemas.microsoft.com/office/drawing/2014/main" id="{66F1109A-FBC7-242A-B782-84D7464DB0E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2F7A158-3A3F-4736-BD77-3C7D54588F26}" type="slidenum">
              <a:t>16</a:t>
            </a:fld>
            <a:endParaRPr lang="en-GB" sz="1200" b="0" i="0" u="none" strike="noStrike" kern="1200" cap="none" spc="0" baseline="0">
              <a:solidFill>
                <a:srgbClr val="000000"/>
              </a:solidFill>
              <a:uFillTx/>
              <a:latin typeface="Apto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229C46-D97E-6D18-1E6A-93C490D9C8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6CEA11-BB62-E87B-F19E-15DCACFD512C}"/>
              </a:ext>
            </a:extLst>
          </p:cNvPr>
          <p:cNvSpPr txBox="1">
            <a:spLocks noGrp="1"/>
          </p:cNvSpPr>
          <p:nvPr>
            <p:ph type="body" sz="quarter" idx="1"/>
          </p:nvPr>
        </p:nvSpPr>
        <p:spPr/>
        <p:txBody>
          <a:bodyPr/>
          <a:lstStyle/>
          <a:p>
            <a:r>
              <a:rPr lang="en-US" dirty="0"/>
              <a:t>Even within a supportive environment, children and young people may find it very difficult to report </a:t>
            </a:r>
            <a:r>
              <a:rPr lang="en-US" dirty="0" err="1"/>
              <a:t>behaviours</a:t>
            </a:r>
            <a:r>
              <a:rPr lang="en-US" dirty="0"/>
              <a:t>. Staff should be vigilant to signs of distress or changes in </a:t>
            </a:r>
            <a:r>
              <a:rPr lang="en-US" dirty="0" err="1"/>
              <a:t>behaviour</a:t>
            </a:r>
            <a:r>
              <a:rPr lang="en-US" dirty="0"/>
              <a:t> which may be linked to the impact of trauma. Children and young people should be encouraged to discuss any concerns with their teacher, pastoral care team, or trusted adult within the setting.</a:t>
            </a:r>
            <a:endParaRPr lang="en-US" dirty="0">
              <a:ea typeface="Calibri"/>
              <a:cs typeface="Calibri"/>
            </a:endParaRPr>
          </a:p>
          <a:p>
            <a:pPr lvl="0"/>
            <a:endParaRPr lang="en-US" dirty="0">
              <a:cs typeface="Calibri"/>
            </a:endParaRPr>
          </a:p>
          <a:p>
            <a:r>
              <a:rPr lang="en-US" dirty="0"/>
              <a:t>Thinking about how children and young people might share information about </a:t>
            </a:r>
            <a:r>
              <a:rPr lang="en-GB" b="1" dirty="0"/>
              <a:t>prejudice-based behaviours</a:t>
            </a:r>
            <a:r>
              <a:rPr lang="en-US" dirty="0"/>
              <a:t> in your setting is important. You will be the experts on this - this might be related to age and stage, Additional Support Needs, culture, understanding of consent, power balances. Reminder: Disclosures might not initially look like disclosures; a child or young person might be 'testing the water' to see if it's safe to disclose</a:t>
            </a:r>
            <a:endParaRPr lang="en-US" dirty="0">
              <a:cs typeface="Calibri"/>
            </a:endParaRPr>
          </a:p>
          <a:p>
            <a:pPr lvl="0"/>
            <a:endParaRPr lang="en-US" dirty="0">
              <a:cs typeface="Calibri"/>
            </a:endParaRPr>
          </a:p>
          <a:p>
            <a:pPr marL="171450" lvl="0" indent="-171450" algn="just">
              <a:buSzPct val="100000"/>
              <a:buFont typeface="Symbol"/>
              <a:buChar char="•"/>
            </a:pPr>
            <a:r>
              <a:rPr lang="en-GB" dirty="0"/>
              <a:t>Listen carefully to what they are saying.</a:t>
            </a:r>
            <a:endParaRPr lang="en-US" dirty="0"/>
          </a:p>
          <a:p>
            <a:pPr marL="171450" lvl="0" indent="-171450" algn="just">
              <a:buSzPct val="100000"/>
              <a:buFont typeface="Symbol"/>
              <a:buChar char="•"/>
            </a:pPr>
            <a:r>
              <a:rPr lang="en-GB" dirty="0"/>
              <a:t>Let them know they've done the right thing by telling you.</a:t>
            </a:r>
            <a:endParaRPr lang="en-US" dirty="0"/>
          </a:p>
          <a:p>
            <a:pPr marL="171450" lvl="0" indent="-171450" algn="just">
              <a:buSzPct val="100000"/>
              <a:buFont typeface="Symbol"/>
              <a:buChar char="•"/>
            </a:pPr>
            <a:r>
              <a:rPr lang="en-GB" dirty="0"/>
              <a:t>Do not promise to keep it a secret.</a:t>
            </a:r>
            <a:endParaRPr lang="en-US" dirty="0"/>
          </a:p>
          <a:p>
            <a:pPr marL="171450" lvl="0" indent="-171450" algn="just">
              <a:buSzPct val="100000"/>
              <a:buFont typeface="Symbol"/>
              <a:buChar char="•"/>
            </a:pPr>
            <a:r>
              <a:rPr lang="en-GB" dirty="0"/>
              <a:t>Stay calm but express your concern for them and convey that you are taking what they are saying seriously.</a:t>
            </a:r>
            <a:endParaRPr lang="en-US" dirty="0"/>
          </a:p>
          <a:p>
            <a:pPr marL="171450" lvl="0" indent="-171450" algn="just">
              <a:buSzPct val="100000"/>
              <a:buFont typeface="Symbol"/>
              <a:buChar char="•"/>
            </a:pPr>
            <a:r>
              <a:rPr lang="en-GB" dirty="0"/>
              <a:t>Be kind, caring and friendly.</a:t>
            </a:r>
            <a:endParaRPr lang="en-US" dirty="0"/>
          </a:p>
          <a:p>
            <a:pPr marL="171450" lvl="0" indent="-171450" algn="just">
              <a:buSzPct val="100000"/>
              <a:buFont typeface="Symbol"/>
              <a:buChar char="•"/>
            </a:pPr>
            <a:r>
              <a:rPr lang="en-GB" dirty="0"/>
              <a:t>Be non-judgemental and tell them it's not their fault and they are not to blame in any way.</a:t>
            </a:r>
            <a:endParaRPr lang="en-US" dirty="0"/>
          </a:p>
          <a:p>
            <a:pPr marL="171450" lvl="0" indent="-171450" algn="just">
              <a:buSzPct val="100000"/>
              <a:buFont typeface="Symbol"/>
              <a:buChar char="•"/>
            </a:pPr>
            <a:r>
              <a:rPr lang="en-GB" dirty="0"/>
              <a:t>Reflect to them what you are hearing them say, and the feelings being expressed.  Do not ask ‘leading’ questions or become an investigator.</a:t>
            </a:r>
            <a:endParaRPr lang="en-US" dirty="0"/>
          </a:p>
          <a:p>
            <a:pPr marL="171450" lvl="0" indent="-171450" algn="just">
              <a:buSzPct val="100000"/>
              <a:buFont typeface="Symbol"/>
              <a:buChar char="•"/>
            </a:pPr>
            <a:r>
              <a:rPr lang="en-GB" dirty="0"/>
              <a:t>Explain what you'll do next, ensuring the child’s views are sought on what is safe for them and their family.</a:t>
            </a:r>
            <a:endParaRPr lang="en-US" dirty="0"/>
          </a:p>
          <a:p>
            <a:pPr marL="171450" lvl="0" indent="-171450" algn="just">
              <a:buSzPct val="100000"/>
              <a:buFont typeface="Symbol"/>
              <a:buChar char="•"/>
            </a:pPr>
            <a:r>
              <a:rPr lang="en-GB" dirty="0"/>
              <a:t>Follow your establishments safeguarding and child protection procedures as soon as possible. </a:t>
            </a:r>
            <a:endParaRPr lang="en-US" dirty="0"/>
          </a:p>
          <a:p>
            <a:pPr marL="171450" lvl="0" indent="-171450" algn="just">
              <a:buSzPct val="100000"/>
              <a:buFont typeface="Symbol"/>
              <a:buChar char="•"/>
            </a:pPr>
            <a:r>
              <a:rPr lang="en-GB" dirty="0"/>
              <a:t>Reassure the child that there are places and people that can help.</a:t>
            </a:r>
            <a:endParaRPr lang="en-US" dirty="0"/>
          </a:p>
          <a:p>
            <a:pPr marL="171450" lvl="0" indent="-171450" algn="just">
              <a:buSzPct val="100000"/>
              <a:buFont typeface="Symbol"/>
              <a:buChar char="•"/>
            </a:pPr>
            <a:r>
              <a:rPr lang="en-GB" dirty="0"/>
              <a:t>Let the child know that you will keep them informed at every stage about what you and your establishment are doing, in consultation with them about the safest way to do this.</a:t>
            </a:r>
            <a:endParaRPr lang="en-US" dirty="0"/>
          </a:p>
          <a:p>
            <a:pPr marL="171450" lvl="0" indent="-171450" algn="just">
              <a:buSzPct val="100000"/>
              <a:buFont typeface="Symbol"/>
              <a:buChar char="•"/>
            </a:pPr>
            <a:endParaRPr lang="en-GB" dirty="0">
              <a:cs typeface="Calibri"/>
            </a:endParaRPr>
          </a:p>
          <a:p>
            <a:pPr lvl="0"/>
            <a:endParaRPr lang="en-US" dirty="0">
              <a:cs typeface="Calibri"/>
            </a:endParaRPr>
          </a:p>
          <a:p>
            <a:pPr lvl="0"/>
            <a:endParaRPr lang="en-US" dirty="0">
              <a:cs typeface="Calibri"/>
            </a:endParaRPr>
          </a:p>
          <a:p>
            <a:pPr lvl="0"/>
            <a:endParaRPr lang="en-GB" u="sng" dirty="0">
              <a:cs typeface="Calibri"/>
            </a:endParaRPr>
          </a:p>
        </p:txBody>
      </p:sp>
      <p:sp>
        <p:nvSpPr>
          <p:cNvPr id="4" name="Slide Number Placeholder 3">
            <a:extLst>
              <a:ext uri="{FF2B5EF4-FFF2-40B4-BE49-F238E27FC236}">
                <a16:creationId xmlns:a16="http://schemas.microsoft.com/office/drawing/2014/main" id="{633C8316-E3B7-32E2-A32F-9C72C565C73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E10A911-DD16-4444-B1F6-DAC552DFBE9C}" type="slidenum">
              <a:t>17</a:t>
            </a:fld>
            <a:endParaRPr lang="en-GB" sz="1200" b="0" i="0" u="none" strike="noStrike" kern="1200" cap="none" spc="0" baseline="0">
              <a:solidFill>
                <a:srgbClr val="000000"/>
              </a:solidFill>
              <a:uFillTx/>
              <a:latin typeface="Apto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F07C5D-02A7-F5B2-717C-25FF1DAB41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A752A0-4147-45D8-496A-CE304158BDC8}"/>
              </a:ext>
            </a:extLst>
          </p:cNvPr>
          <p:cNvSpPr txBox="1">
            <a:spLocks noGrp="1"/>
          </p:cNvSpPr>
          <p:nvPr>
            <p:ph type="body" sz="quarter" idx="1"/>
          </p:nvPr>
        </p:nvSpPr>
        <p:spPr/>
        <p:txBody>
          <a:bodyPr/>
          <a:lstStyle/>
          <a:p>
            <a:r>
              <a:rPr lang="en-US" b="1" dirty="0"/>
              <a:t>Responding to an individual or group who has carried out prejudice-based </a:t>
            </a:r>
            <a:r>
              <a:rPr lang="en-US" b="1" dirty="0" err="1"/>
              <a:t>behaviours</a:t>
            </a:r>
            <a:r>
              <a:rPr lang="en-US" b="1" dirty="0"/>
              <a:t> </a:t>
            </a:r>
            <a:endParaRPr lang="en-GB" dirty="0"/>
          </a:p>
          <a:p>
            <a:pPr marL="171450" indent="-171450">
              <a:buFont typeface="Arial"/>
              <a:buChar char="•"/>
            </a:pPr>
            <a:r>
              <a:rPr lang="en-GB" dirty="0"/>
              <a:t>In line with a GIRFEC approach, consider whether the person who has carried out prejudice-based behaviours requires wellbeing or child protection support. </a:t>
            </a:r>
            <a:endParaRPr lang="en-GB" dirty="0">
              <a:ea typeface="Calibri" panose="020F0502020204030204"/>
              <a:cs typeface="Calibri" panose="020F0502020204030204"/>
            </a:endParaRPr>
          </a:p>
          <a:p>
            <a:pPr marL="171450" indent="-171450">
              <a:buFont typeface="Arial"/>
              <a:buChar char="•"/>
            </a:pPr>
            <a:r>
              <a:rPr lang="en-GB" dirty="0"/>
              <a:t>A response to prejudice-based behaviours should aim to communicate to all involved that the behaviour was unacceptable, and to promote learning so as to prevent further incidents of prejudice-based behaviours. </a:t>
            </a:r>
            <a:endParaRPr lang="en-GB" dirty="0">
              <a:ea typeface="Calibri" panose="020F0502020204030204"/>
              <a:cs typeface="Calibri" panose="020F0502020204030204"/>
            </a:endParaRPr>
          </a:p>
          <a:p>
            <a:pPr marL="171450" indent="-171450">
              <a:buFont typeface="Arial"/>
              <a:buChar char="•"/>
            </a:pPr>
            <a:r>
              <a:rPr lang="en-GB" dirty="0"/>
              <a:t>This discussion should make clear to the person(s) responsible that their behaviour is unacceptable and harmful to those experiencing it, including naming the behaviour, for example language which was discriminatory or behaviour which constituted hate crime, pointing to the relevant setting values. </a:t>
            </a:r>
            <a:endParaRPr lang="en-GB" dirty="0">
              <a:ea typeface="Calibri" panose="020F0502020204030204"/>
              <a:cs typeface="Calibri" panose="020F0502020204030204"/>
            </a:endParaRPr>
          </a:p>
          <a:p>
            <a:pPr marL="171450" indent="-171450">
              <a:buFont typeface="Arial"/>
              <a:buChar char="•"/>
            </a:pPr>
            <a:r>
              <a:rPr lang="en-GB" dirty="0"/>
              <a:t>The response should be tailored to age of the person who has carried out the prejudice-based behaviours </a:t>
            </a:r>
            <a:endParaRPr lang="en-GB" dirty="0">
              <a:ea typeface="Calibri" panose="020F0502020204030204"/>
              <a:cs typeface="Calibri" panose="020F0502020204030204"/>
            </a:endParaRPr>
          </a:p>
          <a:p>
            <a:pPr marL="171450" indent="-171450">
              <a:buFont typeface="Arial"/>
              <a:buChar char="•"/>
            </a:pPr>
            <a:r>
              <a:rPr lang="en-GB" dirty="0"/>
              <a:t>Staff may decide to open a child’s plan for the person who carried out the prejudice-based behaviours, or review this plan if one already exists, with a view to identifying causes and appropriate interventions including additional resources to reduce the likelihood of recurrence </a:t>
            </a:r>
            <a:endParaRPr lang="en-GB" dirty="0">
              <a:ea typeface="Calibri" panose="020F0502020204030204"/>
              <a:cs typeface="Calibri" panose="020F0502020204030204"/>
            </a:endParaRPr>
          </a:p>
          <a:p>
            <a:r>
              <a:rPr lang="en-GB" dirty="0"/>
              <a:t> </a:t>
            </a:r>
            <a:endParaRPr lang="en-GB" dirty="0">
              <a:ea typeface="Calibri"/>
              <a:cs typeface="Calibri"/>
            </a:endParaRPr>
          </a:p>
          <a:p>
            <a:r>
              <a:rPr lang="en-GB" b="1" dirty="0"/>
              <a:t>Things to consider: School/setting community  </a:t>
            </a:r>
            <a:endParaRPr lang="en-GB" b="1" dirty="0">
              <a:ea typeface="Calibri"/>
              <a:cs typeface="Calibri"/>
            </a:endParaRPr>
          </a:p>
          <a:p>
            <a:pPr marL="171450" indent="-171450">
              <a:buFont typeface="Arial"/>
              <a:buChar char="•"/>
            </a:pPr>
            <a:r>
              <a:rPr lang="en-GB" dirty="0"/>
              <a:t>Have other children and young people been affected by this incident, and does this require actions to the ensure wellbeing of these children and young people? If others have witnessed the incident, they may require support to understand that it was prejudice-based behaviours, and that it is unacceptable. </a:t>
            </a:r>
            <a:endParaRPr lang="en-GB" dirty="0">
              <a:ea typeface="Calibri" panose="020F0502020204030204"/>
              <a:cs typeface="Calibri" panose="020F0502020204030204"/>
            </a:endParaRPr>
          </a:p>
          <a:p>
            <a:pPr marL="171450" indent="-171450">
              <a:buFont typeface="Arial"/>
              <a:buChar char="•"/>
            </a:pPr>
            <a:r>
              <a:rPr lang="en-GB" dirty="0"/>
              <a:t>Assess the likelihood of continued or repeated incidents, which may affect other children and young people, and/or staff.  </a:t>
            </a:r>
            <a:endParaRPr lang="en-GB" dirty="0">
              <a:ea typeface="Calibri" panose="020F0502020204030204"/>
              <a:cs typeface="Calibri" panose="020F0502020204030204"/>
            </a:endParaRPr>
          </a:p>
          <a:p>
            <a:pPr marL="171450" indent="-171450">
              <a:buFont typeface="Arial"/>
              <a:buChar char="•"/>
            </a:pPr>
            <a:r>
              <a:rPr lang="en-GB" dirty="0"/>
              <a:t>Consider whether there is a pattern of behaviour being carried out by multiple people or a group within the school/setting, indicating a cultural problem within the school/setting community which requires a wider community response.  </a:t>
            </a:r>
            <a:endParaRPr lang="en-GB" dirty="0">
              <a:ea typeface="Calibri" panose="020F0502020204030204"/>
              <a:cs typeface="Calibri" panose="020F0502020204030204"/>
            </a:endParaRPr>
          </a:p>
          <a:p>
            <a:pPr marL="171450" indent="-171450">
              <a:buFont typeface="Arial"/>
              <a:buChar char="•"/>
            </a:pPr>
            <a:r>
              <a:rPr lang="en-GB" dirty="0"/>
              <a:t>Consideration may be given to partnership working with expert organisation on addressing the issue of prejudice-based behaviours within the whole school community. This should be done sensitively, with particular consideration of the persons directly affected by an incident.  </a:t>
            </a:r>
            <a:endParaRPr lang="en-GB" dirty="0">
              <a:ea typeface="Calibri" panose="020F0502020204030204"/>
              <a:cs typeface="Calibri" panose="020F0502020204030204"/>
            </a:endParaRPr>
          </a:p>
          <a:p>
            <a:pPr marL="171450" indent="-171450">
              <a:buFont typeface="Arial"/>
              <a:buChar char="•"/>
            </a:pPr>
            <a:r>
              <a:rPr lang="en-GB" dirty="0"/>
              <a:t>Take the opportunity to review the proactive prevention activity being carried out.  </a:t>
            </a:r>
            <a:endParaRPr lang="en-GB" dirty="0">
              <a:ea typeface="Calibri" panose="020F0502020204030204"/>
              <a:cs typeface="Calibri" panose="020F0502020204030204"/>
            </a:endParaRPr>
          </a:p>
          <a:p>
            <a:pPr marL="171450" indent="-171450">
              <a:buFont typeface="Arial"/>
              <a:buChar char="•"/>
            </a:pPr>
            <a:r>
              <a:rPr lang="en-GB" dirty="0"/>
              <a:t>Where relevant, consider the health and safety of staff in terms of their working environment.</a:t>
            </a:r>
            <a:endParaRPr lang="en-GB" dirty="0">
              <a:ea typeface="Calibri" panose="020F0502020204030204"/>
              <a:cs typeface="Calibri" panose="020F0502020204030204"/>
            </a:endParaRPr>
          </a:p>
          <a:p>
            <a:pPr marL="171450" indent="-171450">
              <a:buFont typeface="Arial"/>
              <a:buChar char="•"/>
            </a:pPr>
            <a:r>
              <a:rPr lang="en-US" dirty="0"/>
              <a:t>Consideration may be given to providing staff professional learning to support confidence and efficacy in addressing prejudice or hate, for example the </a:t>
            </a:r>
            <a:r>
              <a:rPr lang="en-US" dirty="0">
                <a:hlinkClick r:id="rId3"/>
              </a:rPr>
              <a:t>Digital Discourse Initiative</a:t>
            </a:r>
            <a:r>
              <a:rPr lang="en-US" dirty="0"/>
              <a:t> online course.</a:t>
            </a:r>
            <a:endParaRPr lang="en-GB" dirty="0">
              <a:ea typeface="Calibri" panose="020F0502020204030204"/>
              <a:cs typeface="Calibri" panose="020F0502020204030204"/>
            </a:endParaRPr>
          </a:p>
          <a:p>
            <a:pPr marL="171450" indent="-171450">
              <a:buFont typeface="Arial"/>
              <a:buChar char="•"/>
            </a:pPr>
            <a:r>
              <a:rPr lang="en-GB" dirty="0">
                <a:ea typeface="Calibri" panose="020F0502020204030204"/>
                <a:cs typeface="Calibri" panose="020F0502020204030204"/>
              </a:rPr>
              <a:t>A Relationships and Behaviour Policy and an </a:t>
            </a:r>
            <a:r>
              <a:rPr lang="en-GB" dirty="0">
                <a:ea typeface="Calibri"/>
                <a:cs typeface="Calibri"/>
                <a:hlinkClick r:id="rId4"/>
              </a:rPr>
              <a:t>Equalities policy</a:t>
            </a:r>
            <a:r>
              <a:rPr lang="en-GB" dirty="0">
                <a:ea typeface="Calibri"/>
                <a:cs typeface="Calibri"/>
              </a:rPr>
              <a:t> that have been co-created with learners could support the school community to prevent and respond to prejudice based behaviour. </a:t>
            </a:r>
          </a:p>
          <a:p>
            <a:pPr lvl="0"/>
            <a:endParaRPr lang="en-GB" dirty="0">
              <a:ea typeface="Calibri"/>
              <a:cs typeface="Calibri"/>
            </a:endParaRPr>
          </a:p>
          <a:p>
            <a:r>
              <a:rPr lang="en-US" b="1" dirty="0"/>
              <a:t>The National Approach to Anti-Bullying, </a:t>
            </a:r>
            <a:r>
              <a:rPr lang="en-US" b="1" u="sng" dirty="0">
                <a:hlinkClick r:id="rId5"/>
              </a:rPr>
              <a:t>Respect for All</a:t>
            </a:r>
            <a:r>
              <a:rPr lang="en-US" b="1" dirty="0"/>
              <a:t> (2024) states that:</a:t>
            </a:r>
            <a:r>
              <a:rPr lang="en-GB" b="1" dirty="0"/>
              <a:t> </a:t>
            </a:r>
            <a:endParaRPr lang="en-GB" b="1" dirty="0">
              <a:ea typeface="Calibri"/>
              <a:cs typeface="Calibri"/>
            </a:endParaRPr>
          </a:p>
          <a:p>
            <a:r>
              <a:rPr lang="en-GB" dirty="0"/>
              <a:t>“Preventing and responding to prejudice-based bullying will require a line of enquiry that directly addresses the prejudice(s) that has motivated the bullying behaviour. This will include proactively challenging the root causes of different forms of prejudice – such as harmful stereotyping, stigma, negative perceptions, and ‘othering’ – through the Four Contexts for Learning.” </a:t>
            </a:r>
            <a:endParaRPr lang="en-GB" dirty="0">
              <a:ea typeface="Calibri"/>
              <a:cs typeface="Calibri"/>
            </a:endParaRPr>
          </a:p>
          <a:p>
            <a:endParaRPr lang="en-GB" dirty="0"/>
          </a:p>
          <a:p>
            <a:r>
              <a:rPr lang="en-GB" dirty="0"/>
              <a:t>“As well as general learning on healthy relationships and respect, there are opportunities to use the curriculum to address forms of prejudice. This may include: </a:t>
            </a:r>
            <a:endParaRPr lang="en-GB" dirty="0">
              <a:ea typeface="Calibri"/>
              <a:cs typeface="Calibri"/>
            </a:endParaRPr>
          </a:p>
          <a:p>
            <a:pPr marL="171450" indent="-171450">
              <a:buFont typeface="Arial"/>
              <a:buChar char="•"/>
            </a:pPr>
            <a:r>
              <a:rPr lang="en-GB" dirty="0"/>
              <a:t>opportunities for children and young people to learn about the causes, manifestations, impacts and prevention of prejudice in its various forms. </a:t>
            </a:r>
            <a:endParaRPr lang="en-GB" dirty="0">
              <a:ea typeface="Calibri" panose="020F0502020204030204"/>
              <a:cs typeface="Calibri" panose="020F0502020204030204"/>
            </a:endParaRPr>
          </a:p>
          <a:p>
            <a:pPr marL="171450" indent="-171450">
              <a:buFont typeface="Arial"/>
              <a:buChar char="•"/>
            </a:pPr>
            <a:r>
              <a:rPr lang="en-GB" dirty="0"/>
              <a:t>the development of a curriculum which fosters good relations by including meaningful, integrated representation of all protected characteristics and opportunities for organic learning about diverse people, families and communities in society. </a:t>
            </a:r>
            <a:endParaRPr lang="en-GB" dirty="0">
              <a:ea typeface="Calibri" panose="020F0502020204030204"/>
              <a:cs typeface="Calibri" panose="020F0502020204030204"/>
            </a:endParaRPr>
          </a:p>
          <a:p>
            <a:pPr marL="171450" indent="-171450">
              <a:buFont typeface="Arial"/>
              <a:buChar char="•"/>
            </a:pPr>
            <a:r>
              <a:rPr lang="en-GB" dirty="0"/>
              <a:t>considered learning experiences for children and young people to develop their knowledge and understanding of diversity, rights, and Respect for All.”</a:t>
            </a:r>
            <a:endParaRPr lang="en-GB" dirty="0">
              <a:ea typeface="Calibri" panose="020F0502020204030204"/>
              <a:cs typeface="Calibri" panose="020F0502020204030204"/>
            </a:endParaRPr>
          </a:p>
          <a:p>
            <a:endParaRPr lang="en-US" dirty="0"/>
          </a:p>
          <a:p>
            <a:endParaRPr lang="en-US" dirty="0"/>
          </a:p>
          <a:p>
            <a:r>
              <a:rPr lang="en-GB" dirty="0"/>
              <a:t>What works to prevent prejudice-based behaviours?</a:t>
            </a:r>
            <a:endParaRPr lang="en-GB" dirty="0">
              <a:ea typeface="Calibri"/>
              <a:cs typeface="Calibri"/>
            </a:endParaRPr>
          </a:p>
          <a:p>
            <a:pPr marL="171450" indent="-171450">
              <a:buFont typeface="Arial"/>
              <a:buChar char="•"/>
            </a:pPr>
            <a:r>
              <a:rPr lang="en-GB" dirty="0"/>
              <a:t>Embedding social justice, rights and equality across the curriculum</a:t>
            </a:r>
            <a:endParaRPr lang="en-GB" dirty="0">
              <a:ea typeface="Calibri" panose="020F0502020204030204"/>
              <a:cs typeface="Calibri" panose="020F0502020204030204"/>
            </a:endParaRPr>
          </a:p>
          <a:p>
            <a:pPr marL="171450" indent="-171450">
              <a:buFont typeface="Arial"/>
              <a:buChar char="•"/>
            </a:pPr>
            <a:r>
              <a:rPr lang="en-GB" dirty="0"/>
              <a:t>Challenging attitudes that normalise prejudice-based behaviours</a:t>
            </a:r>
            <a:endParaRPr lang="en-GB" dirty="0">
              <a:ea typeface="Calibri" panose="020F0502020204030204"/>
              <a:cs typeface="Calibri" panose="020F0502020204030204"/>
            </a:endParaRPr>
          </a:p>
          <a:p>
            <a:pPr marL="171450" indent="-171450">
              <a:buFont typeface="Arial"/>
              <a:buChar char="•"/>
            </a:pPr>
            <a:r>
              <a:rPr lang="en-GB" dirty="0"/>
              <a:t>Sustained, whole-setting approach</a:t>
            </a:r>
            <a:endParaRPr lang="en-GB" dirty="0">
              <a:ea typeface="Calibri" panose="020F0502020204030204"/>
              <a:cs typeface="Calibri" panose="020F0502020204030204"/>
            </a:endParaRPr>
          </a:p>
          <a:p>
            <a:pPr marL="171450" indent="-171450">
              <a:buFont typeface="Arial"/>
              <a:buChar char="•"/>
            </a:pPr>
            <a:r>
              <a:rPr lang="en-GB" dirty="0"/>
              <a:t>Creating cultural change</a:t>
            </a:r>
            <a:endParaRPr lang="en-GB" dirty="0">
              <a:ea typeface="Calibri" panose="020F0502020204030204"/>
              <a:cs typeface="Calibri" panose="020F0502020204030204"/>
            </a:endParaRPr>
          </a:p>
          <a:p>
            <a:endParaRPr lang="en-GB" b="1" dirty="0">
              <a:ea typeface="Calibri"/>
              <a:cs typeface="Calibri"/>
            </a:endParaRPr>
          </a:p>
          <a:p>
            <a:endParaRPr lang="en-GB" dirty="0">
              <a:cs typeface="Calibri"/>
            </a:endParaRPr>
          </a:p>
          <a:p>
            <a:r>
              <a:rPr lang="en-GB" dirty="0">
                <a:hlinkClick r:id="rId5"/>
              </a:rPr>
              <a:t>Respect for All: The National Approach to Anti-Bullying for Scotland’s Children and Young People (www.gov.scot)</a:t>
            </a:r>
            <a:endParaRPr lang="en-GB" dirty="0"/>
          </a:p>
        </p:txBody>
      </p:sp>
      <p:sp>
        <p:nvSpPr>
          <p:cNvPr id="4" name="Slide Number Placeholder 3">
            <a:extLst>
              <a:ext uri="{FF2B5EF4-FFF2-40B4-BE49-F238E27FC236}">
                <a16:creationId xmlns:a16="http://schemas.microsoft.com/office/drawing/2014/main" id="{F0CDF17E-7D84-7544-A13D-8468EF645DF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08F7944-9117-47D9-80FE-F67E16DC5128}" type="slidenum">
              <a:t>18</a:t>
            </a:fld>
            <a:endParaRPr lang="en-GB" sz="1200" b="0" i="0" u="none" strike="noStrike" kern="1200" cap="none" spc="0" baseline="0">
              <a:solidFill>
                <a:srgbClr val="000000"/>
              </a:solidFill>
              <a:uFillTx/>
              <a:latin typeface="Apto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19</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dirty="0"/>
              <a:t>Should you witness prejudice-based behaviour, the 5Ds of Bystander Intervention (</a:t>
            </a:r>
            <a:r>
              <a:rPr lang="en-GB" u="sng" dirty="0">
                <a:hlinkClick r:id="rId3"/>
              </a:rPr>
              <a:t>Speak Up resource</a:t>
            </a:r>
            <a:r>
              <a:rPr lang="en-GB" dirty="0"/>
              <a:t>) can be also used to help assess the situation and choose an appropriate and safe action.   </a:t>
            </a:r>
            <a:endParaRPr lang="en-GB" dirty="0">
              <a:ea typeface="Calibri"/>
              <a:cs typeface="Calibri"/>
            </a:endParaRPr>
          </a:p>
          <a:p>
            <a:pPr>
              <a:defRPr/>
            </a:pPr>
            <a:endParaRPr lang="en-GB" dirty="0"/>
          </a:p>
          <a:p>
            <a:pPr>
              <a:defRPr/>
            </a:pPr>
            <a:r>
              <a:rPr lang="en-GB" dirty="0"/>
              <a:t>When talking through the options for intervening it is important to remember that being safe is key to being able to successfully intervene. This should be emphasised in professional life but also when discussing intervention options with young people. It is also important to remember that prejudice-based behaviours can be displayed by young people but also other adults including colleagues, other educators or those in positions of power.</a:t>
            </a:r>
            <a:endParaRPr lang="en-GB" dirty="0">
              <a:ea typeface="Calibri"/>
              <a:cs typeface="Calibri"/>
            </a:endParaRPr>
          </a:p>
          <a:p>
            <a:pPr>
              <a:defRPr/>
            </a:pPr>
            <a:endParaRPr lang="en-GB" dirty="0"/>
          </a:p>
          <a:p>
            <a:pPr>
              <a:defRPr/>
            </a:pPr>
            <a:r>
              <a:rPr lang="en-GB" dirty="0"/>
              <a:t>Depending on the situation, educators can seek support from a range of sources. This can include: </a:t>
            </a:r>
            <a:endParaRPr lang="en-GB" dirty="0">
              <a:ea typeface="Calibri"/>
              <a:cs typeface="Calibri"/>
            </a:endParaRPr>
          </a:p>
          <a:p>
            <a:pPr marL="285750" indent="-285750">
              <a:buFont typeface="Symbol"/>
              <a:buChar char="•"/>
              <a:defRPr/>
            </a:pPr>
            <a:r>
              <a:rPr lang="en-GB" dirty="0"/>
              <a:t>Pastoral care staff </a:t>
            </a:r>
            <a:endParaRPr lang="en-GB" dirty="0">
              <a:ea typeface="Calibri"/>
              <a:cs typeface="Calibri"/>
            </a:endParaRPr>
          </a:p>
          <a:p>
            <a:pPr marL="285750" indent="-285750">
              <a:buFont typeface="Symbol"/>
              <a:buChar char="•"/>
              <a:defRPr/>
            </a:pPr>
            <a:r>
              <a:rPr lang="en-GB" dirty="0"/>
              <a:t>Senior colleagues </a:t>
            </a:r>
            <a:endParaRPr lang="en-GB" dirty="0">
              <a:ea typeface="Calibri"/>
              <a:cs typeface="Calibri"/>
            </a:endParaRPr>
          </a:p>
          <a:p>
            <a:pPr marL="285750" indent="-285750">
              <a:buFont typeface="Symbol"/>
              <a:buChar char="•"/>
              <a:defRPr/>
            </a:pPr>
            <a:r>
              <a:rPr lang="en-GB" dirty="0"/>
              <a:t>Youth work managers </a:t>
            </a:r>
            <a:endParaRPr lang="en-GB" dirty="0">
              <a:ea typeface="Calibri"/>
              <a:cs typeface="Calibri"/>
            </a:endParaRPr>
          </a:p>
          <a:p>
            <a:pPr marL="285750" indent="-285750">
              <a:buFont typeface="Symbol"/>
              <a:buChar char="•"/>
              <a:defRPr/>
            </a:pPr>
            <a:r>
              <a:rPr lang="en-GB" dirty="0"/>
              <a:t>HR colleagues </a:t>
            </a:r>
            <a:endParaRPr lang="en-GB" dirty="0">
              <a:ea typeface="Calibri"/>
              <a:cs typeface="Calibri"/>
            </a:endParaRPr>
          </a:p>
          <a:p>
            <a:pPr marL="285750" indent="-285750">
              <a:buFont typeface="Symbol"/>
              <a:buChar char="•"/>
              <a:defRPr/>
            </a:pPr>
            <a:r>
              <a:rPr lang="en-GB" dirty="0"/>
              <a:t>Social work </a:t>
            </a:r>
            <a:endParaRPr lang="en-GB" dirty="0">
              <a:ea typeface="Calibri"/>
              <a:cs typeface="Calibri"/>
            </a:endParaRPr>
          </a:p>
          <a:p>
            <a:pPr marL="285750" indent="-285750">
              <a:buFont typeface="Symbol"/>
              <a:buChar char="•"/>
              <a:defRPr/>
            </a:pPr>
            <a:r>
              <a:rPr lang="en-GB" dirty="0"/>
              <a:t>Health</a:t>
            </a:r>
            <a:endParaRPr lang="en-GB" dirty="0">
              <a:ea typeface="Calibri"/>
              <a:cs typeface="Calibri"/>
            </a:endParaRPr>
          </a:p>
          <a:p>
            <a:pPr marL="285750" indent="-285750">
              <a:buFont typeface="Symbol"/>
              <a:buChar char="•"/>
              <a:defRPr/>
            </a:pPr>
            <a:r>
              <a:rPr lang="en-GB" dirty="0"/>
              <a:t>Police Scotland including Campus Officers</a:t>
            </a:r>
            <a:endParaRPr lang="en-GB" dirty="0">
              <a:ea typeface="Calibri"/>
              <a:cs typeface="Calibri"/>
            </a:endParaRPr>
          </a:p>
          <a:p>
            <a:pPr>
              <a:defRPr/>
            </a:pPr>
            <a:endParaRPr lang="en-GB" dirty="0"/>
          </a:p>
          <a:p>
            <a:pPr>
              <a:defRPr/>
            </a:pPr>
            <a:r>
              <a:rPr lang="en-GB" dirty="0"/>
              <a:t>The 5Ds of Bystander intervention as in the Speak Up resource are designed for young people to risk assess how to best safely intervene when witnessing a prejudice-based behaviour or hate crime. Here they have been adapted slightly to reflect the role of an educator. </a:t>
            </a:r>
            <a:endParaRPr lang="en-GB" dirty="0">
              <a:ea typeface="Calibri"/>
              <a:cs typeface="Calibri"/>
            </a:endParaRPr>
          </a:p>
          <a:p>
            <a:pPr>
              <a:defRPr/>
            </a:pPr>
            <a:endParaRPr lang="en-GB" dirty="0"/>
          </a:p>
          <a:p>
            <a:pPr marL="285750" indent="-285750">
              <a:buFont typeface="Symbol"/>
              <a:buChar char="•"/>
              <a:defRPr/>
            </a:pPr>
            <a:r>
              <a:rPr lang="en-GB" b="1" dirty="0"/>
              <a:t>Direct </a:t>
            </a:r>
            <a:r>
              <a:rPr lang="en-GB" dirty="0"/>
              <a:t>– directly intervene and stop the incident going any further. This could include physically separating two individuals and the potential harm to oneself should be actively considered before taking this step.</a:t>
            </a:r>
            <a:endParaRPr lang="en-GB" dirty="0">
              <a:ea typeface="Calibri"/>
              <a:cs typeface="Calibri"/>
            </a:endParaRPr>
          </a:p>
          <a:p>
            <a:pPr marL="285750" indent="-285750">
              <a:buFont typeface="Symbol"/>
              <a:buChar char="•"/>
              <a:defRPr/>
            </a:pPr>
            <a:r>
              <a:rPr lang="en-GB" b="1" dirty="0"/>
              <a:t>Distract – </a:t>
            </a:r>
            <a:r>
              <a:rPr lang="en-GB" dirty="0"/>
              <a:t>this could include asking the aggressor what time it is, or about something unrelated to the incident. This takes the attention off the person experiencing harm and allows them time to walk away. The person experiencing harm could also be distracted in some situations and removed from the vicinity if it is a more group setting. Again, safety for the intervener needs to be considered before action is taken. This intervention could also be described as diffusing or de-escalating. </a:t>
            </a:r>
            <a:endParaRPr lang="en-GB" dirty="0">
              <a:ea typeface="Calibri"/>
              <a:cs typeface="Calibri"/>
            </a:endParaRPr>
          </a:p>
          <a:p>
            <a:pPr marL="285750" indent="-285750">
              <a:buFont typeface="Symbol"/>
              <a:buChar char="•"/>
              <a:defRPr/>
            </a:pPr>
            <a:r>
              <a:rPr lang="en-GB" b="1" dirty="0"/>
              <a:t>Delegate – </a:t>
            </a:r>
            <a:r>
              <a:rPr lang="en-GB" dirty="0"/>
              <a:t>this could be asking a senior colleague to intervene, in a public space this may be involving a bus driver or police officer to intervene. This could also provide a ‘safety in numbers’ feeling too. Asking for help to intervene rather than doing so alone. </a:t>
            </a:r>
            <a:endParaRPr lang="en-GB" dirty="0">
              <a:ea typeface="Calibri"/>
              <a:cs typeface="Calibri"/>
            </a:endParaRPr>
          </a:p>
          <a:p>
            <a:pPr marL="285750" indent="-285750">
              <a:buFont typeface="Symbol"/>
              <a:buChar char="•"/>
              <a:defRPr/>
            </a:pPr>
            <a:r>
              <a:rPr lang="en-GB" b="1" dirty="0"/>
              <a:t>Document </a:t>
            </a:r>
            <a:r>
              <a:rPr lang="en-GB" dirty="0"/>
              <a:t>– this is something that can be done afterwards, such as writing a statement of what happened. We do not encourage anyone to film or photograph something that is happening as this can create dangers later on, for example if a phone needs to be taken into evidence by police but the person who owns the phone is in a relationship where their phone is critical to their safety there. Documenting the incident should occur each time prejudice-based behaviour is witnesses. </a:t>
            </a:r>
            <a:endParaRPr lang="en-GB" dirty="0">
              <a:ea typeface="Calibri"/>
              <a:cs typeface="Calibri"/>
            </a:endParaRPr>
          </a:p>
          <a:p>
            <a:pPr marL="285750" indent="-285750">
              <a:buFont typeface="Symbol"/>
              <a:buChar char="•"/>
              <a:defRPr/>
            </a:pPr>
            <a:r>
              <a:rPr lang="en-GB" b="1" dirty="0"/>
              <a:t>Delay </a:t>
            </a:r>
            <a:r>
              <a:rPr lang="en-GB" dirty="0"/>
              <a:t>– this is waiting until an incident is finished to step in and could include going to the person who experienced harm afterwards and checking in, offering to support them to report the incident or calling a loved one to come help support them. This should not include taking a young person in a personal car or handing out personal details such as phone numbers.</a:t>
            </a:r>
            <a:endParaRPr lang="en-GB" dirty="0">
              <a:ea typeface="Calibri"/>
              <a:cs typeface="Calibri"/>
            </a:endParaRPr>
          </a:p>
          <a:p>
            <a:pPr marL="285750" indent="-285750">
              <a:buFont typeface="Symbol"/>
              <a:buChar char="•"/>
              <a:defRPr/>
            </a:pPr>
            <a:endParaRPr lang="en-GB" dirty="0">
              <a:ea typeface="Calibri"/>
              <a:cs typeface="Calibri"/>
            </a:endParaRPr>
          </a:p>
          <a:p>
            <a:pPr>
              <a:defRPr/>
            </a:pPr>
            <a:r>
              <a:rPr lang="en-GB" dirty="0"/>
              <a:t>Follow-up and support will need to occur alongside all of these interventions. </a:t>
            </a:r>
            <a:endParaRPr lang="en-GB" dirty="0">
              <a:ea typeface="Calibri"/>
              <a:cs typeface="Calibri"/>
            </a:endParaRPr>
          </a:p>
        </p:txBody>
      </p:sp>
    </p:spTree>
    <p:extLst>
      <p:ext uri="{BB962C8B-B14F-4D97-AF65-F5344CB8AC3E}">
        <p14:creationId xmlns:p14="http://schemas.microsoft.com/office/powerpoint/2010/main" val="4280778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800" b="0" i="0" u="none" strike="noStrike" dirty="0">
                <a:solidFill>
                  <a:srgbClr val="000000"/>
                </a:solidFill>
                <a:effectLst/>
                <a:latin typeface="Calibri" panose="020F0502020204030204" pitchFamily="34" charset="0"/>
              </a:rPr>
              <a:t>This professional learning resource follows the national model for professional learning and is designed to help you gain more knowledge and have a deeper understanding of inclusion, wellbeing and equalities.</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None/>
            </a:pPr>
            <a:r>
              <a:rPr lang="en-GB" sz="1800" b="0" i="0" u="none" strike="noStrike" dirty="0">
                <a:solidFill>
                  <a:srgbClr val="000000"/>
                </a:solidFill>
                <a:effectLst/>
                <a:latin typeface="Calibri" panose="020F0502020204030204" pitchFamily="34" charset="0"/>
              </a:rPr>
              <a:t>You will have the opportunity to consider how to take this learning forward on your own and with others and, on completion of the professional learning, you will be asked to consider what your next steps will be. </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None/>
            </a:pPr>
            <a:r>
              <a:rPr lang="en-GB" sz="1800" b="0" i="0" u="none" strike="noStrike" dirty="0">
                <a:solidFill>
                  <a:srgbClr val="000000"/>
                </a:solidFill>
                <a:effectLst/>
                <a:latin typeface="Calibri" panose="020F0502020204030204" pitchFamily="34" charset="0"/>
              </a:rPr>
              <a:t>Please take some time to consider the reflective questions at the end of this resource</a:t>
            </a:r>
          </a:p>
          <a:p>
            <a:pPr algn="l" rtl="0" fontAlgn="base">
              <a:buFont typeface="Arial" panose="020B0604020202020204" pitchFamily="34" charset="0"/>
              <a:buNone/>
            </a:pPr>
            <a:endParaRPr lang="en-GB" sz="1800" b="0" i="0" u="none" strike="noStrike" dirty="0">
              <a:solidFill>
                <a:srgbClr val="000000"/>
              </a:solidFill>
              <a:effectLst/>
              <a:latin typeface="Calibri" panose="020F0502020204030204" pitchFamily="34" charset="0"/>
            </a:endParaRPr>
          </a:p>
          <a:p>
            <a:pPr algn="l" rtl="0" fontAlgn="base">
              <a:lnSpc>
                <a:spcPts val="3000"/>
              </a:lnSpc>
            </a:pPr>
            <a:r>
              <a:rPr lang="en-GB" sz="1800" b="0" i="0" u="none" strike="noStrike" dirty="0">
                <a:solidFill>
                  <a:srgbClr val="000000"/>
                </a:solidFill>
                <a:effectLst/>
                <a:latin typeface="Segoe UI" panose="020B0502040204020203" pitchFamily="34" charset="0"/>
              </a:rPr>
              <a:t>This session provides an opportunity to:</a:t>
            </a:r>
            <a:r>
              <a:rPr lang="en-US" sz="1800" b="0" i="0" dirty="0">
                <a:solidFill>
                  <a:srgbClr val="000000"/>
                </a:solidFill>
                <a:effectLst/>
                <a:latin typeface="Segoe UI" panose="020B0502040204020203" pitchFamily="34" charset="0"/>
              </a:rPr>
              <a:t>​</a:t>
            </a:r>
            <a:endParaRPr lang="en-US" sz="2800" b="0" i="0" dirty="0">
              <a:solidFill>
                <a:srgbClr val="000000"/>
              </a:solidFill>
              <a:effectLst/>
              <a:latin typeface="Segoe UI" panose="020B0502040204020203" pitchFamily="34" charset="0"/>
            </a:endParaRPr>
          </a:p>
          <a:p>
            <a:pPr algn="l" rtl="0" fontAlgn="base">
              <a:lnSpc>
                <a:spcPts val="3000"/>
              </a:lnSpc>
              <a:buFont typeface="Arial" panose="020B0604020202020204" pitchFamily="34" charset="0"/>
              <a:buChar char="•"/>
            </a:pPr>
            <a:r>
              <a:rPr lang="en-GB" sz="1800" b="0" i="0" u="none" strike="noStrike" dirty="0">
                <a:solidFill>
                  <a:srgbClr val="000000"/>
                </a:solidFill>
                <a:effectLst/>
                <a:latin typeface="Segoe UI" panose="020B0502040204020203" pitchFamily="34" charset="0"/>
              </a:rPr>
              <a:t>Raise awareness of prejudice-based behaviours and hate crime in education settings.</a:t>
            </a:r>
            <a:r>
              <a:rPr lang="en-US" sz="1800" b="0" i="0" dirty="0">
                <a:solidFill>
                  <a:srgbClr val="000000"/>
                </a:solidFill>
                <a:effectLst/>
                <a:latin typeface="Segoe UI" panose="020B0502040204020203" pitchFamily="34" charset="0"/>
              </a:rPr>
              <a:t>​</a:t>
            </a:r>
            <a:endParaRPr lang="en-US" sz="2800" b="0" i="0" dirty="0">
              <a:solidFill>
                <a:srgbClr val="000000"/>
              </a:solidFill>
              <a:effectLst/>
              <a:latin typeface="Arial" panose="020B0604020202020204" pitchFamily="34" charset="0"/>
            </a:endParaRPr>
          </a:p>
          <a:p>
            <a:pPr algn="l" rtl="0" fontAlgn="base">
              <a:lnSpc>
                <a:spcPts val="3000"/>
              </a:lnSpc>
              <a:buFont typeface="Arial" panose="020B0604020202020204" pitchFamily="34" charset="0"/>
              <a:buChar char="•"/>
            </a:pPr>
            <a:r>
              <a:rPr lang="en-GB" sz="1800" b="0" i="0" u="none" strike="noStrike" dirty="0">
                <a:solidFill>
                  <a:srgbClr val="000000"/>
                </a:solidFill>
                <a:effectLst/>
                <a:latin typeface="Segoe UI" panose="020B0502040204020203" pitchFamily="34" charset="0"/>
              </a:rPr>
              <a:t>Increase confidence in identifying early signs of prejudice-based behaviours and hate crime.</a:t>
            </a:r>
            <a:r>
              <a:rPr lang="en-US" sz="1800" b="0" i="0" dirty="0">
                <a:solidFill>
                  <a:srgbClr val="000000"/>
                </a:solidFill>
                <a:effectLst/>
                <a:latin typeface="Segoe UI" panose="020B0502040204020203" pitchFamily="34" charset="0"/>
              </a:rPr>
              <a:t>​</a:t>
            </a:r>
            <a:endParaRPr lang="en-US" sz="2800" b="0" i="0" dirty="0">
              <a:solidFill>
                <a:srgbClr val="000000"/>
              </a:solidFill>
              <a:effectLst/>
              <a:latin typeface="Arial" panose="020B0604020202020204" pitchFamily="34" charset="0"/>
            </a:endParaRPr>
          </a:p>
          <a:p>
            <a:pPr algn="l" rtl="0" fontAlgn="base">
              <a:lnSpc>
                <a:spcPts val="3000"/>
              </a:lnSpc>
              <a:buFont typeface="Arial" panose="020B0604020202020204" pitchFamily="34" charset="0"/>
              <a:buChar char="•"/>
            </a:pPr>
            <a:r>
              <a:rPr lang="en-GB" sz="1800" b="0" i="0" u="none" strike="noStrike" dirty="0">
                <a:solidFill>
                  <a:srgbClr val="000000"/>
                </a:solidFill>
                <a:effectLst/>
                <a:latin typeface="Segoe UI" panose="020B0502040204020203" pitchFamily="34" charset="0"/>
              </a:rPr>
              <a:t>Develop an understanding of what to do when prejudice-based behaviours and hate crime occur, including how to report them and support those affected.</a:t>
            </a:r>
            <a:endParaRPr lang="en-GB" sz="2800" b="0" i="0" dirty="0">
              <a:solidFill>
                <a:srgbClr val="000000"/>
              </a:solidFill>
              <a:effectLst/>
              <a:latin typeface="Arial" panose="020B0604020202020204" pitchFamily="34" charset="0"/>
            </a:endParaRPr>
          </a:p>
          <a:p>
            <a:pPr algn="l" rtl="0" fontAlgn="base">
              <a:buFont typeface="Arial" panose="020B0604020202020204" pitchFamily="34" charset="0"/>
              <a:buNone/>
            </a:pPr>
            <a:endParaRPr lang="en-GB" sz="1800" b="0" i="0" u="none" strike="noStrike" dirty="0">
              <a:solidFill>
                <a:srgbClr val="000000"/>
              </a:solidFill>
              <a:effectLst/>
              <a:latin typeface="Segoe UI" panose="020B0502040204020203" pitchFamily="34" charset="0"/>
            </a:endParaRPr>
          </a:p>
          <a:p>
            <a:pPr algn="l" rtl="0" fontAlgn="base">
              <a:buFont typeface="Arial" panose="020B0604020202020204" pitchFamily="34" charset="0"/>
              <a:buNone/>
            </a:pPr>
            <a:r>
              <a:rPr lang="en-GB" sz="1800" b="0" i="0" u="none" strike="noStrike" dirty="0">
                <a:solidFill>
                  <a:srgbClr val="000000"/>
                </a:solidFill>
                <a:effectLst/>
                <a:latin typeface="Segoe UI" panose="020B0502040204020203" pitchFamily="34" charset="0"/>
              </a:rPr>
              <a:t>The  resources listed can also support understanding, preventing and responding to hate crime and prejudice-based behaviours and:</a:t>
            </a:r>
          </a:p>
          <a:p>
            <a:pPr algn="l" rtl="0" fontAlgn="base">
              <a:buFont typeface="Arial" panose="020B0604020202020204" pitchFamily="34" charset="0"/>
              <a:buNone/>
            </a:pPr>
            <a:endParaRPr lang="en-GB" sz="1800" b="0" i="0" u="none" strike="noStrike"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Bias and Inequality (to help prevent hateful behaviours)</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Impact of Inequality (to understand the impact of hateful behaviours)</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Talking about Diversity (to support conversations about prejudice and diversity)</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Develop your Religious Literacy Parts 1 and 2 (to support an understanding and prevention of religious-based prejudice and hate)</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Mirrors and Windows: Diversity in the Curriculum (to prevent and address the development of prejudice through the curriculum)</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Relational Approaches (to support trauma-informed, restorative and solution-oriented approaches)</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Active Listening</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Co-regulation and de-escalation (to help manage conflict between individuals)</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Expectations and Consequences (to help prevent hateful behaviours and crime)</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39324FF-2452-4482-AFCA-8C1F044BDB6E}" type="slidenum">
              <a:rPr lang="en-GB" smtClean="0"/>
              <a:t>2</a:t>
            </a:fld>
            <a:endParaRPr lang="en-GB"/>
          </a:p>
        </p:txBody>
      </p:sp>
    </p:spTree>
    <p:extLst>
      <p:ext uri="{BB962C8B-B14F-4D97-AF65-F5344CB8AC3E}">
        <p14:creationId xmlns:p14="http://schemas.microsoft.com/office/powerpoint/2010/main" val="2838920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scenario encourages participants to think about how they might use the 5Ds of bystander intervention. It is up to participants which protected characteristic they would like to focus on as this could differ depending on the young people they support. </a:t>
            </a:r>
            <a:endParaRPr lang="en-GB" dirty="0">
              <a:ea typeface="Calibri"/>
              <a:cs typeface="Calibri"/>
            </a:endParaRPr>
          </a:p>
          <a:p>
            <a:endParaRPr lang="en-GB" dirty="0"/>
          </a:p>
          <a:p>
            <a:r>
              <a:rPr lang="en-GB" dirty="0"/>
              <a:t>Facilitators are welcome to include an anonymous real example from their local community for this activity.</a:t>
            </a:r>
            <a:endParaRPr lang="en-GB" dirty="0">
              <a:ea typeface="Calibri"/>
              <a:cs typeface="Calibri"/>
            </a:endParaRPr>
          </a:p>
          <a:p>
            <a:endParaRPr lang="en-US" dirty="0"/>
          </a:p>
          <a:p>
            <a:r>
              <a:rPr lang="en-GB" b="1" dirty="0"/>
              <a:t>You find out that Charlie, who is 15, has been called names by a group of boys because of a perceived characteristic he holds. You then overhear them threatening to beat him up.</a:t>
            </a:r>
            <a:endParaRPr lang="en-US" dirty="0"/>
          </a:p>
          <a:p>
            <a:pPr marL="171450" indent="-171450">
              <a:buFont typeface="Symbol"/>
              <a:buChar char="•"/>
            </a:pPr>
            <a:r>
              <a:rPr lang="en-GB" dirty="0"/>
              <a:t>PICK ONE (age, disability, race, religion, sexual orientation, transgender Identity, variations in sex characteristics). </a:t>
            </a:r>
            <a:endParaRPr lang="en-US" dirty="0"/>
          </a:p>
          <a:p>
            <a:pPr marL="171450" indent="-171450">
              <a:buFont typeface="Symbol"/>
              <a:buChar char="•"/>
            </a:pPr>
            <a:r>
              <a:rPr lang="en-GB" dirty="0"/>
              <a:t>Please refer to the 5Ds (Direct, Distract, Delegate, Document, Delay) </a:t>
            </a:r>
            <a:endParaRPr lang="en-US" dirty="0"/>
          </a:p>
          <a:p>
            <a:pPr marL="171450" indent="-171450">
              <a:buFont typeface="Symbol"/>
              <a:buChar char="•"/>
            </a:pPr>
            <a:r>
              <a:rPr lang="en-GB" dirty="0"/>
              <a:t>Consider each of the bystander approaches you might take and then answer the following questions.</a:t>
            </a:r>
            <a:endParaRPr lang="en-GB" dirty="0">
              <a:ea typeface="Calibri"/>
              <a:cs typeface="Calibri"/>
            </a:endParaRPr>
          </a:p>
          <a:p>
            <a:endParaRPr lang="en-US" dirty="0"/>
          </a:p>
          <a:p>
            <a:pPr marL="171450" indent="-171450">
              <a:buFont typeface="Arial"/>
              <a:buChar char="•"/>
            </a:pPr>
            <a:r>
              <a:rPr lang="en-GB" dirty="0"/>
              <a:t>Which intervention felt the most natural to you? </a:t>
            </a:r>
            <a:endParaRPr lang="en-GB" dirty="0">
              <a:ea typeface="Calibri"/>
              <a:cs typeface="Calibri"/>
            </a:endParaRPr>
          </a:p>
          <a:p>
            <a:pPr marL="171450" indent="-171450">
              <a:buFont typeface="Arial"/>
              <a:buChar char="•"/>
            </a:pPr>
            <a:r>
              <a:rPr lang="en-GB" dirty="0"/>
              <a:t>Which intervention felt safest? </a:t>
            </a:r>
            <a:endParaRPr lang="en-US" dirty="0"/>
          </a:p>
          <a:p>
            <a:pPr marL="171450" indent="-171450">
              <a:buFont typeface="Arial"/>
              <a:buChar char="•"/>
            </a:pPr>
            <a:r>
              <a:rPr lang="en-GB" dirty="0"/>
              <a:t>How comfortable would you feel intervening in reality? </a:t>
            </a:r>
            <a:endParaRPr lang="en-US" dirty="0"/>
          </a:p>
          <a:p>
            <a:pPr marL="171450" indent="-171450">
              <a:buFont typeface="Arial"/>
              <a:buChar char="•"/>
            </a:pPr>
            <a:r>
              <a:rPr lang="en-GB" dirty="0"/>
              <a:t>What would help you in this position?</a:t>
            </a:r>
            <a:endParaRPr lang="en-US" dirty="0"/>
          </a:p>
          <a:p>
            <a:endParaRPr lang="en-US" dirty="0"/>
          </a:p>
          <a:p>
            <a:r>
              <a:rPr lang="en-GB" dirty="0"/>
              <a:t>Things to consider include, what is the safest option for the individual wishing to intervene, how much risk are they willing to take and what is the minimum they can do. This should also include thoughts about any other external factors that could impact what can be done, is this taking place in a school, the relationship with the young people are both potential examples of this. </a:t>
            </a:r>
            <a:endParaRPr lang="en-GB" dirty="0">
              <a:ea typeface="Calibri"/>
              <a:cs typeface="Calibri"/>
            </a:endParaRPr>
          </a:p>
          <a:p>
            <a:endParaRPr lang="en-GB" dirty="0">
              <a:ea typeface="Calibri"/>
              <a:cs typeface="Calibri"/>
            </a:endParaRPr>
          </a:p>
          <a:p>
            <a:endParaRPr lang="en-US" b="1" dirty="0">
              <a:solidFill>
                <a:srgbClr val="000000"/>
              </a:solidFill>
              <a:ea typeface="Calibri"/>
              <a:cs typeface="Calibri"/>
            </a:endParaRPr>
          </a:p>
        </p:txBody>
      </p:sp>
      <p:sp>
        <p:nvSpPr>
          <p:cNvPr id="4" name="Slide Number Placeholder 3"/>
          <p:cNvSpPr>
            <a:spLocks noGrp="1"/>
          </p:cNvSpPr>
          <p:nvPr>
            <p:ph type="sldNum" sz="quarter" idx="5"/>
          </p:nvPr>
        </p:nvSpPr>
        <p:spPr/>
        <p:txBody>
          <a:bodyPr/>
          <a:lstStyle/>
          <a:p>
            <a:fld id="{DA6B9474-5C89-4B94-BE26-66ED3C9B0640}" type="slidenum">
              <a:rPr lang="en-GB" smtClean="0"/>
              <a:t>20</a:t>
            </a:fld>
            <a:endParaRPr lang="en-GB"/>
          </a:p>
        </p:txBody>
      </p:sp>
    </p:spTree>
    <p:extLst>
      <p:ext uri="{BB962C8B-B14F-4D97-AF65-F5344CB8AC3E}">
        <p14:creationId xmlns:p14="http://schemas.microsoft.com/office/powerpoint/2010/main" val="2336334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21</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Depending on your setting and the incident taking place, it is important to refer to your local reporting procedures and guidance. </a:t>
            </a:r>
            <a:endParaRPr lang="en-GB" dirty="0">
              <a:ea typeface="Calibri"/>
              <a:cs typeface="Calibri"/>
            </a:endParaRPr>
          </a:p>
          <a:p>
            <a:endParaRPr lang="en-GB" dirty="0"/>
          </a:p>
          <a:p>
            <a:r>
              <a:rPr lang="en-GB" dirty="0"/>
              <a:t>For youth work and CLD settings, it will be useful to reference the CLD competencies and code of ethics as well as the National Occupational Standards for Youth Work. </a:t>
            </a:r>
            <a:endParaRPr lang="en-GB" dirty="0">
              <a:ea typeface="Calibri"/>
              <a:cs typeface="Calibri"/>
            </a:endParaRPr>
          </a:p>
          <a:p>
            <a:endParaRPr lang="en-US" dirty="0"/>
          </a:p>
          <a:p>
            <a:r>
              <a:rPr lang="en-GB" dirty="0"/>
              <a:t>When doing work with young people, you may also have a group contract that has been created in partnership with the young people that can be used as a tool for reflecting on behaviours.</a:t>
            </a:r>
            <a:endParaRPr lang="en-GB" dirty="0">
              <a:ea typeface="Calibri"/>
              <a:cs typeface="Calibri"/>
            </a:endParaRPr>
          </a:p>
          <a:p>
            <a:endParaRPr lang="en-US" dirty="0"/>
          </a:p>
          <a:p>
            <a:r>
              <a:rPr lang="en-GB" dirty="0"/>
              <a:t>For school settings, please follow your local </a:t>
            </a:r>
            <a:r>
              <a:rPr lang="en-GB" b="1" dirty="0"/>
              <a:t>relationships and behaviour policy </a:t>
            </a:r>
            <a:r>
              <a:rPr lang="en-GB" dirty="0"/>
              <a:t>operational guidance which can include pastoral notes and violent incident forms. As is set out in the Scottish Government’s </a:t>
            </a:r>
            <a:r>
              <a:rPr lang="en-GB" u="sng" dirty="0">
                <a:hlinkClick r:id="rId3"/>
              </a:rPr>
              <a:t>Respect for All</a:t>
            </a:r>
            <a:r>
              <a:rPr lang="en-GB" dirty="0"/>
              <a:t> guidance, it is recommended that once a bullying or prejudice-based bullying incident has been raised, this should be logged on a school or organisation’s recording system as soon as possible and ideally within three working days. This should include details of the reported incident, capturing information about the behaviour that took place, who was involved, where and when it is reported to have happened, any potential underlying prejudice, including details of any protected characteristics, and whether the impact indicates any wellbeing concerns or the need for additional support. An investigation into the incident should follow, with the recording system updated throughout the process on the outcome and any action taken as a result.  </a:t>
            </a:r>
            <a:endParaRPr lang="en-US" dirty="0"/>
          </a:p>
          <a:p>
            <a:endParaRPr lang="en-GB" dirty="0"/>
          </a:p>
          <a:p>
            <a:r>
              <a:rPr lang="en-GB" dirty="0"/>
              <a:t>Schools should be using the following guidance to monitor and report bullying incidents: </a:t>
            </a:r>
            <a:r>
              <a:rPr lang="en-GB" u="sng" dirty="0">
                <a:hlinkClick r:id="rId3"/>
              </a:rPr>
              <a:t>Respect for All: The National Approach to Anti-Bullying for Scotland’s Children and Young People (www.gov.scot)</a:t>
            </a:r>
            <a:endParaRPr lang="en-US" dirty="0">
              <a:ea typeface="Calibri"/>
              <a:cs typeface="Calibri"/>
            </a:endParaRPr>
          </a:p>
          <a:p>
            <a:endParaRPr lang="en-US" dirty="0"/>
          </a:p>
          <a:p>
            <a:r>
              <a:rPr lang="en-GB" dirty="0"/>
              <a:t>Where staff are experiencing hate crime,</a:t>
            </a:r>
            <a:r>
              <a:rPr lang="en-GB" dirty="0">
                <a:effectLst/>
              </a:rPr>
              <a:t> you must use HR policies and guidance. This includes </a:t>
            </a:r>
            <a:r>
              <a:rPr lang="en-GB" dirty="0"/>
              <a:t>staff having</a:t>
            </a:r>
            <a:r>
              <a:rPr lang="en-GB" dirty="0">
                <a:effectLst/>
              </a:rPr>
              <a:t> the right to report hate crime directly to their employer or the police without permission from line managers.</a:t>
            </a:r>
            <a:endParaRPr lang="en-GB" dirty="0">
              <a:ea typeface="Calibri"/>
              <a:cs typeface="Calibri"/>
            </a:endParaRPr>
          </a:p>
          <a:p>
            <a:endParaRPr lang="en-US" dirty="0">
              <a:effectLst/>
            </a:endParaRPr>
          </a:p>
          <a:p>
            <a:endParaRPr lang="en-GB" dirty="0">
              <a:ea typeface="Calibri"/>
              <a:cs typeface="Calibri"/>
            </a:endParaRPr>
          </a:p>
          <a:p>
            <a:pPr>
              <a:spcBef>
                <a:spcPct val="20000"/>
              </a:spcBef>
              <a:spcAft>
                <a:spcPct val="0"/>
              </a:spcAft>
              <a:buFont typeface="Arial,Sans-Serif"/>
            </a:pPr>
            <a:endParaRPr lang="en-US" b="1" dirty="0">
              <a:ea typeface="Calibri" panose="020F0502020204030204"/>
              <a:cs typeface="Calibri"/>
            </a:endParaRPr>
          </a:p>
          <a:p>
            <a:pPr>
              <a:spcBef>
                <a:spcPct val="20000"/>
              </a:spcBef>
              <a:spcAft>
                <a:spcPct val="0"/>
              </a:spcAft>
            </a:pPr>
            <a:endParaRPr lang="en-US" b="1" dirty="0">
              <a:ea typeface="Calibri" panose="020F0502020204030204"/>
              <a:cs typeface="Calibri"/>
            </a:endParaRPr>
          </a:p>
        </p:txBody>
      </p:sp>
    </p:spTree>
    <p:extLst>
      <p:ext uri="{BB962C8B-B14F-4D97-AF65-F5344CB8AC3E}">
        <p14:creationId xmlns:p14="http://schemas.microsoft.com/office/powerpoint/2010/main" val="1448295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22</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dirty="0">
                <a:effectLst/>
                <a:latin typeface="Arial"/>
                <a:ea typeface="Times New Roman" panose="02020603050405020304" pitchFamily="18" charset="0"/>
                <a:cs typeface="Arial"/>
              </a:rPr>
              <a:t>This slide provides information on how to report a hate crime to Police Scotland. The video talks through this in detail for Disability Hate Crime but also includes how to contact Police Scotland in different accessible formats. </a:t>
            </a:r>
          </a:p>
          <a:p>
            <a:endParaRPr lang="en-GB" sz="1800" dirty="0">
              <a:latin typeface="Arial"/>
              <a:ea typeface="Times New Roman" panose="02020603050405020304" pitchFamily="18" charset="0"/>
              <a:cs typeface="Arial"/>
            </a:endParaRPr>
          </a:p>
          <a:p>
            <a:r>
              <a:rPr lang="en-GB" b="1" dirty="0"/>
              <a:t>To note, this resource was created prior to implementation of the Hate Crime and Public Order (Scotland) Act 2021, so does not include the characteristics of age or variation in sex characteristics, however we would still encourage practitioners to utilise this resource and report in this manner. </a:t>
            </a:r>
            <a:endParaRPr lang="en-GB" dirty="0"/>
          </a:p>
          <a:p>
            <a:r>
              <a:rPr lang="en-GB" sz="1800" dirty="0">
                <a:effectLst/>
                <a:latin typeface="Arial"/>
                <a:ea typeface="Times New Roman" panose="02020603050405020304" pitchFamily="18" charset="0"/>
                <a:cs typeface="Arial"/>
              </a:rPr>
              <a:t> </a:t>
            </a:r>
          </a:p>
          <a:p>
            <a:r>
              <a:rPr lang="en-GB" sz="1800" dirty="0">
                <a:effectLst/>
                <a:latin typeface="Arial"/>
                <a:ea typeface="Times New Roman" panose="02020603050405020304" pitchFamily="18" charset="0"/>
                <a:cs typeface="Arial"/>
              </a:rPr>
              <a:t>The main ways to report to Police Scotland include: </a:t>
            </a:r>
          </a:p>
          <a:p>
            <a:pPr marL="342900" lvl="0" indent="-342900">
              <a:buFont typeface="Symbol" panose="05050102010706020507" pitchFamily="18" charset="2"/>
              <a:buChar char=""/>
            </a:pPr>
            <a:r>
              <a:rPr lang="en-GB" sz="1800" dirty="0">
                <a:effectLst/>
                <a:latin typeface="Arial"/>
                <a:ea typeface="Times New Roman" panose="02020603050405020304" pitchFamily="18" charset="0"/>
                <a:cs typeface="Arial"/>
              </a:rPr>
              <a:t>By phoning 999 (emergency) 101 (non-emergency)</a:t>
            </a:r>
          </a:p>
          <a:p>
            <a:pPr marL="342900" lvl="0" indent="-342900">
              <a:buFont typeface="Symbol" panose="05050102010706020507" pitchFamily="18" charset="2"/>
              <a:buChar char=""/>
            </a:pPr>
            <a:r>
              <a:rPr lang="en-GB" sz="1800" dirty="0">
                <a:effectLst/>
                <a:latin typeface="Arial"/>
                <a:ea typeface="Times New Roman" panose="02020603050405020304" pitchFamily="18" charset="0"/>
                <a:cs typeface="Arial"/>
              </a:rPr>
              <a:t>In person at any police station,</a:t>
            </a:r>
          </a:p>
          <a:p>
            <a:pPr marL="342900" lvl="0" indent="-342900">
              <a:buFont typeface="Symbol" panose="05050102010706020507" pitchFamily="18" charset="2"/>
              <a:buChar char=""/>
            </a:pPr>
            <a:r>
              <a:rPr lang="en-GB" sz="1800" dirty="0">
                <a:effectLst/>
                <a:latin typeface="Arial"/>
                <a:ea typeface="Times New Roman" panose="02020603050405020304" pitchFamily="18" charset="0"/>
                <a:cs typeface="Arial"/>
              </a:rPr>
              <a:t>By completing a </a:t>
            </a:r>
            <a:r>
              <a:rPr lang="en-GB" sz="1800" u="sng" dirty="0">
                <a:solidFill>
                  <a:srgbClr val="0563C1"/>
                </a:solidFill>
                <a:effectLst/>
                <a:latin typeface="Arial"/>
                <a:ea typeface="Times New Roman" panose="02020603050405020304" pitchFamily="18" charset="0"/>
                <a:cs typeface="Arial"/>
                <a:hlinkClick r:id="rId3"/>
              </a:rPr>
              <a:t>Hate Crime Reporting Form</a:t>
            </a:r>
            <a:endParaRPr lang="en-GB" sz="1800" dirty="0">
              <a:effectLst/>
              <a:latin typeface="Arial"/>
              <a:ea typeface="Times New Roman" panose="02020603050405020304" pitchFamily="18" charset="0"/>
              <a:cs typeface="Arial"/>
            </a:endParaRPr>
          </a:p>
          <a:p>
            <a:pPr marL="342900" lvl="0" indent="-342900">
              <a:buFont typeface="Symbol" panose="05050102010706020507" pitchFamily="18" charset="2"/>
              <a:buChar char=""/>
            </a:pPr>
            <a:r>
              <a:rPr lang="en-GB" sz="1800" dirty="0">
                <a:effectLst/>
                <a:latin typeface="Arial"/>
                <a:ea typeface="Times New Roman" panose="02020603050405020304" pitchFamily="18" charset="0"/>
                <a:cs typeface="Arial"/>
              </a:rPr>
              <a:t>At a </a:t>
            </a:r>
            <a:r>
              <a:rPr lang="en-GB" sz="1800" u="sng" dirty="0">
                <a:solidFill>
                  <a:srgbClr val="0563C1"/>
                </a:solidFill>
                <a:effectLst/>
                <a:latin typeface="Arial"/>
                <a:ea typeface="Times New Roman" panose="02020603050405020304" pitchFamily="18" charset="0"/>
                <a:cs typeface="Arial"/>
                <a:hlinkClick r:id="rId4"/>
              </a:rPr>
              <a:t>Third Party Reporting Centre</a:t>
            </a:r>
            <a:endParaRPr lang="en-GB" sz="1800" dirty="0">
              <a:effectLst/>
              <a:latin typeface="Arial"/>
              <a:ea typeface="Times New Roman" panose="02020603050405020304" pitchFamily="18" charset="0"/>
              <a:cs typeface="Arial"/>
            </a:endParaRPr>
          </a:p>
          <a:p>
            <a:pPr marL="342900" lvl="0" indent="-342900">
              <a:buFont typeface="Symbol" panose="05050102010706020507" pitchFamily="18" charset="2"/>
              <a:buChar char=""/>
            </a:pPr>
            <a:r>
              <a:rPr lang="en-GB" sz="1800" dirty="0">
                <a:effectLst/>
                <a:latin typeface="Arial"/>
                <a:ea typeface="Times New Roman" panose="02020603050405020304" pitchFamily="18" charset="0"/>
                <a:cs typeface="Arial"/>
              </a:rPr>
              <a:t>Text 999 (this is for registered users only)</a:t>
            </a:r>
          </a:p>
          <a:p>
            <a:pPr marL="342900" lvl="0" indent="-342900">
              <a:buFont typeface="Symbol" panose="05050102010706020507" pitchFamily="18" charset="2"/>
              <a:buChar char=""/>
            </a:pPr>
            <a:r>
              <a:rPr lang="en-GB" sz="1800" dirty="0">
                <a:effectLst/>
                <a:latin typeface="Arial"/>
                <a:ea typeface="Times New Roman" panose="02020603050405020304" pitchFamily="18" charset="0"/>
                <a:cs typeface="Arial"/>
              </a:rPr>
              <a:t>Contact </a:t>
            </a:r>
            <a:r>
              <a:rPr lang="en-GB" sz="1800" u="sng" dirty="0">
                <a:solidFill>
                  <a:srgbClr val="0563C1"/>
                </a:solidFill>
                <a:effectLst/>
                <a:latin typeface="Arial"/>
                <a:ea typeface="Times New Roman" panose="02020603050405020304" pitchFamily="18" charset="0"/>
                <a:cs typeface="Arial"/>
                <a:hlinkClick r:id="rId5"/>
              </a:rPr>
              <a:t>Scotland-BSL</a:t>
            </a:r>
            <a:endParaRPr lang="en-GB" sz="1800" dirty="0">
              <a:effectLst/>
              <a:latin typeface="Arial"/>
              <a:ea typeface="Times New Roman" panose="02020603050405020304" pitchFamily="18" charset="0"/>
              <a:cs typeface="Arial"/>
            </a:endParaRPr>
          </a:p>
          <a:p>
            <a:pPr marL="342900" lvl="0" indent="-342900">
              <a:buFont typeface="Symbol" panose="05050102010706020507" pitchFamily="18" charset="2"/>
              <a:buChar char=""/>
            </a:pPr>
            <a:r>
              <a:rPr lang="en-GB" sz="1800" u="sng" dirty="0">
                <a:solidFill>
                  <a:srgbClr val="0563C1"/>
                </a:solidFill>
                <a:effectLst/>
                <a:latin typeface="Arial"/>
                <a:ea typeface="Times New Roman" panose="02020603050405020304" pitchFamily="18" charset="0"/>
                <a:cs typeface="Arial"/>
                <a:hlinkClick r:id="rId6"/>
              </a:rPr>
              <a:t>Keep Safe Scotland App</a:t>
            </a:r>
            <a:endParaRPr lang="en-GB" sz="1800" dirty="0">
              <a:effectLst/>
              <a:latin typeface="Arial"/>
              <a:ea typeface="Times New Roman" panose="02020603050405020304" pitchFamily="18" charset="0"/>
              <a:cs typeface="Arial"/>
            </a:endParaRPr>
          </a:p>
          <a:p>
            <a:pPr marL="342900" lvl="0" indent="-342900">
              <a:buFont typeface="Symbol" panose="05050102010706020507" pitchFamily="18" charset="2"/>
              <a:buChar char=""/>
            </a:pPr>
            <a:r>
              <a:rPr lang="en-GB" sz="1800" dirty="0">
                <a:effectLst/>
                <a:latin typeface="Arial"/>
                <a:ea typeface="Times New Roman" panose="02020603050405020304" pitchFamily="18" charset="0"/>
                <a:cs typeface="Arial"/>
              </a:rPr>
              <a:t>Young People can report what they witness anonymously at </a:t>
            </a:r>
            <a:r>
              <a:rPr lang="en-GB" sz="1800" u="sng" dirty="0">
                <a:solidFill>
                  <a:srgbClr val="0563C1"/>
                </a:solidFill>
                <a:effectLst/>
                <a:latin typeface="Arial"/>
                <a:ea typeface="Times New Roman" panose="02020603050405020304" pitchFamily="18" charset="0"/>
                <a:cs typeface="Arial"/>
                <a:hlinkClick r:id="rId7"/>
              </a:rPr>
              <a:t>Fearless.</a:t>
            </a:r>
            <a:endParaRPr lang="en-GB" sz="1800" dirty="0">
              <a:effectLst/>
              <a:latin typeface="Arial"/>
              <a:ea typeface="Times New Roman" panose="02020603050405020304" pitchFamily="18" charset="0"/>
              <a:cs typeface="Arial"/>
            </a:endParaRPr>
          </a:p>
        </p:txBody>
      </p:sp>
    </p:spTree>
    <p:extLst>
      <p:ext uri="{BB962C8B-B14F-4D97-AF65-F5344CB8AC3E}">
        <p14:creationId xmlns:p14="http://schemas.microsoft.com/office/powerpoint/2010/main" val="57528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23</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b="1" kern="100" dirty="0">
                <a:highlight>
                  <a:srgbClr val="FFFFFF"/>
                </a:highlight>
              </a:rPr>
              <a:t>WHAT ABOUT GIRLS AND YOUNG WOMEN? DOES MISOGYNY COME UNDER HATE CRIME? </a:t>
            </a:r>
            <a:endParaRPr lang="en-GB" b="1" kern="100" dirty="0">
              <a:highlight>
                <a:srgbClr val="FFFFFF"/>
              </a:highlight>
              <a:cs typeface="+mn-lt"/>
            </a:endParaRPr>
          </a:p>
          <a:p>
            <a:pPr>
              <a:defRPr/>
            </a:pPr>
            <a:r>
              <a:rPr lang="en-GB" kern="100" dirty="0">
                <a:highlight>
                  <a:srgbClr val="FFFFFF"/>
                </a:highlight>
              </a:rPr>
              <a:t>The Working Group on Misogyny and the Criminal Law recommended the creation of 'gendered' laws which specifically provide protection to women and girls.</a:t>
            </a:r>
            <a:endParaRPr lang="en-GB" dirty="0"/>
          </a:p>
          <a:p>
            <a:pPr>
              <a:defRPr/>
            </a:pPr>
            <a:endParaRPr lang="en-GB" kern="100" dirty="0">
              <a:highlight>
                <a:srgbClr val="FFFFFF"/>
              </a:highlight>
            </a:endParaRPr>
          </a:p>
          <a:p>
            <a:pPr>
              <a:defRPr/>
            </a:pPr>
            <a:r>
              <a:rPr lang="en-US" kern="100" dirty="0">
                <a:highlight>
                  <a:srgbClr val="FFFFFF"/>
                </a:highlight>
              </a:rPr>
              <a:t>Education settings should also refer to the Scottish Government’s guidance on Preventing and Responding to Gender Based Violence: </a:t>
            </a:r>
            <a:r>
              <a:rPr lang="en-US" u="sng" kern="100" dirty="0">
                <a:highlight>
                  <a:srgbClr val="FFFFFF"/>
                </a:highlight>
                <a:hlinkClick r:id="rId3"/>
              </a:rPr>
              <a:t>Preventing and Responding to Gender Based Violence: A Whole School Framework (www.gov.scot)</a:t>
            </a:r>
            <a:endParaRPr lang="en-GB" kern="100" dirty="0">
              <a:highlight>
                <a:srgbClr val="FFFFFF"/>
              </a:highlight>
            </a:endParaRPr>
          </a:p>
          <a:p>
            <a:pPr>
              <a:defRPr/>
            </a:pPr>
            <a:endParaRPr lang="en-GB" kern="100" dirty="0">
              <a:highlight>
                <a:srgbClr val="FFFFFF"/>
              </a:highlight>
            </a:endParaRPr>
          </a:p>
          <a:p>
            <a:pPr>
              <a:defRPr/>
            </a:pPr>
            <a:r>
              <a:rPr lang="en-US" b="1" kern="100" dirty="0">
                <a:highlight>
                  <a:srgbClr val="FFFFFF"/>
                </a:highlight>
              </a:rPr>
              <a:t>WHAT SENTENCE DOES A HATE CRIME CARRY?</a:t>
            </a:r>
            <a:endParaRPr lang="en-GB" kern="100" dirty="0">
              <a:highlight>
                <a:srgbClr val="FFFFFF"/>
              </a:highlight>
            </a:endParaRPr>
          </a:p>
          <a:p>
            <a:pPr>
              <a:defRPr/>
            </a:pPr>
            <a:r>
              <a:rPr lang="en-GB" kern="100" dirty="0">
                <a:highlight>
                  <a:srgbClr val="FFFFFF"/>
                </a:highlight>
              </a:rPr>
              <a:t>If someone is convicted of a crime involving prejudice, any punishment imposed by the court will be determined by the facts and circumstances of that case, along with consideration of any previous convictions and any mitigating factors.</a:t>
            </a:r>
            <a:endParaRPr lang="en-GB" kern="100" dirty="0">
              <a:highlight>
                <a:srgbClr val="FFFFFF"/>
              </a:highlight>
              <a:ea typeface="Calibri"/>
              <a:cs typeface="Calibri"/>
            </a:endParaRPr>
          </a:p>
          <a:p>
            <a:pPr>
              <a:defRPr/>
            </a:pPr>
            <a:endParaRPr lang="en-GB" kern="100" dirty="0">
              <a:highlight>
                <a:srgbClr val="FFFFFF"/>
              </a:highlight>
            </a:endParaRPr>
          </a:p>
          <a:p>
            <a:pPr>
              <a:defRPr/>
            </a:pPr>
            <a:r>
              <a:rPr lang="en-US" kern="100" dirty="0">
                <a:highlight>
                  <a:srgbClr val="FFFFFF"/>
                </a:highlight>
              </a:rPr>
              <a:t>More information can be accessed: </a:t>
            </a:r>
            <a:r>
              <a:rPr lang="en-GB" u="sng" kern="100" dirty="0">
                <a:highlight>
                  <a:srgbClr val="FFFFFF"/>
                </a:highlight>
                <a:hlinkClick r:id="rId4"/>
              </a:rPr>
              <a:t>Disposals and appeals | Scottish Sentencing Council</a:t>
            </a:r>
            <a:endParaRPr lang="en-GB" kern="100" dirty="0">
              <a:highlight>
                <a:srgbClr val="FFFFFF"/>
              </a:highlight>
            </a:endParaRPr>
          </a:p>
          <a:p>
            <a:pPr>
              <a:defRPr/>
            </a:pPr>
            <a:endParaRPr lang="en-GB" kern="100" dirty="0">
              <a:highlight>
                <a:srgbClr val="FFFFFF"/>
              </a:highlight>
            </a:endParaRPr>
          </a:p>
          <a:p>
            <a:pPr>
              <a:defRPr/>
            </a:pPr>
            <a:r>
              <a:rPr lang="en-US" b="1" kern="100" dirty="0">
                <a:highlight>
                  <a:srgbClr val="FFFFFF"/>
                </a:highlight>
              </a:rPr>
              <a:t>IS THIS A RISK TO FREE SPEECH? WHY CAN’T I JUST SAY WHAT I WANT TO SAY? </a:t>
            </a:r>
            <a:endParaRPr lang="en-GB" kern="100" dirty="0">
              <a:highlight>
                <a:srgbClr val="FFFFFF"/>
              </a:highlight>
            </a:endParaRPr>
          </a:p>
          <a:p>
            <a:pPr>
              <a:defRPr/>
            </a:pPr>
            <a:r>
              <a:rPr lang="en-US" kern="100" dirty="0">
                <a:highlight>
                  <a:srgbClr val="FFFFFF"/>
                </a:highlight>
              </a:rPr>
              <a:t>Hate crime legislation does not pose a risk to freedom of speech, and it does not prevent people expressing controversial, challenging or offensive views. It does not seek to stifle criticism or debate, and there are protections for freedom of expression built into the Hate Crime and Public Order (Scotland) Act 2021. The Act is compatible with the European Convention on Human Rights (ECHR), which protects everyone’s right to freedom of expression, including expressing views even if they shock, offend, or disturb others. </a:t>
            </a:r>
            <a:endParaRPr lang="en-GB" kern="100" dirty="0">
              <a:highlight>
                <a:srgbClr val="FFFFFF"/>
              </a:highlight>
            </a:endParaRPr>
          </a:p>
          <a:p>
            <a:pPr>
              <a:defRPr/>
            </a:pPr>
            <a:endParaRPr lang="en-GB" kern="100" dirty="0">
              <a:highlight>
                <a:srgbClr val="FFFFFF"/>
              </a:highlight>
            </a:endParaRPr>
          </a:p>
          <a:p>
            <a:pPr>
              <a:defRPr/>
            </a:pPr>
            <a:r>
              <a:rPr lang="en-US" kern="100" dirty="0">
                <a:highlight>
                  <a:srgbClr val="FFFFFF"/>
                </a:highlight>
              </a:rPr>
              <a:t>It is important to </a:t>
            </a:r>
            <a:r>
              <a:rPr lang="en-US" kern="100" dirty="0" err="1">
                <a:highlight>
                  <a:srgbClr val="FFFFFF"/>
                </a:highlight>
              </a:rPr>
              <a:t>recognise</a:t>
            </a:r>
            <a:r>
              <a:rPr lang="en-US" kern="100" dirty="0">
                <a:highlight>
                  <a:srgbClr val="FFFFFF"/>
                </a:highlight>
              </a:rPr>
              <a:t> the right to freedom of expression is not without limit and we must strike an appropriate balance between respecting freedom of expression and ensuring that victims are sufficiently protected through effective laws that protect people from the harm caused by, for example, stirring up hatred within communities.</a:t>
            </a:r>
            <a:endParaRPr lang="en-GB" kern="100" dirty="0">
              <a:highlight>
                <a:srgbClr val="FFFFFF"/>
              </a:highlight>
            </a:endParaRPr>
          </a:p>
          <a:p>
            <a:pPr>
              <a:defRPr/>
            </a:pPr>
            <a:endParaRPr lang="en-GB" kern="100" dirty="0">
              <a:highlight>
                <a:srgbClr val="FFFFFF"/>
              </a:highlight>
            </a:endParaRPr>
          </a:p>
          <a:p>
            <a:pPr>
              <a:defRPr/>
            </a:pPr>
            <a:endParaRPr lang="en-GB" kern="100" dirty="0">
              <a:highlight>
                <a:srgbClr val="FFFFFF"/>
              </a:highlight>
            </a:endParaRPr>
          </a:p>
          <a:p>
            <a:pPr>
              <a:defRPr/>
            </a:pPr>
            <a:r>
              <a:rPr lang="en-US" b="1" kern="100" dirty="0">
                <a:highlight>
                  <a:srgbClr val="FFFFFF"/>
                </a:highlight>
              </a:rPr>
              <a:t>WILL A YOUNG PERSON GET A CRIMINAL RECORD? </a:t>
            </a:r>
            <a:endParaRPr lang="en-GB" kern="100" dirty="0">
              <a:highlight>
                <a:srgbClr val="FFFFFF"/>
              </a:highlight>
            </a:endParaRPr>
          </a:p>
          <a:p>
            <a:pPr>
              <a:defRPr/>
            </a:pPr>
            <a:r>
              <a:rPr lang="en-US" kern="100" dirty="0">
                <a:highlight>
                  <a:srgbClr val="FFFFFF"/>
                </a:highlight>
              </a:rPr>
              <a:t>It is important to remember that whether something is a hate crime or not will be ultimately decided through the reporting process with Police Scotland and the Crown Office Procurator Fiscals Service. However, being able to recognize whether something could be hate related helps to call this </a:t>
            </a:r>
            <a:r>
              <a:rPr lang="en-US" kern="100" dirty="0" err="1">
                <a:highlight>
                  <a:srgbClr val="FFFFFF"/>
                </a:highlight>
              </a:rPr>
              <a:t>behaviour</a:t>
            </a:r>
            <a:r>
              <a:rPr lang="en-US" kern="100" dirty="0">
                <a:highlight>
                  <a:srgbClr val="FFFFFF"/>
                </a:highlight>
              </a:rPr>
              <a:t> out and make positive changes in society.</a:t>
            </a:r>
            <a:endParaRPr lang="en-GB" kern="100" dirty="0">
              <a:highlight>
                <a:srgbClr val="FFFFFF"/>
              </a:highlight>
            </a:endParaRPr>
          </a:p>
          <a:p>
            <a:pPr>
              <a:defRPr/>
            </a:pPr>
            <a:endParaRPr lang="en-GB" kern="100" dirty="0">
              <a:highlight>
                <a:srgbClr val="FFFFFF"/>
              </a:highlight>
            </a:endParaRPr>
          </a:p>
          <a:p>
            <a:pPr>
              <a:defRPr/>
            </a:pPr>
            <a:r>
              <a:rPr lang="en-GB" kern="100" dirty="0">
                <a:highlight>
                  <a:srgbClr val="FFFFFF"/>
                </a:highlight>
              </a:rPr>
              <a:t>Bullying can be motivated by prejudice similar to hate crime; the distinction is when a crime has taken place, such as assault, graffiti or a breach of the peace that has been motivated by prejudice. For example, damage to property through graffiti may constitute a crime and this may be aggravated by prejudice towards a relevant characteristic. Sharing of discriminatory materials may, in some cases, constitute an offence of stirring up hatred. The Lord Advocate has issued guidelines about which category of offence will be reported to the Procurator Fiscal for consideration of prosecution. </a:t>
            </a:r>
            <a:endParaRPr lang="en-US" kern="100" dirty="0">
              <a:highlight>
                <a:srgbClr val="FFFFFF"/>
              </a:highlight>
            </a:endParaRPr>
          </a:p>
          <a:p>
            <a:pPr>
              <a:defRPr/>
            </a:pPr>
            <a:r>
              <a:rPr lang="en-GB" kern="100" dirty="0">
                <a:highlight>
                  <a:srgbClr val="FFFFFF"/>
                </a:highlight>
              </a:rPr>
              <a:t>  </a:t>
            </a:r>
            <a:endParaRPr lang="en-GB" kern="100" dirty="0">
              <a:highlight>
                <a:srgbClr val="FFFFFF"/>
              </a:highlight>
              <a:ea typeface="Calibri"/>
              <a:cs typeface="Calibri"/>
            </a:endParaRPr>
          </a:p>
          <a:p>
            <a:pPr>
              <a:defRPr/>
            </a:pPr>
            <a:r>
              <a:rPr lang="en-GB" kern="100" dirty="0">
                <a:highlight>
                  <a:srgbClr val="FFFFFF"/>
                </a:highlight>
              </a:rPr>
              <a:t>Children who do not come within these guidelines may be referred to the Children’s Reporter or made subject to Police direct measures, depending on the circumstances. The Procurator Fiscal and the Children’s Reporter discuss cases which are subject to joint referral and the Procurator Fiscal will decide where the case is best dealt with.   </a:t>
            </a:r>
            <a:endParaRPr lang="en-US" kern="100" dirty="0">
              <a:highlight>
                <a:srgbClr val="FFFFFF"/>
              </a:highlight>
            </a:endParaRPr>
          </a:p>
          <a:p>
            <a:pPr>
              <a:defRPr/>
            </a:pPr>
            <a:r>
              <a:rPr lang="en-GB" kern="100" dirty="0">
                <a:highlight>
                  <a:srgbClr val="FFFFFF"/>
                </a:highlight>
              </a:rPr>
              <a:t> </a:t>
            </a:r>
            <a:endParaRPr lang="en-GB" kern="100" dirty="0">
              <a:highlight>
                <a:srgbClr val="FFFFFF"/>
              </a:highlight>
              <a:ea typeface="Calibri"/>
              <a:cs typeface="Calibri"/>
            </a:endParaRPr>
          </a:p>
          <a:p>
            <a:pPr>
              <a:defRPr/>
            </a:pPr>
            <a:r>
              <a:rPr lang="en-GB" kern="100" dirty="0">
                <a:highlight>
                  <a:srgbClr val="FFFFFF"/>
                </a:highlight>
              </a:rPr>
              <a:t>The presumption should be against criminalising children and young people wherever possible unless it is in the public interest. Promoting the principles of inclusion amongst children and young people is key to preventing hate crime. Adults and children and young people can seek appropriate advice and guidance from Police Scotland if they feel a crime may have taken place.</a:t>
            </a:r>
            <a:endParaRPr lang="en-US" kern="100" dirty="0">
              <a:highlight>
                <a:srgbClr val="FFFFFF"/>
              </a:highlight>
            </a:endParaRPr>
          </a:p>
          <a:p>
            <a:pPr marL="0" marR="0" lvl="0" indent="0" algn="l" defTabSz="914400">
              <a:lnSpc>
                <a:spcPct val="100000"/>
              </a:lnSpc>
              <a:spcBef>
                <a:spcPct val="20000"/>
              </a:spcBef>
              <a:spcAft>
                <a:spcPct val="0"/>
              </a:spcAft>
              <a:buClrTx/>
              <a:buSzTx/>
              <a:buFont typeface="Arial,Sans-Serif"/>
              <a:buNone/>
              <a:tabLst/>
              <a:defRPr/>
            </a:pPr>
            <a:endParaRPr lang="en-GB" sz="1200" b="1"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ct val="0"/>
              </a:spcAft>
              <a:buClrTx/>
              <a:buSzTx/>
              <a:buFont typeface="Arial,Sans-Serif"/>
              <a:buNone/>
              <a:tabLst/>
              <a:defRPr/>
            </a:pPr>
            <a:endParaRPr lang="en-US" b="1" dirty="0">
              <a:latin typeface="Calibri"/>
              <a:ea typeface="Calibri"/>
              <a:cs typeface="Calibri"/>
            </a:endParaRPr>
          </a:p>
        </p:txBody>
      </p:sp>
    </p:spTree>
    <p:extLst>
      <p:ext uri="{BB962C8B-B14F-4D97-AF65-F5344CB8AC3E}">
        <p14:creationId xmlns:p14="http://schemas.microsoft.com/office/powerpoint/2010/main" val="1436141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24</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en-GB" dirty="0"/>
              <a:t>The </a:t>
            </a:r>
            <a:r>
              <a:rPr lang="en-GB" b="0" dirty="0"/>
              <a:t>next slides </a:t>
            </a:r>
            <a:r>
              <a:rPr lang="en-GB" dirty="0"/>
              <a:t>include scenarios as prompts for discussion and reflection. These scenarios are not intended </a:t>
            </a:r>
            <a:r>
              <a:rPr lang="en-GB" b="0" i="0" dirty="0"/>
              <a:t>to be </a:t>
            </a:r>
            <a:r>
              <a:rPr lang="en-GB" dirty="0"/>
              <a:t>prescriptive, but instead to demonstrate some of </a:t>
            </a:r>
            <a:r>
              <a:rPr lang="en-GB" b="0" i="0" dirty="0"/>
              <a:t>the </a:t>
            </a:r>
            <a:r>
              <a:rPr lang="en-GB" dirty="0"/>
              <a:t>ways in which prejudice-based behaviours </a:t>
            </a:r>
            <a:r>
              <a:rPr lang="en-GB" b="0" i="0" dirty="0"/>
              <a:t>and </a:t>
            </a:r>
            <a:r>
              <a:rPr lang="en-GB" dirty="0"/>
              <a:t>hate crime may present in education and assist in reflection for both individual staff and school leaders </a:t>
            </a:r>
            <a:r>
              <a:rPr lang="en-GB" b="0" i="0" dirty="0"/>
              <a:t>to </a:t>
            </a:r>
            <a:r>
              <a:rPr lang="en-GB" dirty="0"/>
              <a:t>help inform </a:t>
            </a:r>
            <a:r>
              <a:rPr lang="en-GB" b="0" i="0" dirty="0"/>
              <a:t>and </a:t>
            </a:r>
            <a:r>
              <a:rPr lang="en-GB" dirty="0"/>
              <a:t>strengthen staff discussion about school procedures </a:t>
            </a:r>
            <a:r>
              <a:rPr lang="en-GB" b="0" i="0" dirty="0"/>
              <a:t>in </a:t>
            </a:r>
            <a:r>
              <a:rPr lang="en-GB" dirty="0"/>
              <a:t>practice</a:t>
            </a:r>
            <a:r>
              <a:rPr lang="en-GB" b="0" i="0" dirty="0"/>
              <a:t>.</a:t>
            </a:r>
            <a:r>
              <a:rPr lang="en-GB" dirty="0"/>
              <a:t> Points for consideration can be found in the notes of each slide and in the Facilitation notes.</a:t>
            </a:r>
            <a:endParaRPr lang="en-GB" dirty="0">
              <a:ea typeface="Calibri"/>
              <a:cs typeface="Calibri"/>
            </a:endParaRPr>
          </a:p>
          <a:p>
            <a:pPr>
              <a:lnSpc>
                <a:spcPct val="150000"/>
              </a:lnSpc>
            </a:pPr>
            <a:endParaRPr lang="en-GB" dirty="0"/>
          </a:p>
          <a:p>
            <a:r>
              <a:rPr lang="en-GB" dirty="0"/>
              <a:t>The first two scenarios have been adapted by two young people’s story for respect me, inspired by their lived experiences in Scottish education. You can listen to their original 6min story by clicking on the audio icon.</a:t>
            </a:r>
            <a:endParaRPr lang="en-GB" dirty="0">
              <a:ea typeface="Calibri"/>
              <a:cs typeface="Calibri"/>
            </a:endParaRPr>
          </a:p>
          <a:p>
            <a:endParaRPr lang="en-GB" dirty="0">
              <a:ea typeface="Calibri"/>
              <a:cs typeface="Calibri"/>
            </a:endParaRPr>
          </a:p>
          <a:p>
            <a:endParaRPr lang="en-GB" dirty="0"/>
          </a:p>
          <a:p>
            <a:r>
              <a:rPr lang="en-US" dirty="0"/>
              <a:t>Scenarios three and four are fictional examples. </a:t>
            </a:r>
            <a:endParaRPr lang="en-GB" dirty="0"/>
          </a:p>
          <a:p>
            <a:endParaRPr lang="en-GB" dirty="0"/>
          </a:p>
          <a:p>
            <a:endParaRPr lang="en-GB" dirty="0">
              <a:ea typeface="Calibri"/>
              <a:cs typeface="Calibri"/>
            </a:endParaRPr>
          </a:p>
          <a:p>
            <a:endParaRPr lang="en-GB" dirty="0">
              <a:ea typeface="Calibri"/>
              <a:cs typeface="Calibri"/>
            </a:endParaRPr>
          </a:p>
        </p:txBody>
      </p:sp>
    </p:spTree>
    <p:extLst>
      <p:ext uri="{BB962C8B-B14F-4D97-AF65-F5344CB8AC3E}">
        <p14:creationId xmlns:p14="http://schemas.microsoft.com/office/powerpoint/2010/main" val="65143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25</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err="1"/>
              <a:t>Ambimbola</a:t>
            </a:r>
            <a:r>
              <a:rPr lang="en-GB" dirty="0"/>
              <a:t> is a young Black hijab-wearing Muslim girl who moved from Nigeria to Scotland. She is getting used </a:t>
            </a:r>
            <a:r>
              <a:rPr lang="en-GB" b="0" i="0" dirty="0"/>
              <a:t>to </a:t>
            </a:r>
            <a:r>
              <a:rPr lang="en-GB" dirty="0"/>
              <a:t>a new country where everything is different – the streets, </a:t>
            </a:r>
            <a:r>
              <a:rPr lang="en-GB" b="0" i="0" dirty="0"/>
              <a:t>the </a:t>
            </a:r>
            <a:r>
              <a:rPr lang="en-GB" dirty="0"/>
              <a:t>food and even the language. On her first day of school, she was looking forward </a:t>
            </a:r>
            <a:r>
              <a:rPr lang="en-GB" b="0" i="0" dirty="0"/>
              <a:t>to </a:t>
            </a:r>
            <a:r>
              <a:rPr lang="en-GB" dirty="0"/>
              <a:t>eating her mum’s famous jollof rice. As she was taking it out, someone her food over, spilling her rice over the floor</a:t>
            </a:r>
            <a:r>
              <a:rPr lang="en-GB" b="0" i="0" dirty="0"/>
              <a:t>.</a:t>
            </a:r>
            <a:r>
              <a:rPr lang="en-GB" dirty="0"/>
              <a:t> </a:t>
            </a:r>
            <a:endParaRPr lang="en-US" dirty="0"/>
          </a:p>
          <a:p>
            <a:endParaRPr lang="en-GB" dirty="0"/>
          </a:p>
          <a:p>
            <a:r>
              <a:rPr lang="en-GB" dirty="0" err="1"/>
              <a:t>Ambimbola</a:t>
            </a:r>
            <a:r>
              <a:rPr lang="en-GB" dirty="0"/>
              <a:t> picked up her tub of rice from the ground and started picking up the little rice grains as she didn’t want the floor to be dirty. A boy across the lunch hall shouted, “look who’s picking up nasty trash, the trash!” The kids laughed. </a:t>
            </a:r>
            <a:r>
              <a:rPr lang="en-GB" dirty="0" err="1"/>
              <a:t>Ambimbola</a:t>
            </a:r>
            <a:r>
              <a:rPr lang="en-GB" dirty="0"/>
              <a:t> quickly grabbed her things and ran to the nearest door she could find, tears in her eyes. This was nothing like what she had imagined. </a:t>
            </a:r>
            <a:endParaRPr lang="en-US" dirty="0"/>
          </a:p>
          <a:p>
            <a:pPr>
              <a:lnSpc>
                <a:spcPct val="150000"/>
              </a:lnSpc>
            </a:pPr>
            <a:endParaRPr lang="en-GB" dirty="0"/>
          </a:p>
          <a:p>
            <a:pPr>
              <a:lnSpc>
                <a:spcPct val="150000"/>
              </a:lnSpc>
            </a:pPr>
            <a:r>
              <a:rPr lang="en-GB" b="1" dirty="0"/>
              <a:t>Discuss &amp; reflect: </a:t>
            </a:r>
            <a:endParaRPr lang="en-US" dirty="0">
              <a:ea typeface="Calibri" panose="020F0502020204030204"/>
              <a:cs typeface="Calibri" panose="020F0502020204030204"/>
            </a:endParaRPr>
          </a:p>
          <a:p>
            <a:pPr marL="800100" lvl="1" indent="-342900">
              <a:lnSpc>
                <a:spcPct val="150000"/>
              </a:lnSpc>
              <a:buFont typeface="Courier New,monospace"/>
              <a:buChar char="o"/>
            </a:pPr>
            <a:r>
              <a:rPr lang="en-GB" dirty="0"/>
              <a:t>Identify the behaviours </a:t>
            </a:r>
            <a:r>
              <a:rPr lang="en-GB" dirty="0" err="1"/>
              <a:t>Ambimbola</a:t>
            </a:r>
            <a:r>
              <a:rPr lang="en-GB" dirty="0"/>
              <a:t> experienced at lunchtime. </a:t>
            </a:r>
            <a:endParaRPr lang="en-US" dirty="0"/>
          </a:p>
          <a:p>
            <a:pPr marL="800100" lvl="1" indent="-342900">
              <a:lnSpc>
                <a:spcPct val="150000"/>
              </a:lnSpc>
              <a:buFont typeface="Courier New,monospace"/>
              <a:buChar char="o"/>
            </a:pPr>
            <a:r>
              <a:rPr lang="en-GB" dirty="0"/>
              <a:t>What could be done to respond to these behaviours? </a:t>
            </a:r>
            <a:endParaRPr lang="en-GB" dirty="0">
              <a:ea typeface="Calibri"/>
              <a:cs typeface="Calibri"/>
            </a:endParaRPr>
          </a:p>
          <a:p>
            <a:pPr marL="800100" lvl="1" indent="-342900">
              <a:lnSpc>
                <a:spcPct val="150000"/>
              </a:lnSpc>
              <a:buFont typeface="Courier New,monospace"/>
              <a:buChar char="o"/>
            </a:pPr>
            <a:r>
              <a:rPr lang="en-GB" dirty="0"/>
              <a:t>What could a whole setting approach to these prejudice-based behaviours involve?</a:t>
            </a:r>
            <a:endParaRPr lang="en-US" dirty="0">
              <a:ea typeface="Calibri" panose="020F0502020204030204"/>
              <a:cs typeface="Calibri" panose="020F0502020204030204"/>
            </a:endParaRPr>
          </a:p>
          <a:p>
            <a:pPr marL="800100" lvl="1" indent="-342900">
              <a:lnSpc>
                <a:spcPct val="150000"/>
              </a:lnSpc>
              <a:buFont typeface="Courier New,monospace"/>
              <a:buChar char="o"/>
            </a:pPr>
            <a:r>
              <a:rPr lang="en-GB" dirty="0">
                <a:ea typeface="Calibri"/>
                <a:cs typeface="Calibri"/>
              </a:rPr>
              <a:t>What sector might this occur in? How might things be different if it happened in another sector? </a:t>
            </a:r>
          </a:p>
          <a:p>
            <a:r>
              <a:rPr lang="en-GB" dirty="0"/>
              <a:t> </a:t>
            </a:r>
            <a:endParaRPr lang="en-GB" dirty="0">
              <a:ea typeface="Calibri"/>
              <a:cs typeface="Calibri"/>
            </a:endParaRPr>
          </a:p>
          <a:p>
            <a:r>
              <a:rPr lang="en-GB" b="1" dirty="0"/>
              <a:t>Points to consider:  </a:t>
            </a:r>
            <a:endParaRPr lang="en-GB" dirty="0"/>
          </a:p>
          <a:p>
            <a:r>
              <a:rPr lang="en-GB" dirty="0"/>
              <a:t>The first incident occurred when her food was knocked over. The behaviour may be rooted in prejudice, possibly linked to race (may be linked to the way people perceived </a:t>
            </a:r>
            <a:r>
              <a:rPr lang="en-GB" dirty="0" err="1"/>
              <a:t>Ambimbola’s</a:t>
            </a:r>
            <a:r>
              <a:rPr lang="en-GB" dirty="0"/>
              <a:t> Black skin or her culturally significant food) and religion (may be linked </a:t>
            </a:r>
            <a:r>
              <a:rPr lang="en-GB" dirty="0" err="1"/>
              <a:t>Ambimbola’s</a:t>
            </a:r>
            <a:r>
              <a:rPr lang="en-GB" dirty="0"/>
              <a:t> marker of religion, her hijab). The second incident occurred when a boy shouts that </a:t>
            </a:r>
            <a:r>
              <a:rPr lang="en-GB" dirty="0" err="1"/>
              <a:t>Ambimbola</a:t>
            </a:r>
            <a:r>
              <a:rPr lang="en-GB" dirty="0"/>
              <a:t> is picking the trash and making everyone laugh.</a:t>
            </a:r>
            <a:br>
              <a:rPr lang="en-GB" dirty="0">
                <a:cs typeface="+mn-lt"/>
              </a:rPr>
            </a:br>
            <a:endParaRPr lang="en-GB" dirty="0"/>
          </a:p>
          <a:p>
            <a:r>
              <a:rPr lang="en-GB" b="1" dirty="0"/>
              <a:t>To respond to these prejudice-based behaviours, a member of staff should: </a:t>
            </a:r>
            <a:endParaRPr lang="en-GB" b="1" dirty="0">
              <a:ea typeface="Calibri"/>
              <a:cs typeface="Calibri"/>
            </a:endParaRPr>
          </a:p>
          <a:p>
            <a:pPr marL="171450" indent="-171450">
              <a:buFont typeface="Aptos"/>
              <a:buChar char="•"/>
            </a:pPr>
            <a:r>
              <a:rPr lang="en-GB" dirty="0"/>
              <a:t>Follow the 5 Ds </a:t>
            </a:r>
            <a:endParaRPr lang="en-GB" dirty="0">
              <a:ea typeface="Calibri"/>
              <a:cs typeface="Calibri"/>
            </a:endParaRPr>
          </a:p>
          <a:p>
            <a:pPr marL="171450" indent="-171450">
              <a:buFont typeface="Aptos"/>
              <a:buChar char="•"/>
            </a:pPr>
            <a:r>
              <a:rPr lang="en-GB" dirty="0"/>
              <a:t>Support </a:t>
            </a:r>
            <a:r>
              <a:rPr lang="en-GB" dirty="0" err="1"/>
              <a:t>Ambimbola</a:t>
            </a:r>
            <a:r>
              <a:rPr lang="en-GB" dirty="0"/>
              <a:t> and ensure her needs are being prioritised in the next steps, discussing consequences for the perpetrators with her consent. </a:t>
            </a:r>
            <a:endParaRPr lang="en-GB" dirty="0">
              <a:ea typeface="Calibri"/>
              <a:cs typeface="Calibri"/>
            </a:endParaRPr>
          </a:p>
          <a:p>
            <a:pPr marL="171450" indent="-171450">
              <a:buFont typeface="Aptos"/>
              <a:buChar char="•"/>
            </a:pPr>
            <a:r>
              <a:rPr lang="en-GB" dirty="0"/>
              <a:t>Respond to those initiating prejudice-based behaviours following the settings relationships &amp; behaviour policy </a:t>
            </a:r>
            <a:endParaRPr lang="en-GB" dirty="0">
              <a:ea typeface="Calibri"/>
              <a:cs typeface="Calibri"/>
            </a:endParaRPr>
          </a:p>
          <a:p>
            <a:pPr marL="171450" indent="-171450">
              <a:buFont typeface="Aptos"/>
              <a:buChar char="•"/>
            </a:pPr>
            <a:r>
              <a:rPr lang="en-GB" dirty="0"/>
              <a:t>Seek support from pastoral care, senior colleagues, youth work managers, social work, Health and Police Scotland including Campus Officers.</a:t>
            </a:r>
            <a:endParaRPr lang="en-GB" dirty="0">
              <a:ea typeface="Calibri"/>
              <a:cs typeface="Calibri"/>
            </a:endParaRPr>
          </a:p>
          <a:p>
            <a:endParaRPr lang="en-GB" dirty="0"/>
          </a:p>
          <a:p>
            <a:r>
              <a:rPr lang="en-GB" dirty="0"/>
              <a:t>Preventing prejudice-based behaviours can involve:</a:t>
            </a:r>
            <a:endParaRPr lang="en-GB" dirty="0">
              <a:ea typeface="Calibri"/>
              <a:cs typeface="Calibri"/>
            </a:endParaRPr>
          </a:p>
          <a:p>
            <a:pPr marL="171450" indent="-171450">
              <a:buFont typeface="Symbol"/>
              <a:buChar char="•"/>
            </a:pPr>
            <a:r>
              <a:rPr lang="en-GB" dirty="0"/>
              <a:t>Embedding social justice, rights and equality across the curriculum</a:t>
            </a:r>
            <a:endParaRPr lang="en-GB" dirty="0">
              <a:ea typeface="Calibri"/>
              <a:cs typeface="Calibri"/>
            </a:endParaRPr>
          </a:p>
          <a:p>
            <a:pPr marL="171450" indent="-171450">
              <a:buFont typeface="Symbol"/>
              <a:buChar char="•"/>
            </a:pPr>
            <a:r>
              <a:rPr lang="en-GB" dirty="0"/>
              <a:t>Challenging attitudes that normalise prejudice-based behaviours</a:t>
            </a:r>
            <a:endParaRPr lang="en-GB" dirty="0">
              <a:ea typeface="Calibri"/>
              <a:cs typeface="Calibri"/>
            </a:endParaRPr>
          </a:p>
          <a:p>
            <a:pPr marL="171450" indent="-171450">
              <a:buFont typeface="Symbol"/>
              <a:buChar char="•"/>
            </a:pPr>
            <a:r>
              <a:rPr lang="en-GB" dirty="0"/>
              <a:t>Sustained, whole-setting approach</a:t>
            </a:r>
            <a:endParaRPr lang="en-GB" dirty="0">
              <a:ea typeface="Calibri"/>
              <a:cs typeface="Calibri"/>
            </a:endParaRPr>
          </a:p>
          <a:p>
            <a:pPr marL="171450" indent="-171450">
              <a:buFont typeface="Symbol"/>
              <a:buChar char="•"/>
            </a:pPr>
            <a:r>
              <a:rPr lang="en-GB" dirty="0"/>
              <a:t>Creating cultural change</a:t>
            </a:r>
            <a:endParaRPr lang="en-GB" dirty="0">
              <a:ea typeface="Calibri"/>
              <a:cs typeface="Calibri"/>
            </a:endParaRPr>
          </a:p>
          <a:p>
            <a:pPr lvl="1">
              <a:lnSpc>
                <a:spcPct val="150000"/>
              </a:lnSpc>
            </a:pPr>
            <a:endParaRPr lang="en-GB" dirty="0">
              <a:ea typeface="Calibri"/>
              <a:cs typeface="Calibri"/>
            </a:endParaRPr>
          </a:p>
          <a:p>
            <a:pPr lvl="1">
              <a:lnSpc>
                <a:spcPct val="150000"/>
              </a:lnSpc>
            </a:pPr>
            <a:endParaRPr lang="en-GB" dirty="0">
              <a:ea typeface="Calibri"/>
              <a:cs typeface="Calibri"/>
            </a:endParaRPr>
          </a:p>
        </p:txBody>
      </p:sp>
    </p:spTree>
    <p:extLst>
      <p:ext uri="{BB962C8B-B14F-4D97-AF65-F5344CB8AC3E}">
        <p14:creationId xmlns:p14="http://schemas.microsoft.com/office/powerpoint/2010/main" val="134869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26</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u="sng" dirty="0"/>
              <a:t>Scenario 2:</a:t>
            </a:r>
            <a:endParaRPr lang="en-GB" dirty="0"/>
          </a:p>
          <a:p>
            <a:r>
              <a:rPr lang="en-GB" dirty="0"/>
              <a:t>After a week of being called the same insults over and over again when the teachers weren’t there, she started becoming less happy. A group of girls would think of new ways to make </a:t>
            </a:r>
            <a:r>
              <a:rPr lang="en-GB" dirty="0" err="1"/>
              <a:t>Ambimbola</a:t>
            </a:r>
            <a:r>
              <a:rPr lang="en-GB" dirty="0"/>
              <a:t> feel miserable by pouring liquids in her bag, messing up with her homework, pulling her hijab, even following her home when her mum wouldn’t pick her up. She tried pretending being on the phone to someone, even changing her routes but they would always find her.  </a:t>
            </a:r>
            <a:endParaRPr lang="en-GB" dirty="0">
              <a:ea typeface="Calibri"/>
              <a:cs typeface="Calibri"/>
            </a:endParaRPr>
          </a:p>
          <a:p>
            <a:r>
              <a:rPr lang="en-GB" b="1" dirty="0"/>
              <a:t> </a:t>
            </a:r>
            <a:endParaRPr lang="en-GB" dirty="0"/>
          </a:p>
          <a:p>
            <a:r>
              <a:rPr lang="en-GB" b="1" dirty="0"/>
              <a:t>Discuss &amp; reflect: </a:t>
            </a:r>
            <a:endParaRPr lang="en-GB" dirty="0"/>
          </a:p>
          <a:p>
            <a:pPr marL="171450" indent="-171450">
              <a:buFont typeface="Arial"/>
              <a:buChar char="•"/>
            </a:pPr>
            <a:r>
              <a:rPr lang="en-GB" dirty="0"/>
              <a:t>Identify the behaviours experienced by </a:t>
            </a:r>
            <a:r>
              <a:rPr lang="en-GB" dirty="0" err="1"/>
              <a:t>Ambimbola</a:t>
            </a:r>
            <a:r>
              <a:rPr lang="en-GB" dirty="0"/>
              <a:t>. </a:t>
            </a:r>
            <a:endParaRPr lang="en-GB" dirty="0">
              <a:ea typeface="Calibri"/>
              <a:cs typeface="Calibri"/>
            </a:endParaRPr>
          </a:p>
          <a:p>
            <a:pPr marL="171450" indent="-171450">
              <a:buFont typeface="Arial"/>
              <a:buChar char="•"/>
            </a:pPr>
            <a:r>
              <a:rPr lang="en-GB" dirty="0"/>
              <a:t>What impact do they have on her? </a:t>
            </a:r>
            <a:endParaRPr lang="en-GB" dirty="0">
              <a:ea typeface="Calibri"/>
              <a:cs typeface="Calibri"/>
            </a:endParaRPr>
          </a:p>
          <a:p>
            <a:pPr marL="171450" indent="-171450">
              <a:buFont typeface="Arial"/>
              <a:buChar char="•"/>
            </a:pPr>
            <a:r>
              <a:rPr lang="en-GB" dirty="0"/>
              <a:t>What might be the barriers to reporting for </a:t>
            </a:r>
            <a:r>
              <a:rPr lang="en-GB" dirty="0" err="1"/>
              <a:t>Ambimbola</a:t>
            </a:r>
            <a:r>
              <a:rPr lang="en-GB" dirty="0"/>
              <a:t>?</a:t>
            </a:r>
            <a:endParaRPr lang="en-GB" dirty="0">
              <a:ea typeface="Calibri"/>
              <a:cs typeface="Calibri"/>
            </a:endParaRPr>
          </a:p>
          <a:p>
            <a:pPr marL="171450" indent="-171450">
              <a:buFont typeface="Arial"/>
              <a:buChar char="•"/>
            </a:pPr>
            <a:r>
              <a:rPr lang="en-GB" dirty="0"/>
              <a:t>If </a:t>
            </a:r>
            <a:r>
              <a:rPr lang="en-GB" dirty="0" err="1"/>
              <a:t>Ambimbola</a:t>
            </a:r>
            <a:r>
              <a:rPr lang="en-GB" dirty="0"/>
              <a:t> told you about her experiences, what might be your next steps? </a:t>
            </a:r>
            <a:endParaRPr lang="en-GB" dirty="0">
              <a:ea typeface="Calibri"/>
              <a:cs typeface="Calibri"/>
            </a:endParaRPr>
          </a:p>
          <a:p>
            <a:pPr marL="171450" indent="-171450">
              <a:buFont typeface="Arial"/>
              <a:buChar char="•"/>
            </a:pPr>
            <a:r>
              <a:rPr lang="en-GB" dirty="0"/>
              <a:t>What sector might this occur in? How might things be different if it happened in another sector? </a:t>
            </a:r>
          </a:p>
          <a:p>
            <a:r>
              <a:rPr lang="en-GB" dirty="0"/>
              <a:t> </a:t>
            </a:r>
            <a:endParaRPr lang="en-GB" dirty="0">
              <a:ea typeface="Calibri"/>
              <a:cs typeface="Calibri"/>
            </a:endParaRPr>
          </a:p>
          <a:p>
            <a:r>
              <a:rPr lang="en-GB" b="1" dirty="0"/>
              <a:t>Points to consider:</a:t>
            </a:r>
            <a:endParaRPr lang="en-GB" dirty="0"/>
          </a:p>
          <a:p>
            <a:pPr marL="171450" indent="-171450">
              <a:buFont typeface="Arial"/>
              <a:buChar char="•"/>
            </a:pPr>
            <a:r>
              <a:rPr lang="en-GB" dirty="0"/>
              <a:t>Pouring liquids in </a:t>
            </a:r>
            <a:r>
              <a:rPr lang="en-GB" dirty="0" err="1"/>
              <a:t>Ambimbola’s</a:t>
            </a:r>
            <a:r>
              <a:rPr lang="en-GB" dirty="0"/>
              <a:t> bag, messing up her homework, pulling her hijab and following her home will have a negative impact on </a:t>
            </a:r>
            <a:r>
              <a:rPr lang="en-GB" dirty="0" err="1"/>
              <a:t>Ambimbola’s</a:t>
            </a:r>
            <a:r>
              <a:rPr lang="en-GB" dirty="0"/>
              <a:t> wellbeing. She is unhappy, scared, isolated, anxious and distressed. This could impact her ability to learn and feel safe at school.</a:t>
            </a:r>
            <a:endParaRPr lang="en-GB" dirty="0">
              <a:ea typeface="Calibri"/>
              <a:cs typeface="Calibri"/>
            </a:endParaRPr>
          </a:p>
          <a:p>
            <a:pPr marL="171450" indent="-171450">
              <a:buFont typeface="Arial"/>
              <a:buChar char="•"/>
            </a:pPr>
            <a:r>
              <a:rPr lang="en-GB" dirty="0"/>
              <a:t>Potential barriers to reporting for </a:t>
            </a:r>
            <a:r>
              <a:rPr lang="en-GB" dirty="0" err="1"/>
              <a:t>Ambimbola</a:t>
            </a:r>
            <a:r>
              <a:rPr lang="en-GB" dirty="0"/>
              <a:t>: </a:t>
            </a:r>
            <a:endParaRPr lang="en-GB" dirty="0">
              <a:ea typeface="Calibri"/>
              <a:cs typeface="Calibri"/>
            </a:endParaRPr>
          </a:p>
          <a:p>
            <a:pPr marL="628650" lvl="1" indent="-171450">
              <a:buFont typeface="Arial"/>
              <a:buChar char="•"/>
            </a:pPr>
            <a:r>
              <a:rPr lang="en-GB" dirty="0"/>
              <a:t>she might not want to cause trouble or concern for her family </a:t>
            </a:r>
            <a:endParaRPr lang="en-GB" dirty="0">
              <a:ea typeface="Calibri"/>
              <a:cs typeface="Calibri"/>
            </a:endParaRPr>
          </a:p>
          <a:p>
            <a:pPr marL="628650" lvl="1" indent="-171450">
              <a:buFont typeface="Arial"/>
              <a:buChar char="•"/>
            </a:pPr>
            <a:r>
              <a:rPr lang="en-GB" dirty="0"/>
              <a:t>she might be afraid that reporting the incidents at school and as hate crime might exacerbate the prejudice-based behaviours she experiences</a:t>
            </a:r>
            <a:endParaRPr lang="en-GB" dirty="0">
              <a:ea typeface="Calibri"/>
              <a:cs typeface="Calibri"/>
            </a:endParaRPr>
          </a:p>
          <a:p>
            <a:pPr marL="628650" lvl="1" indent="-171450">
              <a:buFont typeface="Arial"/>
              <a:buChar char="•"/>
            </a:pPr>
            <a:r>
              <a:rPr lang="en-GB" dirty="0"/>
              <a:t>she might not trust the adults in her setting to take appropriate action</a:t>
            </a:r>
            <a:endParaRPr lang="en-GB" dirty="0">
              <a:ea typeface="Calibri"/>
              <a:cs typeface="Calibri"/>
            </a:endParaRPr>
          </a:p>
          <a:p>
            <a:pPr marL="628650" lvl="1" indent="-171450">
              <a:buFont typeface="Arial"/>
              <a:buChar char="•"/>
            </a:pPr>
            <a:endParaRPr lang="en-GB" b="1" dirty="0">
              <a:ea typeface="Calibri"/>
              <a:cs typeface="Calibri"/>
            </a:endParaRPr>
          </a:p>
          <a:p>
            <a:r>
              <a:rPr lang="en-GB" b="1" dirty="0"/>
              <a:t>To respond to these prejudice-based behaviours, a member of staff should:</a:t>
            </a:r>
            <a:endParaRPr lang="en-GB" b="1" dirty="0">
              <a:ea typeface="Calibri"/>
              <a:cs typeface="Calibri"/>
            </a:endParaRPr>
          </a:p>
          <a:p>
            <a:pPr marL="628650" lvl="1" indent="-171450">
              <a:buFont typeface="Arial"/>
              <a:buChar char="•"/>
            </a:pPr>
            <a:r>
              <a:rPr lang="en-GB" dirty="0"/>
              <a:t>Follow the 5 Ds</a:t>
            </a:r>
            <a:endParaRPr lang="en-GB" dirty="0">
              <a:ea typeface="Calibri"/>
              <a:cs typeface="Calibri"/>
            </a:endParaRPr>
          </a:p>
          <a:p>
            <a:pPr marL="628650" lvl="1" indent="-171450">
              <a:buFont typeface="Arial"/>
              <a:buChar char="•"/>
            </a:pPr>
            <a:r>
              <a:rPr lang="en-GB" dirty="0"/>
              <a:t>Support </a:t>
            </a:r>
            <a:r>
              <a:rPr lang="en-GB" dirty="0" err="1"/>
              <a:t>Ambimbola</a:t>
            </a:r>
            <a:r>
              <a:rPr lang="en-GB" dirty="0"/>
              <a:t> and ensure her needs are being prioritised in the next steps, discussing consequences for the perpetrators with her consent.</a:t>
            </a:r>
            <a:endParaRPr lang="en-GB" dirty="0">
              <a:ea typeface="Calibri"/>
              <a:cs typeface="Calibri"/>
            </a:endParaRPr>
          </a:p>
          <a:p>
            <a:pPr marL="628650" lvl="1" indent="-171450">
              <a:buFont typeface="Arial"/>
              <a:buChar char="•"/>
            </a:pPr>
            <a:r>
              <a:rPr lang="en-GB" dirty="0"/>
              <a:t>Respond to those initiating prejudice-based behaviours following the settings relationships &amp; behaviour policy</a:t>
            </a:r>
            <a:endParaRPr lang="en-GB" dirty="0">
              <a:ea typeface="Calibri"/>
              <a:cs typeface="Calibri"/>
            </a:endParaRPr>
          </a:p>
          <a:p>
            <a:pPr marL="628650" lvl="1" indent="-171450">
              <a:buFont typeface="Arial"/>
              <a:buChar char="•"/>
            </a:pPr>
            <a:r>
              <a:rPr lang="en-GB" dirty="0"/>
              <a:t>Seek support from pastoral care, senior colleagues, youth work managers, social work, Health and Police Scotland including Campus Officers.</a:t>
            </a:r>
            <a:endParaRPr lang="en-GB" dirty="0">
              <a:ea typeface="Calibri"/>
              <a:cs typeface="Calibri"/>
            </a:endParaRPr>
          </a:p>
          <a:p>
            <a:endParaRPr lang="en-GB" dirty="0">
              <a:ea typeface="Calibri"/>
              <a:cs typeface="Calibri"/>
            </a:endParaRPr>
          </a:p>
          <a:p>
            <a:pPr lvl="1">
              <a:lnSpc>
                <a:spcPct val="150000"/>
              </a:lnSpc>
              <a:buFont typeface="Courier New,monospace"/>
            </a:pPr>
            <a:endParaRPr lang="en-GB" dirty="0">
              <a:ea typeface="Calibri"/>
              <a:cs typeface="Calibri"/>
            </a:endParaRPr>
          </a:p>
          <a:p>
            <a:pPr lvl="1">
              <a:lnSpc>
                <a:spcPct val="150000"/>
              </a:lnSpc>
            </a:pPr>
            <a:endParaRPr lang="en-GB" dirty="0">
              <a:ea typeface="Calibri"/>
              <a:cs typeface="Calibri"/>
            </a:endParaRPr>
          </a:p>
        </p:txBody>
      </p:sp>
    </p:spTree>
    <p:extLst>
      <p:ext uri="{BB962C8B-B14F-4D97-AF65-F5344CB8AC3E}">
        <p14:creationId xmlns:p14="http://schemas.microsoft.com/office/powerpoint/2010/main" val="1244312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27</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A young asylum-seeking person told you that they had seen a post on Facebook that was written by one of their peers, which threatened to attack a local hotel that housed asylum seekers.</a:t>
            </a:r>
            <a:endParaRPr lang="en-US" dirty="0"/>
          </a:p>
          <a:p>
            <a:endParaRPr lang="en-GB" dirty="0"/>
          </a:p>
          <a:p>
            <a:pPr>
              <a:lnSpc>
                <a:spcPct val="150000"/>
              </a:lnSpc>
            </a:pPr>
            <a:r>
              <a:rPr lang="en-GB" b="1" dirty="0"/>
              <a:t>Discuss &amp; reflect: </a:t>
            </a:r>
            <a:endParaRPr lang="en-US" dirty="0"/>
          </a:p>
          <a:p>
            <a:pPr marL="800100" lvl="1" indent="-342900">
              <a:lnSpc>
                <a:spcPct val="150000"/>
              </a:lnSpc>
              <a:buFont typeface="Courier New,monospace"/>
              <a:buChar char="o"/>
            </a:pPr>
            <a:r>
              <a:rPr lang="en-GB" dirty="0"/>
              <a:t>Identify the behaviours experienced by the young person and the impact it would have on them. </a:t>
            </a:r>
            <a:endParaRPr lang="en-GB" dirty="0">
              <a:ea typeface="Calibri"/>
              <a:cs typeface="Calibri"/>
            </a:endParaRPr>
          </a:p>
          <a:p>
            <a:pPr marL="800100" lvl="1" indent="-342900">
              <a:lnSpc>
                <a:spcPct val="150000"/>
              </a:lnSpc>
              <a:buFont typeface="Courier New,monospace"/>
              <a:buChar char="o"/>
            </a:pPr>
            <a:r>
              <a:rPr lang="en-GB" dirty="0"/>
              <a:t>What might be your next steps, both for the young person and the peer? </a:t>
            </a:r>
            <a:endParaRPr lang="en-US" dirty="0"/>
          </a:p>
          <a:p>
            <a:pPr marL="800100" lvl="1" indent="-342900">
              <a:lnSpc>
                <a:spcPct val="150000"/>
              </a:lnSpc>
              <a:buFont typeface="Courier New,monospace"/>
              <a:buChar char="o"/>
            </a:pPr>
            <a:r>
              <a:rPr lang="en-GB" dirty="0"/>
              <a:t>What sector might this occur in? How might things be different if it happened in another sector? </a:t>
            </a:r>
            <a:endParaRPr lang="en-GB" dirty="0">
              <a:ea typeface="Calibri"/>
              <a:cs typeface="Calibri"/>
            </a:endParaRPr>
          </a:p>
          <a:p>
            <a:pPr>
              <a:spcBef>
                <a:spcPct val="20000"/>
              </a:spcBef>
              <a:spcAft>
                <a:spcPct val="0"/>
              </a:spcAft>
            </a:pPr>
            <a:endParaRPr lang="en-GB" b="1" dirty="0">
              <a:ea typeface="Calibri"/>
              <a:cs typeface="Calibri"/>
            </a:endParaRPr>
          </a:p>
          <a:p>
            <a:pPr marL="0" indent="0">
              <a:spcBef>
                <a:spcPct val="20000"/>
              </a:spcBef>
              <a:spcAft>
                <a:spcPct val="0"/>
              </a:spcAft>
              <a:buFont typeface="Arial,Sans-Serif"/>
              <a:buNone/>
            </a:pPr>
            <a:r>
              <a:rPr lang="en-GB" b="1" dirty="0">
                <a:ea typeface="Calibri"/>
                <a:cs typeface="Calibri"/>
              </a:rPr>
              <a:t>Points to consider:</a:t>
            </a:r>
          </a:p>
          <a:p>
            <a:r>
              <a:rPr lang="en-GB" dirty="0"/>
              <a:t>Are there immediate safety concerns you need to consider? Are there safeguarding or child protection next steps you should follow? </a:t>
            </a:r>
            <a:r>
              <a:rPr lang="en-GB" dirty="0">
                <a:ea typeface="Calibri"/>
                <a:cs typeface="Calibri"/>
              </a:rPr>
              <a:t>This would be very scary and upsetting for the young person who has reported this to you. They might need immediate support to feel safe and might also be very worried about friends and family. Police Scotland would need to be informed immediately so they can assess whether there is an immediate threat of violence. </a:t>
            </a:r>
            <a:r>
              <a:rPr lang="en-GB" dirty="0"/>
              <a:t>It might be helpful for you to identify the online post and save it so you're able to reference exactly what has been said during next steps.  </a:t>
            </a:r>
            <a:br>
              <a:rPr lang="en-GB" dirty="0">
                <a:cs typeface="+mn-lt"/>
              </a:rPr>
            </a:br>
            <a:endParaRPr lang="en-GB" dirty="0">
              <a:ea typeface="Calibri"/>
              <a:cs typeface="Calibri"/>
            </a:endParaRPr>
          </a:p>
          <a:p>
            <a:r>
              <a:rPr lang="en-GB" b="1" dirty="0"/>
              <a:t>To respond to the young person who has told you about the online post, a member of staff should: </a:t>
            </a:r>
            <a:endParaRPr lang="en-US" b="1" dirty="0"/>
          </a:p>
          <a:p>
            <a:pPr marL="171450" indent="-171450">
              <a:buFont typeface="Arial,Sans-Serif"/>
              <a:buChar char="•"/>
            </a:pPr>
            <a:r>
              <a:rPr lang="en-GB" dirty="0"/>
              <a:t>Ensure their needs are being prioritised in the next steps, discussing confidentiality as they may be very scared of the risk of being identified as the person who has shared this information. It is important to let them know that you will have to speak to Police Scotland so that they can carry out a threat, risk and harm assessment </a:t>
            </a:r>
            <a:endParaRPr lang="en-US" dirty="0"/>
          </a:p>
          <a:p>
            <a:pPr marL="171450" indent="-171450">
              <a:buFont typeface="Arial"/>
              <a:buChar char="•"/>
            </a:pPr>
            <a:r>
              <a:rPr lang="en-GB" dirty="0"/>
              <a:t>Provide ongoing support as seeing a post like this is likely to significantly undermine their feelings of safety in the education setting and the wider community</a:t>
            </a:r>
            <a:endParaRPr lang="en-US" dirty="0"/>
          </a:p>
          <a:p>
            <a:pPr marL="171450" indent="-171450">
              <a:buFont typeface="Arial,Sans-Serif"/>
              <a:buChar char="•"/>
            </a:pPr>
            <a:r>
              <a:rPr lang="en-GB" dirty="0"/>
              <a:t>Take a trauma-informed approach and consider if there is any mental health support that the young person might access</a:t>
            </a:r>
            <a:endParaRPr lang="en-GB" dirty="0">
              <a:ea typeface="Calibri"/>
              <a:cs typeface="Calibri"/>
            </a:endParaRPr>
          </a:p>
          <a:p>
            <a:pPr marL="171450" indent="-171450">
              <a:buFont typeface="Arial,Sans-Serif"/>
              <a:buChar char="•"/>
            </a:pPr>
            <a:r>
              <a:rPr lang="en-GB" dirty="0"/>
              <a:t>Seek support from pastoral care, senior colleagues, youth work managers, social work, Health and Police Scotland including Campus Officers</a:t>
            </a:r>
            <a:endParaRPr lang="en-US" dirty="0"/>
          </a:p>
          <a:p>
            <a:pPr marL="171450" indent="-171450">
              <a:buFont typeface="Arial,Sans-Serif"/>
              <a:buChar char="•"/>
            </a:pPr>
            <a:r>
              <a:rPr lang="en-GB" dirty="0">
                <a:hlinkClick r:id="rId3"/>
              </a:rPr>
              <a:t>The New Scots Refugee Integration Strategy: 2024 - gov.scot</a:t>
            </a:r>
            <a:r>
              <a:rPr lang="en-GB" dirty="0"/>
              <a:t> contain guidance around supporting the integration of refugees, people seeking asylum and other forced migrants within Scotland’s communities</a:t>
            </a:r>
            <a:endParaRPr lang="en-GB" dirty="0">
              <a:ea typeface="Calibri"/>
              <a:cs typeface="Calibri"/>
            </a:endParaRPr>
          </a:p>
          <a:p>
            <a:r>
              <a:rPr lang="en-GB" dirty="0"/>
              <a:t> </a:t>
            </a:r>
            <a:endParaRPr lang="en-US" dirty="0"/>
          </a:p>
          <a:p>
            <a:r>
              <a:rPr lang="en-GB" b="1" dirty="0"/>
              <a:t>To respond to those initiating these behaviours a member of staff should:  </a:t>
            </a:r>
            <a:endParaRPr lang="en-US" b="1" dirty="0"/>
          </a:p>
          <a:p>
            <a:pPr marL="171450" indent="-171450">
              <a:buFont typeface="Symbol"/>
              <a:buChar char="•"/>
            </a:pPr>
            <a:r>
              <a:rPr lang="en-GB" dirty="0">
                <a:ea typeface="Calibri"/>
                <a:cs typeface="Calibri"/>
              </a:rPr>
              <a:t>Speak to Police Scotland as quickly as possible </a:t>
            </a:r>
            <a:r>
              <a:rPr lang="en-GB" dirty="0"/>
              <a:t>so that a threat, risk and harm assessment can be made </a:t>
            </a:r>
            <a:endParaRPr lang="en-GB" dirty="0">
              <a:ea typeface="Calibri"/>
              <a:cs typeface="Calibri"/>
            </a:endParaRPr>
          </a:p>
          <a:p>
            <a:pPr marL="171450" indent="-171450">
              <a:buFont typeface="Symbol"/>
              <a:buChar char="•"/>
            </a:pPr>
            <a:r>
              <a:rPr lang="en-GB" dirty="0"/>
              <a:t>If possible, identify the online post and save it, including the date posted, so you're able to reference exactly what has been said during next steps.</a:t>
            </a:r>
            <a:endParaRPr lang="en-GB" dirty="0">
              <a:ea typeface="Calibri" panose="020F0502020204030204"/>
              <a:cs typeface="Calibri" panose="020F0502020204030204"/>
            </a:endParaRPr>
          </a:p>
          <a:p>
            <a:pPr marL="171450" indent="-171450">
              <a:buFont typeface="Arial"/>
              <a:buChar char="•"/>
            </a:pPr>
            <a:r>
              <a:rPr lang="en-GB" dirty="0"/>
              <a:t>Follow the settings relationships &amp; behaviour policy when planning next steps</a:t>
            </a:r>
            <a:endParaRPr lang="en-US" dirty="0">
              <a:ea typeface="Calibri" panose="020F0502020204030204"/>
              <a:cs typeface="Calibri" panose="020F0502020204030204"/>
            </a:endParaRPr>
          </a:p>
          <a:p>
            <a:pPr marL="171450" indent="-171450">
              <a:buFont typeface="Arial"/>
              <a:buChar char="•"/>
            </a:pPr>
            <a:r>
              <a:rPr lang="en-GB" dirty="0"/>
              <a:t>Seek support from pastoral care, senior colleagues, youth work managers, social work, Health and Police Scotland including Campus Officers.</a:t>
            </a:r>
            <a:endParaRPr lang="en-US" dirty="0">
              <a:ea typeface="Calibri" panose="020F0502020204030204"/>
              <a:cs typeface="Calibri" panose="020F0502020204030204"/>
            </a:endParaRPr>
          </a:p>
          <a:p>
            <a:endParaRPr lang="en-GB" b="1" dirty="0">
              <a:ea typeface="Calibri"/>
              <a:cs typeface="Calibri"/>
            </a:endParaRPr>
          </a:p>
          <a:p>
            <a:r>
              <a:rPr lang="en-GB" b="1" dirty="0"/>
              <a:t>Preventing prejudice-based behaviours can involve:</a:t>
            </a:r>
            <a:endParaRPr lang="en-US" b="1" dirty="0"/>
          </a:p>
          <a:p>
            <a:pPr marL="171450" indent="-171450">
              <a:buFont typeface="Arial"/>
              <a:buChar char="•"/>
            </a:pPr>
            <a:r>
              <a:rPr lang="en-GB" dirty="0"/>
              <a:t>Embedding social justice, rights and equality across the curriculum</a:t>
            </a:r>
            <a:endParaRPr lang="en-US" dirty="0">
              <a:ea typeface="Calibri" panose="020F0502020204030204"/>
              <a:cs typeface="Calibri" panose="020F0502020204030204"/>
            </a:endParaRPr>
          </a:p>
          <a:p>
            <a:pPr marL="171450" indent="-171450">
              <a:buFont typeface="Arial"/>
              <a:buChar char="•"/>
            </a:pPr>
            <a:r>
              <a:rPr lang="en-GB" dirty="0"/>
              <a:t>Challenging attitudes that normalise prejudice-based behaviours</a:t>
            </a:r>
            <a:endParaRPr lang="en-US" dirty="0">
              <a:ea typeface="Calibri" panose="020F0502020204030204"/>
              <a:cs typeface="Calibri" panose="020F0502020204030204"/>
            </a:endParaRPr>
          </a:p>
          <a:p>
            <a:pPr marL="171450" indent="-171450">
              <a:buFont typeface="Arial"/>
              <a:buChar char="•"/>
            </a:pPr>
            <a:r>
              <a:rPr lang="en-GB" dirty="0"/>
              <a:t>Sustained, whole-setting approach</a:t>
            </a:r>
            <a:endParaRPr lang="en-US" dirty="0">
              <a:ea typeface="Calibri" panose="020F0502020204030204"/>
              <a:cs typeface="Calibri" panose="020F0502020204030204"/>
            </a:endParaRPr>
          </a:p>
          <a:p>
            <a:pPr marL="171450" indent="-171450">
              <a:buFont typeface="Arial"/>
              <a:buChar char="•"/>
            </a:pPr>
            <a:r>
              <a:rPr lang="en-GB" dirty="0"/>
              <a:t>Creating cultural change</a:t>
            </a:r>
            <a:endParaRPr lang="en-US" dirty="0">
              <a:ea typeface="Calibri" panose="020F0502020204030204"/>
              <a:cs typeface="Calibri" panose="020F0502020204030204"/>
            </a:endParaRPr>
          </a:p>
          <a:p>
            <a:pPr lvl="1">
              <a:lnSpc>
                <a:spcPct val="150000"/>
              </a:lnSpc>
            </a:pPr>
            <a:endParaRPr lang="en-GB" dirty="0"/>
          </a:p>
          <a:p>
            <a:pPr lvl="1">
              <a:lnSpc>
                <a:spcPct val="150000"/>
              </a:lnSpc>
            </a:pPr>
            <a:endParaRPr lang="en-GB" dirty="0"/>
          </a:p>
          <a:p>
            <a:pPr marL="0" indent="0">
              <a:spcBef>
                <a:spcPct val="20000"/>
              </a:spcBef>
              <a:spcAft>
                <a:spcPct val="0"/>
              </a:spcAft>
              <a:buFont typeface="Arial,Sans-Serif"/>
              <a:buNone/>
            </a:pPr>
            <a:endParaRPr lang="en-GB" b="1" dirty="0">
              <a:ea typeface="Calibri"/>
              <a:cs typeface="Calibri"/>
            </a:endParaRPr>
          </a:p>
          <a:p>
            <a:pPr>
              <a:spcBef>
                <a:spcPct val="20000"/>
              </a:spcBef>
              <a:spcAft>
                <a:spcPct val="0"/>
              </a:spcAft>
            </a:pPr>
            <a:endParaRPr lang="en-US" b="1" dirty="0">
              <a:ea typeface="Calibri" panose="020F0502020204030204"/>
              <a:cs typeface="Calibri"/>
            </a:endParaRPr>
          </a:p>
        </p:txBody>
      </p:sp>
    </p:spTree>
    <p:extLst>
      <p:ext uri="{BB962C8B-B14F-4D97-AF65-F5344CB8AC3E}">
        <p14:creationId xmlns:p14="http://schemas.microsoft.com/office/powerpoint/2010/main" val="305713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28</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A parent calls to inform you that whilst their son was walking home from school with his boyfriend, a group of other young people from the year above shouted homophobic abuse at them. One of them attacked his boyfriend using a plank of wood, which left him needing hospital treatment. The parent is asking for your advice as to next steps on this. </a:t>
            </a:r>
            <a:endParaRPr lang="en-US" dirty="0">
              <a:ea typeface="Calibri"/>
              <a:cs typeface="Calibri"/>
            </a:endParaRPr>
          </a:p>
          <a:p>
            <a:r>
              <a:rPr lang="en-GB" dirty="0"/>
              <a:t> </a:t>
            </a:r>
            <a:endParaRPr lang="en-US" dirty="0"/>
          </a:p>
          <a:p>
            <a:r>
              <a:rPr lang="en-GB" b="1" dirty="0"/>
              <a:t>Discuss &amp; reflect:  </a:t>
            </a:r>
            <a:endParaRPr lang="en-US" dirty="0"/>
          </a:p>
          <a:p>
            <a:pPr marL="171450" indent="-171450">
              <a:buFont typeface="Symbol"/>
              <a:buChar char="•"/>
            </a:pPr>
            <a:r>
              <a:rPr lang="en-GB" dirty="0"/>
              <a:t>Identify the behaviours experienced by the young person and the impact it would have on them.  </a:t>
            </a:r>
            <a:endParaRPr lang="en-US" dirty="0"/>
          </a:p>
          <a:p>
            <a:pPr marL="171450" indent="-171450">
              <a:buFont typeface="Symbol"/>
              <a:buChar char="•"/>
            </a:pPr>
            <a:r>
              <a:rPr lang="en-GB" dirty="0"/>
              <a:t>What might be your next steps, and who might you involve?  </a:t>
            </a:r>
            <a:endParaRPr lang="en-US" dirty="0"/>
          </a:p>
          <a:p>
            <a:pPr marL="171450" indent="-171450">
              <a:buFont typeface="Symbol"/>
              <a:buChar char="•"/>
            </a:pPr>
            <a:r>
              <a:rPr lang="en-GB" dirty="0"/>
              <a:t>What sector might this occur in? How might things be different if it happened in another sector? </a:t>
            </a:r>
            <a:endParaRPr lang="en-GB" dirty="0">
              <a:ea typeface="Calibri"/>
              <a:cs typeface="Calibri"/>
            </a:endParaRPr>
          </a:p>
          <a:p>
            <a:endParaRPr lang="en-US" dirty="0"/>
          </a:p>
          <a:p>
            <a:r>
              <a:rPr lang="en-GB" b="1" dirty="0"/>
              <a:t>Points to consider:</a:t>
            </a:r>
            <a:endParaRPr lang="en-GB" dirty="0"/>
          </a:p>
          <a:p>
            <a:r>
              <a:rPr lang="en-GB" dirty="0"/>
              <a:t>Are there immediate safety concerns you need to consider? Are there safeguarding or child protection next steps you should follow? </a:t>
            </a:r>
            <a:endParaRPr lang="en-US" dirty="0"/>
          </a:p>
          <a:p>
            <a:r>
              <a:rPr lang="en-GB" dirty="0"/>
              <a:t>This would be a very upsetting and scary thing to experience that would likely have an impact on the young people’s sense of safety and mental health. </a:t>
            </a:r>
            <a:endParaRPr lang="en-GB" dirty="0">
              <a:ea typeface="Calibri"/>
              <a:cs typeface="Calibri"/>
            </a:endParaRPr>
          </a:p>
          <a:p>
            <a:r>
              <a:rPr lang="en-GB" dirty="0"/>
              <a:t>What could a proactive whole setting approach look like in response to this? </a:t>
            </a:r>
            <a:endParaRPr lang="en-US" dirty="0"/>
          </a:p>
          <a:p>
            <a:pPr>
              <a:spcBef>
                <a:spcPct val="20000"/>
              </a:spcBef>
              <a:spcAft>
                <a:spcPct val="0"/>
              </a:spcAft>
            </a:pPr>
            <a:endParaRPr lang="en-US" b="1" dirty="0">
              <a:ea typeface="Calibri"/>
              <a:cs typeface="Calibri"/>
            </a:endParaRPr>
          </a:p>
          <a:p>
            <a:r>
              <a:rPr lang="en-GB" b="1" dirty="0"/>
              <a:t>To respond to the young people who have experienced the prejudiced based behaviour and their parent, a member of staff should: </a:t>
            </a:r>
            <a:endParaRPr lang="en-US" b="1" dirty="0"/>
          </a:p>
          <a:p>
            <a:pPr marL="171450" indent="-171450">
              <a:buFont typeface="Arial"/>
              <a:buChar char="•"/>
            </a:pPr>
            <a:r>
              <a:rPr lang="en-GB" dirty="0"/>
              <a:t>Ensure their needs are being prioritised in the next steps</a:t>
            </a:r>
            <a:endParaRPr lang="en-GB" dirty="0">
              <a:ea typeface="Calibri"/>
              <a:cs typeface="Calibri"/>
            </a:endParaRPr>
          </a:p>
          <a:p>
            <a:pPr marL="171450" indent="-171450">
              <a:buFont typeface="Arial"/>
              <a:buChar char="•"/>
            </a:pPr>
            <a:r>
              <a:rPr lang="en-GB" dirty="0"/>
              <a:t>Advise the parent that they will contact Police Scotland to report the incident and support the parent to do likewise</a:t>
            </a:r>
          </a:p>
          <a:p>
            <a:pPr marL="171450" indent="-171450">
              <a:buFont typeface="Arial,Sans-Serif"/>
              <a:buChar char="•"/>
            </a:pPr>
            <a:r>
              <a:rPr lang="en-GB" dirty="0"/>
              <a:t>Provide ongoing support as experiencing this is likely to significantly undermine their feelings of safety in the education setting and the wider community</a:t>
            </a:r>
            <a:endParaRPr lang="en-US" dirty="0"/>
          </a:p>
          <a:p>
            <a:pPr marL="171450" indent="-171450">
              <a:buFont typeface="Arial,Sans-Serif"/>
              <a:buChar char="•"/>
            </a:pPr>
            <a:r>
              <a:rPr lang="en-GB" dirty="0">
                <a:ea typeface="Calibri"/>
                <a:cs typeface="Calibri"/>
              </a:rPr>
              <a:t>Take a trauma-informed approach</a:t>
            </a:r>
            <a:endParaRPr lang="en-GB" dirty="0"/>
          </a:p>
          <a:p>
            <a:pPr marL="171450" indent="-171450">
              <a:buFont typeface="Arial,Sans-Serif"/>
              <a:buChar char="•"/>
            </a:pPr>
            <a:r>
              <a:rPr lang="en-GB" dirty="0"/>
              <a:t>Seek support from pastoral care, senior colleagues, youth work managers, social work, Health and Police Scotland including Campus Officers</a:t>
            </a:r>
            <a:endParaRPr lang="en-US" dirty="0"/>
          </a:p>
          <a:p>
            <a:r>
              <a:rPr lang="en-GB" dirty="0"/>
              <a:t> </a:t>
            </a:r>
            <a:endParaRPr lang="en-US" dirty="0"/>
          </a:p>
          <a:p>
            <a:r>
              <a:rPr lang="en-GB" b="1" dirty="0"/>
              <a:t>To respond to the young people initiating these behaviours a member of staff should:  </a:t>
            </a:r>
            <a:endParaRPr lang="en-US" b="1" dirty="0"/>
          </a:p>
          <a:p>
            <a:pPr marL="171450" indent="-171450">
              <a:buFont typeface="Symbol,Sans-Serif"/>
              <a:buChar char="•"/>
            </a:pPr>
            <a:r>
              <a:rPr lang="en-GB" dirty="0"/>
              <a:t>Speak to Police Scotland or support parent to speak to Police Scotland as there may be an ongoing risk of violence </a:t>
            </a:r>
            <a:endParaRPr lang="en-GB" dirty="0">
              <a:ea typeface="Calibri"/>
              <a:cs typeface="Calibri"/>
            </a:endParaRPr>
          </a:p>
          <a:p>
            <a:pPr marL="171450" indent="-171450">
              <a:buFont typeface="Arial,Sans-Serif"/>
              <a:buChar char="•"/>
            </a:pPr>
            <a:r>
              <a:rPr lang="en-GB" dirty="0"/>
              <a:t>Follow the settings relationships &amp; behaviour policy when planning next steps</a:t>
            </a:r>
            <a:endParaRPr lang="en-US" dirty="0"/>
          </a:p>
          <a:p>
            <a:pPr marL="171450" indent="-171450">
              <a:buFont typeface="Arial,Sans-Serif"/>
              <a:buChar char="•"/>
            </a:pPr>
            <a:r>
              <a:rPr lang="en-GB" dirty="0"/>
              <a:t>Seek support from pastoral care, senior colleagues, youth work managers, social work, Health and Police Scotland including Campus Officers</a:t>
            </a:r>
            <a:endParaRPr lang="en-US" dirty="0"/>
          </a:p>
          <a:p>
            <a:endParaRPr lang="en-GB" b="1" dirty="0">
              <a:ea typeface="Calibri"/>
              <a:cs typeface="Calibri"/>
            </a:endParaRPr>
          </a:p>
          <a:p>
            <a:r>
              <a:rPr lang="en-GB" b="1" dirty="0"/>
              <a:t>Preventing prejudice-based behaviours can involve:</a:t>
            </a:r>
            <a:endParaRPr lang="en-US" b="1" dirty="0"/>
          </a:p>
          <a:p>
            <a:pPr marL="171450" indent="-171450">
              <a:buFont typeface="Arial,Sans-Serif"/>
              <a:buChar char="•"/>
            </a:pPr>
            <a:r>
              <a:rPr lang="en-GB" dirty="0"/>
              <a:t>Embedding social justice, rights and equality across the curriculum</a:t>
            </a:r>
            <a:endParaRPr lang="en-US" dirty="0"/>
          </a:p>
          <a:p>
            <a:pPr marL="171450" indent="-171450">
              <a:buFont typeface="Arial,Sans-Serif"/>
              <a:buChar char="•"/>
            </a:pPr>
            <a:r>
              <a:rPr lang="en-GB" dirty="0"/>
              <a:t>Challenging attitudes that normalise prejudice-based behaviours</a:t>
            </a:r>
            <a:endParaRPr lang="en-US" dirty="0"/>
          </a:p>
          <a:p>
            <a:pPr marL="171450" indent="-171450">
              <a:buFont typeface="Arial,Sans-Serif"/>
              <a:buChar char="•"/>
            </a:pPr>
            <a:r>
              <a:rPr lang="en-GB" dirty="0"/>
              <a:t>Sustained, whole-setting approach</a:t>
            </a:r>
            <a:endParaRPr lang="en-US" dirty="0"/>
          </a:p>
          <a:p>
            <a:pPr marL="171450" indent="-171450">
              <a:buFont typeface="Arial,Sans-Serif"/>
              <a:buChar char="•"/>
            </a:pPr>
            <a:r>
              <a:rPr lang="en-GB" dirty="0"/>
              <a:t>Creating cultural change</a:t>
            </a:r>
            <a:endParaRPr lang="en-US" dirty="0"/>
          </a:p>
          <a:p>
            <a:pPr lvl="1">
              <a:lnSpc>
                <a:spcPct val="150000"/>
              </a:lnSpc>
            </a:pPr>
            <a:endParaRPr lang="en-GB" dirty="0"/>
          </a:p>
          <a:p>
            <a:pPr lvl="1">
              <a:lnSpc>
                <a:spcPct val="150000"/>
              </a:lnSpc>
            </a:pPr>
            <a:endParaRPr lang="en-GB" dirty="0"/>
          </a:p>
          <a:p>
            <a:pPr>
              <a:spcBef>
                <a:spcPct val="20000"/>
              </a:spcBef>
              <a:spcAft>
                <a:spcPct val="0"/>
              </a:spcAft>
            </a:pPr>
            <a:endParaRPr lang="en-GB" dirty="0"/>
          </a:p>
          <a:p>
            <a:pPr>
              <a:spcBef>
                <a:spcPct val="20000"/>
              </a:spcBef>
              <a:spcAft>
                <a:spcPct val="0"/>
              </a:spcAft>
            </a:pPr>
            <a:endParaRPr lang="en-US" dirty="0"/>
          </a:p>
          <a:p>
            <a:pPr>
              <a:spcBef>
                <a:spcPct val="20000"/>
              </a:spcBef>
              <a:spcAft>
                <a:spcPct val="0"/>
              </a:spcAft>
            </a:pPr>
            <a:endParaRPr lang="en-US" b="1" dirty="0">
              <a:ea typeface="Calibri"/>
              <a:cs typeface="Calibri"/>
            </a:endParaRPr>
          </a:p>
          <a:p>
            <a:pPr lvl="1">
              <a:lnSpc>
                <a:spcPct val="150000"/>
              </a:lnSpc>
            </a:pPr>
            <a:endParaRPr lang="en-GB" dirty="0">
              <a:ea typeface="Calibri"/>
              <a:cs typeface="Calibri"/>
            </a:endParaRPr>
          </a:p>
        </p:txBody>
      </p:sp>
    </p:spTree>
    <p:extLst>
      <p:ext uri="{BB962C8B-B14F-4D97-AF65-F5344CB8AC3E}">
        <p14:creationId xmlns:p14="http://schemas.microsoft.com/office/powerpoint/2010/main" val="959462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defTabSz="914400">
              <a:lnSpc>
                <a:spcPct val="100000"/>
              </a:lnSpc>
              <a:spcBef>
                <a:spcPts val="0"/>
              </a:spcBef>
              <a:spcAft>
                <a:spcPts val="0"/>
              </a:spcAft>
              <a:buNone/>
              <a:tabLst/>
              <a:defRPr/>
            </a:pPr>
            <a:r>
              <a:rPr lang="en-GB" dirty="0">
                <a:solidFill>
                  <a:srgbClr val="000000"/>
                </a:solidFill>
                <a:effectLst/>
              </a:rPr>
              <a:t>Links to further information looking at Prevention, Intervention, Misinformation and general information about Hate Crime.</a:t>
            </a:r>
            <a:endParaRPr lang="en-GB" dirty="0">
              <a:effectLst/>
            </a:endParaRPr>
          </a:p>
          <a:p>
            <a:endParaRPr lang="en-GB" dirty="0">
              <a:effectLst/>
            </a:endParaRPr>
          </a:p>
          <a:p>
            <a:r>
              <a:rPr lang="en-GB" dirty="0">
                <a:solidFill>
                  <a:srgbClr val="000000"/>
                </a:solidFill>
                <a:effectLst/>
              </a:rPr>
              <a:t>Facilitators are welcome to add links to local sources including any local authority equalities plans addressing hate crime.</a:t>
            </a:r>
            <a:endParaRPr lang="en-GB" dirty="0">
              <a:effectLst/>
            </a:endParaRPr>
          </a:p>
          <a:p>
            <a:endParaRPr lang="en-GB" dirty="0">
              <a:effectLst/>
            </a:endParaRPr>
          </a:p>
          <a:p>
            <a:r>
              <a:rPr lang="en-GB" dirty="0">
                <a:solidFill>
                  <a:srgbClr val="000000"/>
                </a:solidFill>
                <a:effectLst/>
              </a:rPr>
              <a:t>There is a directory of organisations that support different communities facing hate crime on the Action on Prejudice website. </a:t>
            </a:r>
            <a:r>
              <a:rPr lang="en-GB" u="sng" dirty="0">
                <a:solidFill>
                  <a:srgbClr val="000000"/>
                </a:solidFill>
                <a:effectLst/>
                <a:hlinkClick r:id="rId3">
                  <a:extLst>
                    <a:ext uri="{A12FA001-AC4F-418D-AE19-62706E023703}">
                      <ahyp:hlinkClr xmlns:ahyp="http://schemas.microsoft.com/office/drawing/2018/hyperlinkcolor" val="tx"/>
                    </a:ext>
                  </a:extLst>
                </a:hlinkClick>
              </a:rPr>
              <a:t>https://www.actiononprejudice.info/organisation-directory/</a:t>
            </a:r>
            <a:r>
              <a:rPr lang="en-GB" dirty="0">
                <a:solidFill>
                  <a:srgbClr val="000000"/>
                </a:solidFill>
              </a:rPr>
              <a:t> </a:t>
            </a:r>
            <a:endParaRPr lang="en-GB" dirty="0">
              <a:solidFill>
                <a:srgbClr val="000000"/>
              </a:solidFill>
              <a:ea typeface="Calibri"/>
              <a:cs typeface="Calibri"/>
            </a:endParaRPr>
          </a:p>
          <a:p>
            <a:endParaRPr lang="en-GB" dirty="0">
              <a:solidFill>
                <a:srgbClr val="000000"/>
              </a:solidFill>
            </a:endParaRPr>
          </a:p>
          <a:p>
            <a:r>
              <a:rPr lang="en-GB" b="1" dirty="0">
                <a:solidFill>
                  <a:srgbClr val="000000"/>
                </a:solidFill>
              </a:rPr>
              <a:t>PREVENTION</a:t>
            </a:r>
            <a:endParaRPr lang="en-GB" dirty="0">
              <a:solidFill>
                <a:srgbClr val="000000"/>
              </a:solidFill>
            </a:endParaRPr>
          </a:p>
          <a:p>
            <a:pPr marL="285750" indent="-285750">
              <a:buFont typeface="Symbol"/>
              <a:buChar char="•"/>
            </a:pPr>
            <a:r>
              <a:rPr lang="en-GB" dirty="0">
                <a:solidFill>
                  <a:srgbClr val="000000"/>
                </a:solidFill>
              </a:rPr>
              <a:t>Resources to help prevent prejudice-based behaviours and hate crime on Education Scotland’s </a:t>
            </a:r>
            <a:r>
              <a:rPr lang="en-GB" u="sng" dirty="0">
                <a:solidFill>
                  <a:srgbClr val="000000"/>
                </a:solidFill>
                <a:hlinkClick r:id="rId4"/>
              </a:rPr>
              <a:t>Inclusion, Wellbeing and Equalities Professional Learning Framework</a:t>
            </a:r>
            <a:r>
              <a:rPr lang="en-GB" dirty="0">
                <a:solidFill>
                  <a:srgbClr val="000000"/>
                </a:solidFill>
              </a:rPr>
              <a:t>  </a:t>
            </a:r>
            <a:endParaRPr lang="en-GB" dirty="0">
              <a:solidFill>
                <a:srgbClr val="000000"/>
              </a:solidFill>
              <a:ea typeface="Calibri"/>
              <a:cs typeface="Calibri"/>
            </a:endParaRPr>
          </a:p>
          <a:p>
            <a:pPr marL="285750" indent="-285750">
              <a:buFont typeface="Symbol"/>
              <a:buChar char="•"/>
            </a:pPr>
            <a:r>
              <a:rPr lang="en-GB" dirty="0">
                <a:solidFill>
                  <a:srgbClr val="000000"/>
                </a:solidFill>
              </a:rPr>
              <a:t>No Knives Better Lives </a:t>
            </a:r>
            <a:r>
              <a:rPr lang="en-GB" u="sng" dirty="0">
                <a:solidFill>
                  <a:srgbClr val="000000"/>
                </a:solidFill>
                <a:hlinkClick r:id="rId5"/>
              </a:rPr>
              <a:t>Restorative Approaches and Hate Crime Course</a:t>
            </a:r>
            <a:r>
              <a:rPr lang="en-GB" dirty="0">
                <a:solidFill>
                  <a:srgbClr val="000000"/>
                </a:solidFill>
              </a:rPr>
              <a:t> </a:t>
            </a:r>
            <a:endParaRPr lang="en-GB" dirty="0">
              <a:solidFill>
                <a:srgbClr val="000000"/>
              </a:solidFill>
              <a:ea typeface="Calibri"/>
              <a:cs typeface="Calibri"/>
            </a:endParaRPr>
          </a:p>
          <a:p>
            <a:pPr marL="285750" indent="-285750">
              <a:buFont typeface="Symbol"/>
              <a:buChar char="•"/>
            </a:pPr>
            <a:r>
              <a:rPr lang="en-GB" u="sng" dirty="0">
                <a:solidFill>
                  <a:srgbClr val="000000"/>
                </a:solidFill>
                <a:hlinkClick r:id="rId6"/>
              </a:rPr>
              <a:t>Promoting positive relationships and behaviour in educational settings | Resources | Education Scotland</a:t>
            </a:r>
            <a:endParaRPr lang="en-GB" dirty="0">
              <a:solidFill>
                <a:srgbClr val="000000"/>
              </a:solidFill>
            </a:endParaRPr>
          </a:p>
          <a:p>
            <a:endParaRPr lang="en-GB" dirty="0">
              <a:solidFill>
                <a:srgbClr val="000000"/>
              </a:solidFill>
            </a:endParaRPr>
          </a:p>
          <a:p>
            <a:r>
              <a:rPr lang="en-GB" b="1" dirty="0">
                <a:solidFill>
                  <a:srgbClr val="000000"/>
                </a:solidFill>
              </a:rPr>
              <a:t>INTERVENTION</a:t>
            </a:r>
            <a:endParaRPr lang="en-GB" dirty="0">
              <a:solidFill>
                <a:srgbClr val="000000"/>
              </a:solidFill>
            </a:endParaRPr>
          </a:p>
          <a:p>
            <a:pPr marL="285750" indent="-285750">
              <a:buFont typeface="Symbol"/>
              <a:buChar char="•"/>
            </a:pPr>
            <a:r>
              <a:rPr lang="en-GB" dirty="0">
                <a:solidFill>
                  <a:srgbClr val="000000"/>
                </a:solidFill>
              </a:rPr>
              <a:t>Speak Up: 5Ds of Bystander intervention </a:t>
            </a:r>
            <a:r>
              <a:rPr lang="en-GB" u="sng" dirty="0">
                <a:solidFill>
                  <a:srgbClr val="000000"/>
                </a:solidFill>
                <a:hlinkClick r:id="rId7"/>
              </a:rPr>
              <a:t>https://www.actiononprejudice.info/library/speak-up/</a:t>
            </a:r>
            <a:r>
              <a:rPr lang="en-GB" dirty="0">
                <a:solidFill>
                  <a:srgbClr val="000000"/>
                </a:solidFill>
              </a:rPr>
              <a:t>  </a:t>
            </a:r>
            <a:endParaRPr lang="en-GB" dirty="0">
              <a:solidFill>
                <a:srgbClr val="000000"/>
              </a:solidFill>
              <a:ea typeface="Calibri"/>
              <a:cs typeface="Calibri"/>
            </a:endParaRPr>
          </a:p>
          <a:p>
            <a:pPr marL="285750" indent="-285750">
              <a:buFont typeface="Symbol"/>
              <a:buChar char="•"/>
            </a:pPr>
            <a:r>
              <a:rPr lang="en-US" dirty="0">
                <a:solidFill>
                  <a:srgbClr val="000000"/>
                </a:solidFill>
              </a:rPr>
              <a:t>The </a:t>
            </a:r>
            <a:r>
              <a:rPr lang="en-US" u="sng" dirty="0">
                <a:solidFill>
                  <a:srgbClr val="000000"/>
                </a:solidFill>
                <a:hlinkClick r:id="rId8"/>
              </a:rPr>
              <a:t>Digital Discourse Initiative</a:t>
            </a:r>
            <a:r>
              <a:rPr lang="en-US" dirty="0">
                <a:solidFill>
                  <a:srgbClr val="000000"/>
                </a:solidFill>
              </a:rPr>
              <a:t> professional learning course aims to provide educators in Scotland with knowledge and tools to counter the effects of online hate in schools</a:t>
            </a:r>
            <a:endParaRPr lang="en-GB" dirty="0">
              <a:solidFill>
                <a:srgbClr val="000000"/>
              </a:solidFill>
            </a:endParaRPr>
          </a:p>
          <a:p>
            <a:pPr marL="285750" indent="-285750">
              <a:buFont typeface="Symbol"/>
              <a:buChar char="•"/>
            </a:pPr>
            <a:r>
              <a:rPr lang="en-GB" dirty="0">
                <a:solidFill>
                  <a:srgbClr val="000000"/>
                </a:solidFill>
              </a:rPr>
              <a:t>SACRO – </a:t>
            </a:r>
            <a:r>
              <a:rPr lang="en-GB" u="sng" dirty="0">
                <a:solidFill>
                  <a:srgbClr val="000000"/>
                </a:solidFill>
                <a:hlinkClick r:id="rId9"/>
              </a:rPr>
              <a:t>STOP service</a:t>
            </a:r>
            <a:r>
              <a:rPr lang="en-GB" dirty="0">
                <a:solidFill>
                  <a:srgbClr val="000000"/>
                </a:solidFill>
              </a:rPr>
              <a:t> uses a programme which has been designed to educate and rehabilitate individuals to ensure positive, achievable and sustainable changes in attitudes and behaviours</a:t>
            </a:r>
            <a:endParaRPr lang="en-GB" dirty="0">
              <a:solidFill>
                <a:srgbClr val="000000"/>
              </a:solidFill>
              <a:ea typeface="Calibri"/>
              <a:cs typeface="Calibri"/>
            </a:endParaRPr>
          </a:p>
          <a:p>
            <a:pPr marL="285750" indent="-285750">
              <a:buFont typeface="Symbol"/>
              <a:buChar char="•"/>
            </a:pPr>
            <a:r>
              <a:rPr lang="en-GB" u="sng" dirty="0">
                <a:solidFill>
                  <a:srgbClr val="000000"/>
                </a:solidFill>
                <a:hlinkClick r:id="rId10"/>
              </a:rPr>
              <a:t>Criminal Justice Pathway – SOLD (soldnetwork.org.uk)</a:t>
            </a:r>
            <a:endParaRPr lang="en-GB" dirty="0">
              <a:solidFill>
                <a:srgbClr val="000000"/>
              </a:solidFill>
            </a:endParaRPr>
          </a:p>
          <a:p>
            <a:endParaRPr lang="en-GB" dirty="0">
              <a:solidFill>
                <a:srgbClr val="000000"/>
              </a:solidFill>
            </a:endParaRPr>
          </a:p>
          <a:p>
            <a:r>
              <a:rPr lang="en-GB" b="1" dirty="0">
                <a:solidFill>
                  <a:srgbClr val="000000"/>
                </a:solidFill>
              </a:rPr>
              <a:t>MISINFORMATION</a:t>
            </a:r>
            <a:endParaRPr lang="en-GB" dirty="0">
              <a:solidFill>
                <a:srgbClr val="000000"/>
              </a:solidFill>
            </a:endParaRPr>
          </a:p>
          <a:p>
            <a:pPr marL="285750" indent="-285750">
              <a:buFont typeface="Symbol"/>
              <a:buChar char="•"/>
            </a:pPr>
            <a:r>
              <a:rPr lang="en-GB" u="sng" dirty="0">
                <a:solidFill>
                  <a:srgbClr val="000000"/>
                </a:solidFill>
                <a:hlinkClick r:id="rId11"/>
              </a:rPr>
              <a:t>The Southport Attack: From Rumours to Riots</a:t>
            </a:r>
            <a:r>
              <a:rPr lang="en-GB" dirty="0">
                <a:solidFill>
                  <a:srgbClr val="000000"/>
                </a:solidFill>
              </a:rPr>
              <a:t> – a resource on the impact of misinformation by Dundee International Women’s Centre </a:t>
            </a:r>
            <a:endParaRPr lang="en-GB" dirty="0">
              <a:solidFill>
                <a:srgbClr val="000000"/>
              </a:solidFill>
              <a:ea typeface="Calibri"/>
              <a:cs typeface="Calibri"/>
            </a:endParaRPr>
          </a:p>
          <a:p>
            <a:pPr marL="285750" indent="-285750">
              <a:buFont typeface="Symbol"/>
              <a:buChar char="•"/>
            </a:pPr>
            <a:r>
              <a:rPr lang="en-GB" u="sng" dirty="0">
                <a:solidFill>
                  <a:srgbClr val="000000"/>
                </a:solidFill>
                <a:hlinkClick r:id="rId12"/>
              </a:rPr>
              <a:t>Misinformation and Disinformation resources</a:t>
            </a:r>
            <a:r>
              <a:rPr lang="en-GB" dirty="0">
                <a:solidFill>
                  <a:srgbClr val="000000"/>
                </a:solidFill>
              </a:rPr>
              <a:t> – Dundee International Women’s Centre </a:t>
            </a:r>
            <a:endParaRPr lang="en-GB" dirty="0">
              <a:solidFill>
                <a:srgbClr val="000000"/>
              </a:solidFill>
              <a:ea typeface="Calibri"/>
              <a:cs typeface="Calibri"/>
            </a:endParaRPr>
          </a:p>
          <a:p>
            <a:pPr marL="285750" indent="-285750">
              <a:buFont typeface="Symbol"/>
              <a:buChar char="•"/>
            </a:pPr>
            <a:r>
              <a:rPr lang="en-GB" u="sng" dirty="0">
                <a:solidFill>
                  <a:srgbClr val="000000"/>
                </a:solidFill>
                <a:hlinkClick r:id="rId13"/>
              </a:rPr>
              <a:t>Resources from BBC Teach</a:t>
            </a:r>
            <a:r>
              <a:rPr lang="en-GB" dirty="0">
                <a:solidFill>
                  <a:srgbClr val="000000"/>
                </a:solidFill>
              </a:rPr>
              <a:t> on misinformation, fake news, and disinformation.</a:t>
            </a:r>
            <a:endParaRPr lang="en-GB" dirty="0">
              <a:solidFill>
                <a:srgbClr val="000000"/>
              </a:solidFill>
              <a:ea typeface="Calibri"/>
              <a:cs typeface="Calibri"/>
            </a:endParaRPr>
          </a:p>
          <a:p>
            <a:endParaRPr lang="en-GB" dirty="0">
              <a:solidFill>
                <a:srgbClr val="000000"/>
              </a:solidFill>
            </a:endParaRPr>
          </a:p>
          <a:p>
            <a:r>
              <a:rPr lang="en-GB" b="1" dirty="0">
                <a:solidFill>
                  <a:srgbClr val="000000"/>
                </a:solidFill>
              </a:rPr>
              <a:t>HATE CRIME GENERAL INFORMATION</a:t>
            </a:r>
            <a:endParaRPr lang="en-GB" dirty="0">
              <a:solidFill>
                <a:srgbClr val="000000"/>
              </a:solidFill>
            </a:endParaRPr>
          </a:p>
          <a:p>
            <a:pPr marL="285750" indent="-285750">
              <a:buFont typeface="Symbol"/>
              <a:buChar char="•"/>
            </a:pPr>
            <a:r>
              <a:rPr lang="en-GB" u="sng" dirty="0">
                <a:solidFill>
                  <a:srgbClr val="000000"/>
                </a:solidFill>
                <a:hlinkClick r:id="rId14"/>
              </a:rPr>
              <a:t>https://www.actiononprejudice.info</a:t>
            </a:r>
            <a:r>
              <a:rPr lang="en-GB" dirty="0">
                <a:solidFill>
                  <a:srgbClr val="000000"/>
                </a:solidFill>
              </a:rPr>
              <a:t>   </a:t>
            </a:r>
            <a:endParaRPr lang="en-GB" dirty="0">
              <a:solidFill>
                <a:srgbClr val="000000"/>
              </a:solidFill>
              <a:ea typeface="Calibri"/>
              <a:cs typeface="Calibri"/>
            </a:endParaRPr>
          </a:p>
          <a:p>
            <a:pPr marL="285750" indent="-285750">
              <a:buFont typeface="Symbol"/>
              <a:buChar char="•"/>
            </a:pPr>
            <a:r>
              <a:rPr lang="en-GB" u="sng" dirty="0">
                <a:solidFill>
                  <a:srgbClr val="000000"/>
                </a:solidFill>
                <a:hlinkClick r:id="rId15"/>
              </a:rPr>
              <a:t>Info sheet</a:t>
            </a:r>
            <a:r>
              <a:rPr lang="en-GB" dirty="0">
                <a:solidFill>
                  <a:srgbClr val="000000"/>
                </a:solidFill>
              </a:rPr>
              <a:t> on the changes in Hate Crime legislation </a:t>
            </a:r>
            <a:endParaRPr lang="en-GB" dirty="0">
              <a:solidFill>
                <a:srgbClr val="000000"/>
              </a:solidFill>
              <a:ea typeface="Calibri"/>
              <a:cs typeface="Calibri"/>
            </a:endParaRPr>
          </a:p>
          <a:p>
            <a:pPr marL="285750" indent="-285750">
              <a:buFont typeface="Symbol"/>
              <a:buChar char="•"/>
            </a:pPr>
            <a:r>
              <a:rPr lang="en-GB" u="sng" dirty="0">
                <a:solidFill>
                  <a:srgbClr val="000000"/>
                </a:solidFill>
                <a:hlinkClick r:id="rId16"/>
              </a:rPr>
              <a:t>https://www.copfs.gov.uk/resources/for-schools/</a:t>
            </a:r>
            <a:r>
              <a:rPr lang="en-GB" dirty="0">
                <a:solidFill>
                  <a:srgbClr val="000000"/>
                </a:solidFill>
              </a:rPr>
              <a:t>  </a:t>
            </a:r>
            <a:endParaRPr lang="en-GB" dirty="0">
              <a:solidFill>
                <a:srgbClr val="000000"/>
              </a:solidFill>
              <a:ea typeface="Calibri"/>
              <a:cs typeface="Calibri"/>
            </a:endParaRPr>
          </a:p>
          <a:p>
            <a:pPr marL="285750" indent="-285750">
              <a:buFont typeface="Symbol"/>
              <a:buChar char="•"/>
            </a:pPr>
            <a:r>
              <a:rPr lang="en-GB" u="sng" dirty="0">
                <a:solidFill>
                  <a:srgbClr val="000000"/>
                </a:solidFill>
                <a:hlinkClick r:id="rId17"/>
              </a:rPr>
              <a:t>https://iammescotlandeducation.org.uk/</a:t>
            </a:r>
            <a:r>
              <a:rPr lang="en-GB" dirty="0">
                <a:solidFill>
                  <a:srgbClr val="000000"/>
                </a:solidFill>
              </a:rPr>
              <a:t> </a:t>
            </a:r>
            <a:endParaRPr lang="en-GB" dirty="0">
              <a:solidFill>
                <a:srgbClr val="000000"/>
              </a:solidFill>
              <a:ea typeface="Calibri"/>
              <a:cs typeface="Calibri"/>
            </a:endParaRPr>
          </a:p>
          <a:p>
            <a:pPr marL="285750" indent="-285750">
              <a:buFont typeface="Symbol"/>
              <a:buChar char="•"/>
            </a:pPr>
            <a:r>
              <a:rPr lang="en-GB" u="sng" dirty="0">
                <a:solidFill>
                  <a:srgbClr val="000000"/>
                </a:solidFill>
                <a:hlinkClick r:id="rId18"/>
              </a:rPr>
              <a:t>Scottish Government’s Hate Crime Strategy</a:t>
            </a:r>
            <a:endParaRPr lang="en-GB" dirty="0">
              <a:solidFill>
                <a:srgbClr val="000000"/>
              </a:solidFill>
            </a:endParaRPr>
          </a:p>
          <a:p>
            <a:pPr marL="285750" indent="-285750">
              <a:buFont typeface="Symbol"/>
              <a:buChar char="•"/>
            </a:pPr>
            <a:r>
              <a:rPr lang="en-GB" u="sng" dirty="0">
                <a:solidFill>
                  <a:srgbClr val="000000"/>
                </a:solidFill>
                <a:hlinkClick r:id="rId19"/>
              </a:rPr>
              <a:t>Scottish Government’s Hate Crime Strategy Delivery Plan</a:t>
            </a:r>
            <a:r>
              <a:rPr lang="en-GB" dirty="0">
                <a:solidFill>
                  <a:srgbClr val="000000"/>
                </a:solidFill>
              </a:rPr>
              <a:t> </a:t>
            </a:r>
            <a:endParaRPr lang="en-GB" dirty="0">
              <a:solidFill>
                <a:srgbClr val="000000"/>
              </a:solidFill>
              <a:ea typeface="Calibri"/>
              <a:cs typeface="Calibri"/>
            </a:endParaRPr>
          </a:p>
          <a:p>
            <a:pPr marL="285750" indent="-285750">
              <a:buFont typeface="Symbol"/>
              <a:buChar char="•"/>
            </a:pPr>
            <a:r>
              <a:rPr lang="en-GB" u="sng" dirty="0">
                <a:solidFill>
                  <a:srgbClr val="000000"/>
                </a:solidFill>
                <a:hlinkClick r:id="rId20"/>
              </a:rPr>
              <a:t>Hate Crime and Public Order (Scotland) Act 2021 – General information note</a:t>
            </a:r>
            <a:endParaRPr lang="en-GB" dirty="0">
              <a:solidFill>
                <a:srgbClr val="000000"/>
              </a:solidFill>
            </a:endParaRPr>
          </a:p>
          <a:p>
            <a:pPr marL="285750" indent="-285750">
              <a:buFont typeface="Symbol"/>
              <a:buChar char="•"/>
            </a:pPr>
            <a:r>
              <a:rPr lang="en-GB" u="sng" dirty="0">
                <a:solidFill>
                  <a:srgbClr val="000000"/>
                </a:solidFill>
              </a:rPr>
              <a:t>Hate Crime and Public Order (Scotland) Act 2021 - Factsheet </a:t>
            </a:r>
            <a:endParaRPr lang="en-GB" dirty="0">
              <a:solidFill>
                <a:srgbClr val="000000"/>
              </a:solidFill>
            </a:endParaRPr>
          </a:p>
          <a:p>
            <a:endParaRPr lang="en-GB" sz="1800" b="1" dirty="0">
              <a:effectLst/>
              <a:latin typeface="Arial" panose="020B0604020202020204" pitchFamily="34" charset="0"/>
              <a:ea typeface="Times New Roman" panose="02020603050405020304" pitchFamily="18" charset="0"/>
              <a:cs typeface="Arial"/>
            </a:endParaRPr>
          </a:p>
          <a:p>
            <a:endParaRPr lang="en-GB" dirty="0"/>
          </a:p>
        </p:txBody>
      </p:sp>
      <p:sp>
        <p:nvSpPr>
          <p:cNvPr id="4" name="Slide Number Placeholder 3"/>
          <p:cNvSpPr>
            <a:spLocks noGrp="1"/>
          </p:cNvSpPr>
          <p:nvPr>
            <p:ph type="sldNum" sz="quarter" idx="5"/>
          </p:nvPr>
        </p:nvSpPr>
        <p:spPr/>
        <p:txBody>
          <a:bodyPr/>
          <a:lstStyle/>
          <a:p>
            <a:fld id="{DA6B9474-5C89-4B94-BE26-66ED3C9B0640}" type="slidenum">
              <a:rPr lang="en-GB" smtClean="0"/>
              <a:t>29</a:t>
            </a:fld>
            <a:endParaRPr lang="en-GB"/>
          </a:p>
        </p:txBody>
      </p:sp>
    </p:spTree>
    <p:extLst>
      <p:ext uri="{BB962C8B-B14F-4D97-AF65-F5344CB8AC3E}">
        <p14:creationId xmlns:p14="http://schemas.microsoft.com/office/powerpoint/2010/main" val="3715197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dirty="0">
                <a:solidFill>
                  <a:srgbClr val="000000"/>
                </a:solidFill>
                <a:effectLst/>
                <a:latin typeface="Calibri" panose="020F0502020204030204" pitchFamily="34" charset="0"/>
              </a:rPr>
              <a:t>The features of diversity represented on the diagram have been inspired by the protected characteristics (disability, age, race, religion &amp; belief, sex, gender reassignment, pregnancy and maternity, sexual orientation and marriage and civil partnership) from the Equality Act 2010, the non-protected characteristics that are most relevant in the context of Scottish education and groups that are protected under the Education (Additional Support for Learning) (Scotland) Act 2004. </a:t>
            </a:r>
            <a:r>
              <a:rPr lang="en-GB" b="0" i="0" dirty="0">
                <a:solidFill>
                  <a:srgbClr val="444444"/>
                </a:solidFill>
                <a:effectLst/>
                <a:latin typeface="Calibri" panose="020F0502020204030204" pitchFamily="34" charset="0"/>
              </a:rPr>
              <a:t>​</a:t>
            </a:r>
          </a:p>
          <a:p>
            <a:pPr algn="l" rtl="0" fontAlgn="base"/>
            <a:r>
              <a:rPr lang="en-GB" b="0" i="0" u="none" strike="noStrike" dirty="0">
                <a:solidFill>
                  <a:srgbClr val="000000"/>
                </a:solidFill>
                <a:effectLst/>
                <a:latin typeface="Calibri" panose="020F0502020204030204" pitchFamily="34" charset="0"/>
              </a:rPr>
              <a:t> </a:t>
            </a:r>
            <a:r>
              <a:rPr lang="en-GB" b="0" i="0" dirty="0">
                <a:solidFill>
                  <a:srgbClr val="444444"/>
                </a:solidFill>
                <a:effectLst/>
                <a:latin typeface="Calibri" panose="020F0502020204030204" pitchFamily="34" charset="0"/>
              </a:rPr>
              <a:t>​</a:t>
            </a:r>
          </a:p>
          <a:p>
            <a:pPr algn="l" rtl="0" fontAlgn="base"/>
            <a:r>
              <a:rPr lang="en-GB" b="0" i="0" u="none" strike="noStrike" dirty="0">
                <a:solidFill>
                  <a:srgbClr val="000000"/>
                </a:solidFill>
                <a:effectLst/>
                <a:latin typeface="Calibri" panose="020F0502020204030204" pitchFamily="34" charset="0"/>
              </a:rPr>
              <a:t>Some people will belong to or identify with more than one protected group. For some, a combination of characteristics will mean they experience hatred and prejudice in a specific way – what is referred to as intersectionality. Intersectionality can significantly impact how people experience hatred and prejudice. </a:t>
            </a:r>
            <a:r>
              <a:rPr lang="en-GB" b="0" i="0" dirty="0">
                <a:solidFill>
                  <a:srgbClr val="444444"/>
                </a:solidFill>
                <a:effectLst/>
                <a:latin typeface="Calibri" panose="020F0502020204030204" pitchFamily="34" charset="0"/>
              </a:rPr>
              <a:t>​</a:t>
            </a:r>
          </a:p>
          <a:p>
            <a:pPr algn="l" rtl="0" fontAlgn="base"/>
            <a:r>
              <a:rPr lang="en-GB" b="0" i="0" u="none" strike="noStrike" dirty="0">
                <a:solidFill>
                  <a:srgbClr val="000000"/>
                </a:solidFill>
                <a:effectLst/>
                <a:latin typeface="Calibri" panose="020F0502020204030204" pitchFamily="34" charset="0"/>
              </a:rPr>
              <a:t> </a:t>
            </a:r>
            <a:r>
              <a:rPr lang="en-GB" b="0" i="0" dirty="0">
                <a:solidFill>
                  <a:srgbClr val="444444"/>
                </a:solidFill>
                <a:effectLst/>
                <a:latin typeface="Calibri" panose="020F0502020204030204" pitchFamily="34" charset="0"/>
              </a:rPr>
              <a:t>​</a:t>
            </a:r>
          </a:p>
          <a:p>
            <a:pPr algn="l" rtl="0" fontAlgn="base"/>
            <a:r>
              <a:rPr lang="en-GB" b="0" i="0" u="none" strike="noStrike" dirty="0">
                <a:solidFill>
                  <a:srgbClr val="000000"/>
                </a:solidFill>
                <a:effectLst/>
                <a:latin typeface="Calibri" panose="020F0502020204030204" pitchFamily="34" charset="0"/>
              </a:rPr>
              <a:t>Option for facilitators: To find out more about intersectionality, this 3min video </a:t>
            </a:r>
            <a:r>
              <a:rPr lang="en-GB" b="0" i="0" u="sng" strike="noStrike" dirty="0">
                <a:solidFill>
                  <a:srgbClr val="00C8A5"/>
                </a:solidFill>
                <a:effectLst/>
                <a:latin typeface="Calibri" panose="020F0502020204030204" pitchFamily="34" charset="0"/>
                <a:hlinkClick r:id="rId3"/>
              </a:rPr>
              <a:t>What is intersectionality? (youtube.com)</a:t>
            </a:r>
            <a:r>
              <a:rPr lang="en-GB" b="0" i="0" u="none" strike="noStrike" dirty="0">
                <a:solidFill>
                  <a:srgbClr val="000000"/>
                </a:solidFill>
                <a:effectLst/>
                <a:latin typeface="Calibri" panose="020F0502020204030204" pitchFamily="34" charset="0"/>
              </a:rPr>
              <a:t> describes in a visual way what we mean by intersectionality. For a young person focused view, you could also consider this video on </a:t>
            </a:r>
            <a:r>
              <a:rPr lang="en-GB" b="0" i="0" u="sng" strike="noStrike" dirty="0">
                <a:solidFill>
                  <a:srgbClr val="00C8A5"/>
                </a:solidFill>
                <a:effectLst/>
                <a:latin typeface="Calibri" panose="020F0502020204030204" pitchFamily="34" charset="0"/>
                <a:hlinkClick r:id="rId4"/>
              </a:rPr>
              <a:t>Intersectionality (youtube.com</a:t>
            </a:r>
            <a:r>
              <a:rPr lang="en-GB" b="0" i="0" u="none" strike="noStrike" dirty="0">
                <a:solidFill>
                  <a:srgbClr val="000000"/>
                </a:solidFill>
                <a:effectLst/>
                <a:latin typeface="Calibri" panose="020F0502020204030204" pitchFamily="34" charset="0"/>
              </a:rPr>
              <a:t>. It is important to consider intersectionality when supporting someone who has experienced a prejudice-based behaviour or hate crime, or when witnessing one taking place. </a:t>
            </a:r>
            <a:r>
              <a:rPr lang="en-GB" b="0" i="0" dirty="0">
                <a:solidFill>
                  <a:srgbClr val="444444"/>
                </a:solidFill>
                <a:effectLst/>
                <a:latin typeface="Calibri" panose="020F0502020204030204" pitchFamily="34" charset="0"/>
              </a:rPr>
              <a:t>​</a:t>
            </a:r>
          </a:p>
          <a:p>
            <a:pPr algn="l" rtl="0" fontAlgn="base"/>
            <a:r>
              <a:rPr lang="en-GB" b="0" i="0" u="none" strike="noStrike" dirty="0">
                <a:solidFill>
                  <a:srgbClr val="000000"/>
                </a:solidFill>
                <a:effectLst/>
                <a:latin typeface="Calibri" panose="020F0502020204030204" pitchFamily="34" charset="0"/>
              </a:rPr>
              <a:t> </a:t>
            </a:r>
            <a:r>
              <a:rPr lang="en-GB" b="0" i="0" dirty="0">
                <a:solidFill>
                  <a:srgbClr val="444444"/>
                </a:solidFill>
                <a:effectLst/>
                <a:latin typeface="Calibri" panose="020F0502020204030204" pitchFamily="34" charset="0"/>
              </a:rPr>
              <a:t>​</a:t>
            </a:r>
          </a:p>
          <a:p>
            <a:pPr algn="l" rtl="0" fontAlgn="base"/>
            <a:r>
              <a:rPr lang="en-GB" b="0" i="0" u="none" strike="noStrike" dirty="0">
                <a:solidFill>
                  <a:srgbClr val="000000"/>
                </a:solidFill>
                <a:effectLst/>
                <a:latin typeface="Calibri" panose="020F0502020204030204" pitchFamily="34" charset="0"/>
              </a:rPr>
              <a:t>A person can be targeted due to more than one of their characteristics, for example a young person from an ethnic minority group or a disabled person who also identifies as LGBT+ could be said to have intersecting characteristics. Hate crime can also feel different for those who visibly belong to protected groups – for example, a young woman of colour from a Muslim background may hesitate to wear a hijab due to fear of being targeted by hate crime.</a:t>
            </a:r>
            <a:r>
              <a:rPr lang="en-GB" b="0" i="0" dirty="0">
                <a:solidFill>
                  <a:srgbClr val="444444"/>
                </a:solidFill>
                <a:effectLst/>
                <a:latin typeface="Calibri" panose="020F0502020204030204" pitchFamily="34" charset="0"/>
              </a:rPr>
              <a:t>​</a:t>
            </a:r>
          </a:p>
          <a:p>
            <a:pPr algn="l" rtl="0" fontAlgn="base"/>
            <a:r>
              <a:rPr lang="en-GB" b="0" i="0" dirty="0">
                <a:solidFill>
                  <a:srgbClr val="444444"/>
                </a:solidFill>
                <a:effectLst/>
                <a:latin typeface="Calibri" panose="020F0502020204030204" pitchFamily="34" charset="0"/>
              </a:rPr>
              <a:t>​</a:t>
            </a:r>
          </a:p>
          <a:p>
            <a:pPr algn="l" rtl="0" fontAlgn="base"/>
            <a:r>
              <a:rPr lang="en-GB" b="0" i="0" u="none" strike="noStrike" dirty="0">
                <a:solidFill>
                  <a:srgbClr val="000000"/>
                </a:solidFill>
                <a:effectLst/>
                <a:latin typeface="Calibri" panose="020F0502020204030204" pitchFamily="34" charset="0"/>
              </a:rPr>
              <a:t>While these are more than the characteristics that come under the Hate Crime and Public Order (Scotland) Act 2021, when developing our understanding of prejudice-based behaviours and hate crime we need to reflect on the intersectional nature of our identities. It is possible for a hate crime to be motivated by more than one characteristic but also the impact of experiencing a hate crime will differ depending on the intersectional identity of the person targeted. While other characteristics might be influencing the motivation for a hate crime, such as sex or class, for a hate crime to be committed, hate crime protected characteristics must be involved. These are shared in the next slides.</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39324FF-2452-4482-AFCA-8C1F044BDB6E}" type="slidenum">
              <a:rPr lang="en-GB" smtClean="0"/>
              <a:t>3</a:t>
            </a:fld>
            <a:endParaRPr lang="en-GB"/>
          </a:p>
        </p:txBody>
      </p:sp>
    </p:spTree>
    <p:extLst>
      <p:ext uri="{BB962C8B-B14F-4D97-AF65-F5344CB8AC3E}">
        <p14:creationId xmlns:p14="http://schemas.microsoft.com/office/powerpoint/2010/main" val="2934080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30</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Participants can do this in groups.</a:t>
            </a:r>
            <a:endParaRPr lang="en-US" dirty="0">
              <a:ea typeface="Calibri"/>
              <a:cs typeface="Calibri"/>
            </a:endParaRPr>
          </a:p>
          <a:p>
            <a:r>
              <a:rPr lang="en-US" dirty="0"/>
              <a:t>Encourage educators to look at reflection questions and consider how they may be taken forward in enquiry. </a:t>
            </a:r>
            <a:endParaRPr lang="en-US" dirty="0">
              <a:ea typeface="Calibri"/>
              <a:cs typeface="Calibri"/>
            </a:endParaRPr>
          </a:p>
          <a:p>
            <a:r>
              <a:rPr lang="en-US" dirty="0"/>
              <a:t> </a:t>
            </a:r>
            <a:endParaRPr lang="en-US" altLang="en-US" dirty="0">
              <a:latin typeface="Arial" charset="0"/>
              <a:ea typeface="ＭＳ Ｐゴシック" pitchFamily="34" charset="-128"/>
              <a:cs typeface="Arial"/>
            </a:endParaRPr>
          </a:p>
          <a:p>
            <a:endParaRPr lang="en-US" altLang="en-US" dirty="0">
              <a:latin typeface="Arial" charset="0"/>
              <a:ea typeface="ＭＳ Ｐゴシック" pitchFamily="34" charset="-128"/>
              <a:cs typeface="Arial"/>
            </a:endParaRPr>
          </a:p>
          <a:p>
            <a:endParaRPr lang="en-US" altLang="en-US" dirty="0">
              <a:latin typeface="Arial" charset="0"/>
              <a:ea typeface="ＭＳ Ｐゴシック" pitchFamily="34" charset="-128"/>
              <a:cs typeface="Arial"/>
            </a:endParaRPr>
          </a:p>
        </p:txBody>
      </p:sp>
    </p:spTree>
    <p:extLst>
      <p:ext uri="{BB962C8B-B14F-4D97-AF65-F5344CB8AC3E}">
        <p14:creationId xmlns:p14="http://schemas.microsoft.com/office/powerpoint/2010/main" val="2885867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Education Scotland is taking feedback on these resources so that we can continue improving our professional learning resources.</a:t>
            </a:r>
            <a:endParaRPr lang="en-US" dirty="0"/>
          </a:p>
          <a:p>
            <a:r>
              <a:rPr lang="en-GB" dirty="0"/>
              <a:t> </a:t>
            </a:r>
            <a:endParaRPr lang="en-US" dirty="0"/>
          </a:p>
          <a:p>
            <a:r>
              <a:rPr lang="en-GB" dirty="0"/>
              <a:t>Your feedback could help us improve this resource</a:t>
            </a:r>
            <a:endParaRPr lang="en-US" dirty="0"/>
          </a:p>
          <a:p>
            <a:r>
              <a:rPr lang="en-GB" dirty="0"/>
              <a:t>Please complete this short form, using the link or QR code, to let us know what you thought of it and any suggestions you have on how it could be improved: </a:t>
            </a:r>
            <a:r>
              <a:rPr lang="en-GB" dirty="0">
                <a:hlinkClick r:id="rId3"/>
              </a:rPr>
              <a:t>Education Scotland Inclusion Wellbeing and Equalities Professional Learning Framework (office.com)</a:t>
            </a:r>
            <a:r>
              <a:rPr lang="en-GB" dirty="0"/>
              <a:t> </a:t>
            </a:r>
            <a:endParaRPr lang="en-US" dirty="0"/>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A6B9474-5C89-4B94-BE26-66ED3C9B0640}" type="slidenum">
              <a:rPr lang="en-GB"/>
              <a:t>31</a:t>
            </a:fld>
            <a:endParaRPr lang="en-GB"/>
          </a:p>
        </p:txBody>
      </p:sp>
    </p:spTree>
    <p:extLst>
      <p:ext uri="{BB962C8B-B14F-4D97-AF65-F5344CB8AC3E}">
        <p14:creationId xmlns:p14="http://schemas.microsoft.com/office/powerpoint/2010/main" val="3778951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1" i="0" u="none" strike="noStrike" dirty="0">
                <a:solidFill>
                  <a:srgbClr val="000000"/>
                </a:solidFill>
                <a:effectLst/>
                <a:latin typeface="Calibri" panose="020F0502020204030204" pitchFamily="34" charset="0"/>
              </a:rPr>
              <a:t>Hate crime</a:t>
            </a:r>
            <a:r>
              <a:rPr lang="en-GB" b="0" i="0" u="none" strike="noStrike" dirty="0">
                <a:solidFill>
                  <a:srgbClr val="000000"/>
                </a:solidFill>
                <a:effectLst/>
                <a:latin typeface="Calibri" panose="020F0502020204030204" pitchFamily="34" charset="0"/>
              </a:rPr>
              <a:t> describes behaviour that is both criminal and rooted in prejudice, or which is intended to stir up hatred against a group of people by reason of them possessing, or appearing to possess, one of the following characteristics protected under hate crime legislation. This includes offences committed in relation to online communications. In Scotland, the </a:t>
            </a:r>
            <a:r>
              <a:rPr lang="en-GB" b="1" i="0" u="none" strike="noStrike" dirty="0">
                <a:solidFill>
                  <a:srgbClr val="000000"/>
                </a:solidFill>
                <a:effectLst/>
                <a:latin typeface="Calibri" panose="020F0502020204030204" pitchFamily="34" charset="0"/>
              </a:rPr>
              <a:t>Hate Crime and Public Order (Scotland) Act 2021</a:t>
            </a:r>
            <a:r>
              <a:rPr lang="en-GB" b="0" i="0" u="none" strike="noStrike" dirty="0">
                <a:solidFill>
                  <a:srgbClr val="000000"/>
                </a:solidFill>
                <a:effectLst/>
                <a:latin typeface="Calibri" panose="020F0502020204030204" pitchFamily="34" charset="0"/>
              </a:rPr>
              <a:t> (‘The Act’) criminalises behaviour motivated by prejudice towards individuals based on:</a:t>
            </a:r>
            <a:r>
              <a:rPr lang="en-US"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Race</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Religion or belief</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Sexual orientation</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Disability</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Transgender identity</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Age</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Variations in sex characteristics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r>
              <a:rPr lang="en-GB" b="0" i="0" u="none" strike="noStrike" dirty="0">
                <a:solidFill>
                  <a:srgbClr val="000000"/>
                </a:solidFill>
                <a:effectLst/>
                <a:latin typeface="Calibri" panose="020F0502020204030204" pitchFamily="34" charset="0"/>
              </a:rPr>
              <a:t>This legislation aims to address behaviour motivated by hatred or prejudice, ensuring that the law protects individuals against hate-motivated harm, both online and offline. The Act maintained prior legislative protections against offences aggravated by prejudice against disability, race, religion, sexual orientation and transgender identity, and added age.</a:t>
            </a:r>
            <a:r>
              <a:rPr lang="en-US"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GB" b="0" i="0" u="none" strike="noStrike" dirty="0">
                <a:solidFill>
                  <a:srgbClr val="000000"/>
                </a:solidFill>
                <a:effectLst/>
                <a:latin typeface="Calibri" panose="020F0502020204030204" pitchFamily="34" charset="0"/>
              </a:rPr>
              <a:t>The Act also provided for new ‘stirring up of hatred’ offences, covering all characteristics protected in the updated legislative framework, to complement the existing offence of stirring up racial hatred that has been part of our criminal law and the law of the whole of the UK for </a:t>
            </a:r>
            <a:r>
              <a:rPr lang="en-GB" b="0" i="0" u="none" strike="noStrike" dirty="0" err="1">
                <a:solidFill>
                  <a:srgbClr val="000000"/>
                </a:solidFill>
                <a:effectLst/>
                <a:latin typeface="Calibri" panose="020F0502020204030204" pitchFamily="34" charset="0"/>
              </a:rPr>
              <a:t>decades.The</a:t>
            </a:r>
            <a:r>
              <a:rPr lang="en-GB" b="0" i="0" u="none" strike="noStrike" dirty="0">
                <a:solidFill>
                  <a:srgbClr val="000000"/>
                </a:solidFill>
                <a:effectLst/>
                <a:latin typeface="Calibri" panose="020F0502020204030204" pitchFamily="34" charset="0"/>
              </a:rPr>
              <a:t> table below shows the difference between previous legislation and the Hate Crime and Public Order Act:</a:t>
            </a:r>
            <a:r>
              <a:rPr lang="en-US"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r>
              <a:rPr lang="en-GB" b="1" i="0" u="none" strike="noStrike" dirty="0">
                <a:solidFill>
                  <a:srgbClr val="000000"/>
                </a:solidFill>
                <a:effectLst/>
                <a:latin typeface="Calibri" panose="020F0502020204030204" pitchFamily="34" charset="0"/>
              </a:rPr>
              <a:t>Previous legislation</a:t>
            </a:r>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r>
              <a:rPr lang="en-GB" b="1" i="0" u="none" strike="noStrike" dirty="0">
                <a:solidFill>
                  <a:srgbClr val="000000"/>
                </a:solidFill>
                <a:effectLst/>
                <a:latin typeface="Calibri" panose="020F0502020204030204" pitchFamily="34" charset="0"/>
              </a:rPr>
              <a:t>Hate Crime and Public Order (Scotland) Act 2021</a:t>
            </a:r>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r>
              <a:rPr lang="en-GB" b="0" i="0" u="none" strike="noStrike" dirty="0">
                <a:solidFill>
                  <a:srgbClr val="000000"/>
                </a:solidFill>
                <a:effectLst/>
                <a:latin typeface="Calibri" panose="020F0502020204030204" pitchFamily="34" charset="0"/>
              </a:rPr>
              <a:t>Stirring up of racial hatred offence – for this to be part of a criminal act the behaviour must be threatening or abusive or insulting and intended to stir up hatred against a group based on their race, colour or nationality.</a:t>
            </a:r>
            <a:r>
              <a:rPr lang="en-US"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GB" b="0" i="0" u="none" strike="noStrike" dirty="0">
                <a:solidFill>
                  <a:srgbClr val="000000"/>
                </a:solidFill>
                <a:effectLst/>
                <a:latin typeface="Calibri" panose="020F0502020204030204" pitchFamily="34" charset="0"/>
              </a:rPr>
              <a:t>The 2021 Act created new stirring up of hatred offences for each of the following characteristics: Disability, Religion, Sexual orientation, Transgender identity, Age, Variations in sex characteristics. For this to be an offence the behaviour has to be threatening or abusive (not insulting) and the person doing it intends to stir up hatred against any of the groups above.  These new offences have a higher threshold for a crime to be committed than the long-standing offence of stirring up racial hatred, which has been in place since 1986. </a:t>
            </a:r>
            <a:r>
              <a:rPr lang="en-GB" b="0" i="0" dirty="0">
                <a:solidFill>
                  <a:srgbClr val="444444"/>
                </a:solidFill>
                <a:effectLst/>
                <a:latin typeface="Calibri" panose="020F0502020204030204" pitchFamily="34" charset="0"/>
              </a:rPr>
              <a:t>​</a:t>
            </a:r>
            <a:br>
              <a:rPr lang="en-GB" b="0" i="0" dirty="0">
                <a:solidFill>
                  <a:srgbClr val="444444"/>
                </a:solidFill>
                <a:effectLst/>
                <a:latin typeface="Calibri" panose="020F0502020204030204" pitchFamily="34" charset="0"/>
              </a:rPr>
            </a:br>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r>
              <a:rPr lang="en-GB" b="0" i="0" u="none" strike="noStrike" dirty="0">
                <a:solidFill>
                  <a:srgbClr val="000000"/>
                </a:solidFill>
                <a:effectLst/>
                <a:latin typeface="Calibri" panose="020F0502020204030204" pitchFamily="34" charset="0"/>
              </a:rPr>
              <a:t>For racial hatred, it stays the same as before. There is a defence to all offences of stirring up hatred where a person can show the behaviour or communication of material was reasonable.</a:t>
            </a:r>
            <a:r>
              <a:rPr lang="en-US"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r>
              <a:rPr lang="en-GB" b="0" i="0" u="none" strike="noStrike" dirty="0">
                <a:solidFill>
                  <a:srgbClr val="000000"/>
                </a:solidFill>
                <a:effectLst/>
                <a:latin typeface="Calibri" panose="020F0502020204030204" pitchFamily="34" charset="0"/>
              </a:rPr>
              <a:t>The Act updated the definition of transgender identity by removing the term ‘intersexuality’ given the differences between intersex and transgender identities. For this group of people, the Act includes ‘variations in sex characteristics’ as a standalone characteristic.</a:t>
            </a:r>
            <a:r>
              <a:rPr lang="en-US"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For awareness: Intersex is a term that has traditionally been used to describe individuals whose biological sex characteristics (such as chromosomes, hormone levels, or genitalia) do not fit typical definitions of male or female. It is more commonly used in medical or social discussions to describe people who have physical sex characteristics that do not align with conventional binary gender norms.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Variations in sex characteristics</a:t>
            </a:r>
            <a:r>
              <a:rPr lang="en-GB" sz="1800" b="0" i="0" u="none" strike="noStrike" dirty="0">
                <a:solidFill>
                  <a:srgbClr val="000000"/>
                </a:solidFill>
                <a:effectLst/>
                <a:latin typeface="Calibri" panose="020F0502020204030204" pitchFamily="34" charset="0"/>
              </a:rPr>
              <a:t> is a more inclusive and precise term used in legal and human rights contexts. It encompasses a broader range of physical differences, including intersex traits, and is considered a more neutral and respectful way of describing individuals who do not fit typical male or female biological norms.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r>
              <a:rPr lang="en-US" b="0" i="0" u="none" strike="noStrike" dirty="0">
                <a:solidFill>
                  <a:srgbClr val="000000"/>
                </a:solidFill>
                <a:effectLst/>
                <a:latin typeface="Calibri" panose="020F0502020204030204" pitchFamily="34" charset="0"/>
              </a:rPr>
              <a:t>For more information on the changes to the Hate Crime legislation you can use look at an info sheet at:</a:t>
            </a:r>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r>
              <a:rPr lang="en-US" b="0" i="0" u="sng" strike="noStrike" dirty="0">
                <a:solidFill>
                  <a:srgbClr val="00C8A5"/>
                </a:solidFill>
                <a:effectLst/>
                <a:latin typeface="Calibri" panose="020F0502020204030204" pitchFamily="34" charset="0"/>
                <a:hlinkClick r:id="rId3"/>
              </a:rPr>
              <a:t>Hate Crime and Public Order (Scotland) Act: factsheet - gov.scot (www.gov.scot)</a:t>
            </a:r>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r>
              <a:rPr lang="en-US" b="0" i="0" u="sng" strike="noStrike" dirty="0">
                <a:solidFill>
                  <a:srgbClr val="00C8A5"/>
                </a:solidFill>
                <a:effectLst/>
                <a:latin typeface="Calibri" panose="020F0502020204030204" pitchFamily="34" charset="0"/>
                <a:hlinkClick r:id="rId4"/>
              </a:rPr>
              <a:t>https://www.actiononprejudice.info/wp-content/uploads/2024/05/Hate-Crime-and-Public-Order-Act-Info-Sheet-for-Youth-Workers-1.pdf</a:t>
            </a:r>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r>
              <a:rPr lang="en-GB" b="0" i="0" u="none" strike="noStrike" dirty="0">
                <a:solidFill>
                  <a:srgbClr val="000000"/>
                </a:solidFill>
                <a:effectLst/>
                <a:latin typeface="Calibri" panose="020F0502020204030204" pitchFamily="34" charset="0"/>
              </a:rPr>
              <a:t>It should be noted that under The Age of Criminal Responsibility (Scotland) Act 2019, a child under the age of 12 cannot be arrested, charged or prosecuted for a crime.</a:t>
            </a:r>
            <a:r>
              <a:rPr lang="en-GB"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39324FF-2452-4482-AFCA-8C1F044BDB6E}" type="slidenum">
              <a:rPr lang="en-GB" smtClean="0"/>
              <a:t>4</a:t>
            </a:fld>
            <a:endParaRPr lang="en-GB"/>
          </a:p>
        </p:txBody>
      </p:sp>
    </p:spTree>
    <p:extLst>
      <p:ext uri="{BB962C8B-B14F-4D97-AF65-F5344CB8AC3E}">
        <p14:creationId xmlns:p14="http://schemas.microsoft.com/office/powerpoint/2010/main" val="1694640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333333"/>
                </a:solidFill>
                <a:effectLst/>
                <a:latin typeface="Calibri" panose="020F0502020204030204" pitchFamily="34" charset="0"/>
              </a:rPr>
              <a:t>Hate crime has a hugely damaging and corrosive impact on victims, their families and communities</a:t>
            </a:r>
            <a:r>
              <a:rPr lang="en-GB" b="1" i="0" u="none" strike="noStrike" dirty="0">
                <a:solidFill>
                  <a:srgbClr val="333333"/>
                </a:solidFill>
                <a:effectLst/>
                <a:latin typeface="Calibri" panose="020F0502020204030204" pitchFamily="34" charset="0"/>
              </a:rPr>
              <a:t>.</a:t>
            </a:r>
            <a:r>
              <a:rPr lang="en-GB" b="0" i="0" dirty="0">
                <a:solidFill>
                  <a:srgbClr val="444444"/>
                </a:solidFill>
                <a:effectLst/>
                <a:latin typeface="Calibri" panose="020F0502020204030204" pitchFamily="34" charset="0"/>
              </a:rPr>
              <a:t>​</a:t>
            </a:r>
          </a:p>
          <a:p>
            <a:pPr algn="l" rtl="0" fontAlgn="base"/>
            <a:r>
              <a:rPr lang="en-GB" b="0" i="0" dirty="0">
                <a:solidFill>
                  <a:srgbClr val="444444"/>
                </a:solidFill>
                <a:effectLst/>
                <a:latin typeface="Calibri" panose="020F0502020204030204" pitchFamily="34" charset="0"/>
              </a:rPr>
              <a:t>​</a:t>
            </a:r>
          </a:p>
          <a:p>
            <a:pPr algn="l" rtl="0" fontAlgn="base"/>
            <a:r>
              <a:rPr lang="en-GB" b="0" i="0" u="none" strike="noStrike" dirty="0">
                <a:solidFill>
                  <a:srgbClr val="333333"/>
                </a:solidFill>
                <a:effectLst/>
                <a:latin typeface="Calibri" panose="020F0502020204030204" pitchFamily="34" charset="0"/>
              </a:rPr>
              <a:t>When discussing what hate crime looks like, it is important to remember it includes criminal activity</a:t>
            </a:r>
            <a:r>
              <a:rPr lang="en-GB" b="1" i="0" u="none" strike="noStrike" dirty="0">
                <a:solidFill>
                  <a:srgbClr val="333333"/>
                </a:solidFill>
                <a:effectLst/>
                <a:latin typeface="Calibri" panose="020F0502020204030204" pitchFamily="34" charset="0"/>
              </a:rPr>
              <a:t> as well as</a:t>
            </a:r>
            <a:r>
              <a:rPr lang="en-GB" b="0" i="0" u="none" strike="noStrike" dirty="0">
                <a:solidFill>
                  <a:srgbClr val="333333"/>
                </a:solidFill>
                <a:effectLst/>
                <a:latin typeface="Calibri" panose="020F0502020204030204" pitchFamily="34" charset="0"/>
              </a:rPr>
              <a:t> prejudice based on identity characteristics, which can have long lasting impacts on individuals. </a:t>
            </a:r>
            <a:r>
              <a:rPr lang="en-GB"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GB" b="0" i="0" u="none" strike="noStrike" dirty="0">
                <a:solidFill>
                  <a:srgbClr val="333333"/>
                </a:solidFill>
                <a:effectLst/>
                <a:latin typeface="Calibri" panose="020F0502020204030204" pitchFamily="34" charset="0"/>
              </a:rPr>
              <a:t>If you are facilitating this session with others, please be mindful of the potential experiences of participants that you may not be aware of. Taking a trauma informed approach to this work is crucial.</a:t>
            </a:r>
            <a:r>
              <a:rPr lang="en-US" b="0" i="0" dirty="0">
                <a:solidFill>
                  <a:srgbClr val="444444"/>
                </a:solidFill>
                <a:effectLst/>
                <a:latin typeface="Calibri" panose="020F0502020204030204" pitchFamily="34" charset="0"/>
              </a:rPr>
              <a:t>​</a:t>
            </a:r>
          </a:p>
          <a:p>
            <a:pPr algn="l" rtl="0" fontAlgn="base"/>
            <a:r>
              <a:rPr lang="en-GB" b="0" i="0" dirty="0">
                <a:solidFill>
                  <a:srgbClr val="444444"/>
                </a:solidFill>
                <a:effectLst/>
                <a:latin typeface="Calibri" panose="020F0502020204030204" pitchFamily="34" charset="0"/>
              </a:rPr>
              <a:t>​</a:t>
            </a:r>
          </a:p>
          <a:p>
            <a:pPr algn="l" rtl="0" fontAlgn="base"/>
            <a:r>
              <a:rPr lang="en-GB" b="0" i="0" u="none" strike="noStrike" dirty="0">
                <a:solidFill>
                  <a:srgbClr val="333333"/>
                </a:solidFill>
                <a:effectLst/>
                <a:latin typeface="Calibri" panose="020F0502020204030204" pitchFamily="34" charset="0"/>
              </a:rPr>
              <a:t>Hate crimes can be verbal or physical and can include the following offences (if motivated by prejudice or intended to stir up hatred):</a:t>
            </a:r>
            <a:r>
              <a:rPr lang="en-US" b="0" i="0" dirty="0">
                <a:solidFill>
                  <a:srgbClr val="444444"/>
                </a:solidFill>
                <a:effectLst/>
                <a:latin typeface="Calibri" panose="020F0502020204030204" pitchFamily="34" charset="0"/>
              </a:rPr>
              <a:t>​</a:t>
            </a:r>
          </a:p>
          <a:p>
            <a:pPr algn="l" rtl="0" fontAlgn="base">
              <a:buFont typeface="Arial" panose="020B0604020202020204" pitchFamily="34" charset="0"/>
              <a:buChar char="•"/>
            </a:pPr>
            <a:r>
              <a:rPr lang="en-GB" sz="1800" b="0" i="0" u="none" strike="noStrike" dirty="0">
                <a:solidFill>
                  <a:srgbClr val="333333"/>
                </a:solidFill>
                <a:effectLst/>
                <a:latin typeface="Calibri" panose="020F0502020204030204" pitchFamily="34" charset="0"/>
              </a:rPr>
              <a:t>threatening behaviour</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333333"/>
                </a:solidFill>
                <a:effectLst/>
                <a:latin typeface="Calibri" panose="020F0502020204030204" pitchFamily="34" charset="0"/>
              </a:rPr>
              <a:t>verbal abuse or insults including name-calling</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333333"/>
                </a:solidFill>
                <a:effectLst/>
                <a:latin typeface="Calibri" panose="020F0502020204030204" pitchFamily="34" charset="0"/>
              </a:rPr>
              <a:t>assaults</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333333"/>
                </a:solidFill>
                <a:effectLst/>
                <a:latin typeface="Calibri" panose="020F0502020204030204" pitchFamily="34" charset="0"/>
              </a:rPr>
              <a:t>robbery</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333333"/>
                </a:solidFill>
                <a:effectLst/>
                <a:latin typeface="Calibri" panose="020F0502020204030204" pitchFamily="34" charset="0"/>
              </a:rPr>
              <a:t>damage to property</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333333"/>
                </a:solidFill>
                <a:effectLst/>
                <a:latin typeface="Calibri" panose="020F0502020204030204" pitchFamily="34" charset="0"/>
              </a:rPr>
              <a:t>encouraging others to commit hate crimes</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333333"/>
                </a:solidFill>
                <a:effectLst/>
                <a:latin typeface="Calibri" panose="020F0502020204030204" pitchFamily="34" charset="0"/>
              </a:rPr>
              <a:t>harassment</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333333"/>
                </a:solidFill>
                <a:effectLst/>
                <a:latin typeface="Calibri" panose="020F0502020204030204" pitchFamily="34" charset="0"/>
              </a:rPr>
              <a:t>online abuse on sites like Facebook or Twitter</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r>
              <a:rPr lang="en-GB" b="0" i="0" dirty="0">
                <a:solidFill>
                  <a:srgbClr val="444444"/>
                </a:solidFill>
                <a:effectLst/>
                <a:latin typeface="Calibri" panose="020F0502020204030204" pitchFamily="34" charset="0"/>
              </a:rPr>
              <a:t>​</a:t>
            </a:r>
          </a:p>
          <a:p>
            <a:pPr algn="l" rtl="0" fontAlgn="base"/>
            <a:r>
              <a:rPr lang="en-GB" b="0" i="0" u="none" strike="noStrike" dirty="0">
                <a:solidFill>
                  <a:srgbClr val="333333"/>
                </a:solidFill>
                <a:effectLst/>
                <a:latin typeface="Calibri" panose="020F0502020204030204" pitchFamily="34" charset="0"/>
              </a:rPr>
              <a:t>The impact on those on the receiving end of such behaviour, whether physical, verbal, or online attacks, can be traumatic and life changing.</a:t>
            </a:r>
            <a:r>
              <a:rPr lang="en-GB" b="0" i="0" dirty="0">
                <a:solidFill>
                  <a:srgbClr val="444444"/>
                </a:solidFill>
                <a:effectLst/>
                <a:latin typeface="Calibri" panose="020F0502020204030204" pitchFamily="34" charset="0"/>
              </a:rPr>
              <a:t>​</a:t>
            </a:r>
          </a:p>
        </p:txBody>
      </p:sp>
      <p:sp>
        <p:nvSpPr>
          <p:cNvPr id="4" name="Slide Number Placeholder 3"/>
          <p:cNvSpPr>
            <a:spLocks noGrp="1"/>
          </p:cNvSpPr>
          <p:nvPr>
            <p:ph type="sldNum" sz="quarter" idx="5"/>
          </p:nvPr>
        </p:nvSpPr>
        <p:spPr/>
        <p:txBody>
          <a:bodyPr/>
          <a:lstStyle/>
          <a:p>
            <a:fld id="{139324FF-2452-4482-AFCA-8C1F044BDB6E}" type="slidenum">
              <a:rPr lang="en-GB" smtClean="0"/>
              <a:t>5</a:t>
            </a:fld>
            <a:endParaRPr lang="en-GB"/>
          </a:p>
        </p:txBody>
      </p:sp>
    </p:spTree>
    <p:extLst>
      <p:ext uri="{BB962C8B-B14F-4D97-AF65-F5344CB8AC3E}">
        <p14:creationId xmlns:p14="http://schemas.microsoft.com/office/powerpoint/2010/main" val="2729591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consultation phase for the Hate Crime Strategy, </a:t>
            </a:r>
            <a:r>
              <a:rPr lang="en-US" dirty="0" err="1"/>
              <a:t>YouthLink</a:t>
            </a:r>
            <a:r>
              <a:rPr lang="en-US" dirty="0"/>
              <a:t> Scotland held focus groups with different groups of young people. They were asked about the impacts of hate on the person experiencing harm and the impacts on the person causing harm. These are the impacts they identified in </a:t>
            </a:r>
            <a:r>
              <a:rPr lang="en-US" dirty="0">
                <a:effectLst/>
              </a:rPr>
              <a:t>their </a:t>
            </a:r>
            <a:r>
              <a:rPr lang="en-US" dirty="0"/>
              <a:t>discussions</a:t>
            </a:r>
            <a:r>
              <a:rPr lang="en-US" dirty="0">
                <a:effectLst/>
              </a:rPr>
              <a:t>. </a:t>
            </a:r>
            <a:endParaRPr lang="en-US" dirty="0">
              <a:ea typeface="Calibri"/>
              <a:cs typeface="Calibri"/>
            </a:endParaRPr>
          </a:p>
          <a:p>
            <a:endParaRPr lang="en-US" dirty="0"/>
          </a:p>
          <a:p>
            <a:r>
              <a:rPr lang="en-US" dirty="0"/>
              <a:t>Person causing harm:</a:t>
            </a:r>
            <a:endParaRPr lang="en-US" dirty="0">
              <a:ea typeface="Calibri"/>
              <a:cs typeface="Calibri"/>
            </a:endParaRPr>
          </a:p>
          <a:p>
            <a:pPr marL="285750" indent="-285750">
              <a:buFont typeface="Aptos"/>
              <a:buChar char="•"/>
            </a:pPr>
            <a:r>
              <a:rPr lang="en-US" dirty="0"/>
              <a:t>Negative impact on education and future prospects</a:t>
            </a:r>
            <a:endParaRPr lang="en-US" dirty="0">
              <a:ea typeface="Calibri"/>
              <a:cs typeface="Calibri"/>
            </a:endParaRPr>
          </a:p>
          <a:p>
            <a:pPr marL="285750" indent="-285750">
              <a:buFont typeface="Aptos"/>
              <a:buChar char="•"/>
            </a:pPr>
            <a:r>
              <a:rPr lang="en-US" dirty="0"/>
              <a:t>Criminal record</a:t>
            </a:r>
            <a:endParaRPr lang="en-US" dirty="0">
              <a:ea typeface="Calibri"/>
              <a:cs typeface="Calibri"/>
            </a:endParaRPr>
          </a:p>
          <a:p>
            <a:pPr marL="285750" indent="-285750">
              <a:buFont typeface="Aptos"/>
              <a:buChar char="•"/>
            </a:pPr>
            <a:r>
              <a:rPr lang="en-US" dirty="0"/>
              <a:t>Poor mental health</a:t>
            </a:r>
            <a:endParaRPr lang="en-US" dirty="0">
              <a:ea typeface="Calibri"/>
              <a:cs typeface="Calibri"/>
            </a:endParaRPr>
          </a:p>
          <a:p>
            <a:pPr marL="285750" indent="-285750">
              <a:buFont typeface="Aptos"/>
              <a:buChar char="•"/>
            </a:pPr>
            <a:r>
              <a:rPr lang="en-US" dirty="0"/>
              <a:t>Felt </a:t>
            </a:r>
            <a:r>
              <a:rPr lang="en-US" dirty="0">
                <a:effectLst/>
              </a:rPr>
              <a:t>a </a:t>
            </a:r>
            <a:r>
              <a:rPr lang="en-US" dirty="0"/>
              <a:t>rush from incident and escalates to more crime</a:t>
            </a:r>
            <a:endParaRPr lang="en-US" dirty="0">
              <a:ea typeface="Calibri"/>
              <a:cs typeface="Calibri"/>
            </a:endParaRPr>
          </a:p>
          <a:p>
            <a:pPr marL="285750" indent="-285750">
              <a:buFont typeface="Aptos"/>
              <a:buChar char="•"/>
            </a:pPr>
            <a:r>
              <a:rPr lang="en-US" dirty="0"/>
              <a:t>Fall </a:t>
            </a:r>
            <a:r>
              <a:rPr lang="en-US" dirty="0">
                <a:effectLst/>
              </a:rPr>
              <a:t>in </a:t>
            </a:r>
            <a:r>
              <a:rPr lang="en-US" dirty="0"/>
              <a:t>with the wrong group and enters a cycle of hate</a:t>
            </a:r>
            <a:endParaRPr lang="en-US" dirty="0">
              <a:ea typeface="Calibri"/>
              <a:cs typeface="Calibri"/>
            </a:endParaRPr>
          </a:p>
          <a:p>
            <a:endParaRPr lang="en-US" dirty="0"/>
          </a:p>
          <a:p>
            <a:r>
              <a:rPr lang="en-US" dirty="0"/>
              <a:t>Person experiencing harm:</a:t>
            </a:r>
            <a:endParaRPr lang="en-US" dirty="0">
              <a:ea typeface="Calibri"/>
              <a:cs typeface="Calibri"/>
            </a:endParaRPr>
          </a:p>
          <a:p>
            <a:pPr marL="285750" indent="-285750">
              <a:buFont typeface="Aptos"/>
              <a:buChar char="•"/>
            </a:pPr>
            <a:r>
              <a:rPr lang="en-US" dirty="0"/>
              <a:t>Mental health issues, Post-Traumatic Stress Disorder</a:t>
            </a:r>
            <a:endParaRPr lang="en-US" dirty="0">
              <a:ea typeface="Calibri"/>
              <a:cs typeface="Calibri"/>
            </a:endParaRPr>
          </a:p>
          <a:p>
            <a:pPr marL="285750" indent="-285750">
              <a:buFont typeface="Aptos"/>
              <a:buChar char="•"/>
            </a:pPr>
            <a:r>
              <a:rPr lang="en-US" dirty="0"/>
              <a:t>Self-harm and eating disorders</a:t>
            </a:r>
            <a:endParaRPr lang="en-US" dirty="0">
              <a:ea typeface="Calibri"/>
              <a:cs typeface="Calibri"/>
            </a:endParaRPr>
          </a:p>
          <a:p>
            <a:pPr marL="285750" indent="-285750">
              <a:buFont typeface="Aptos"/>
              <a:buChar char="•"/>
            </a:pPr>
            <a:r>
              <a:rPr lang="en-US" dirty="0"/>
              <a:t>Financial impact due to needing to take time off</a:t>
            </a:r>
            <a:endParaRPr lang="en-US" dirty="0">
              <a:ea typeface="Calibri"/>
              <a:cs typeface="Calibri"/>
            </a:endParaRPr>
          </a:p>
          <a:p>
            <a:pPr marL="285750" indent="-285750">
              <a:buFont typeface="Aptos"/>
              <a:buChar char="•"/>
            </a:pPr>
            <a:r>
              <a:rPr lang="en-US" dirty="0"/>
              <a:t>Negative impact on education</a:t>
            </a:r>
            <a:endParaRPr lang="en-US" dirty="0">
              <a:ea typeface="Calibri"/>
              <a:cs typeface="Calibri"/>
            </a:endParaRPr>
          </a:p>
          <a:p>
            <a:pPr marL="285750" indent="-285750">
              <a:buFont typeface="Aptos"/>
              <a:buChar char="•"/>
            </a:pPr>
            <a:r>
              <a:rPr lang="en-US" dirty="0"/>
              <a:t>Converting faith to avoid </a:t>
            </a:r>
            <a:r>
              <a:rPr lang="en-US" dirty="0">
                <a:effectLst/>
              </a:rPr>
              <a:t>future</a:t>
            </a:r>
            <a:r>
              <a:rPr lang="en-US" dirty="0"/>
              <a:t> hate</a:t>
            </a:r>
            <a:endParaRPr lang="en-US" dirty="0">
              <a:ea typeface="Calibri"/>
              <a:cs typeface="Calibri"/>
            </a:endParaRPr>
          </a:p>
          <a:p>
            <a:pPr marL="285750" indent="-285750">
              <a:buFont typeface="Aptos"/>
              <a:buChar char="•"/>
            </a:pPr>
            <a:r>
              <a:rPr lang="en-US" dirty="0"/>
              <a:t>Potential homelessness (e.g. as a result of being outed)</a:t>
            </a:r>
            <a:endParaRPr lang="en-US" dirty="0">
              <a:ea typeface="Calibri"/>
              <a:cs typeface="Calibri"/>
            </a:endParaRPr>
          </a:p>
          <a:p>
            <a:pPr marL="285750" indent="-285750">
              <a:buFont typeface="Aptos"/>
              <a:buChar char="•"/>
            </a:pPr>
            <a:r>
              <a:rPr lang="en-US" dirty="0"/>
              <a:t>Potential to go on to cause harm (e.g. revenge)</a:t>
            </a:r>
            <a:endParaRPr lang="en-US" dirty="0">
              <a:ea typeface="Calibri"/>
              <a:cs typeface="Calibri"/>
            </a:endParaRPr>
          </a:p>
          <a:p>
            <a:pPr marL="285750" indent="-285750">
              <a:buFont typeface="Aptos"/>
              <a:buChar char="•"/>
            </a:pPr>
            <a:r>
              <a:rPr lang="en-US" dirty="0"/>
              <a:t>Change in </a:t>
            </a:r>
            <a:r>
              <a:rPr lang="en-US" dirty="0" err="1"/>
              <a:t>behaviour</a:t>
            </a:r>
            <a:r>
              <a:rPr lang="en-US" dirty="0"/>
              <a:t> to avoid further incidents</a:t>
            </a:r>
            <a:endParaRPr lang="en-US" dirty="0">
              <a:ea typeface="Calibri"/>
              <a:cs typeface="Calibri"/>
            </a:endParaRPr>
          </a:p>
          <a:p>
            <a:pPr marL="285750" indent="-285750">
              <a:buFont typeface="Aptos"/>
              <a:buChar char="•"/>
            </a:pPr>
            <a:r>
              <a:rPr lang="en-US" dirty="0"/>
              <a:t>Feelings of isolation</a:t>
            </a:r>
            <a:endParaRPr lang="en-US" dirty="0">
              <a:ea typeface="Calibri"/>
              <a:cs typeface="Calibri"/>
            </a:endParaRPr>
          </a:p>
          <a:p>
            <a:endParaRPr lang="en-US" dirty="0"/>
          </a:p>
          <a:p>
            <a:r>
              <a:rPr lang="en-US" dirty="0"/>
              <a:t>When considering this, the young people were able to identify more for the person harmed. These were groups of young people who were likely to have experienced hate in their lifetime, so it was naturally more difficult for them to identify impacts on someone causing harm. </a:t>
            </a:r>
            <a:endParaRPr lang="en-US" dirty="0">
              <a:ea typeface="Calibri"/>
              <a:cs typeface="Calibri"/>
            </a:endParaRPr>
          </a:p>
          <a:p>
            <a:endParaRPr lang="en-US" dirty="0"/>
          </a:p>
          <a:p>
            <a:r>
              <a:rPr lang="en-US" dirty="0"/>
              <a:t>There are, however, some clear similarities in relation to the impact on education and mental health</a:t>
            </a:r>
            <a:r>
              <a:rPr lang="en-US" dirty="0">
                <a:effectLst/>
              </a:rPr>
              <a:t>. </a:t>
            </a:r>
            <a:r>
              <a:rPr lang="en-US" dirty="0"/>
              <a:t>We need to remember that hate crime impacts those experiencing it, but it </a:t>
            </a:r>
            <a:r>
              <a:rPr lang="en-US" dirty="0">
                <a:effectLst/>
              </a:rPr>
              <a:t>can also </a:t>
            </a:r>
            <a:r>
              <a:rPr lang="en-US" dirty="0"/>
              <a:t>have an impact on young people causing harm. When working to address the issue in education settings, it is important that all young people can access support and therefore potentially prevent future incidents.</a:t>
            </a:r>
            <a:endParaRPr lang="en-US" dirty="0">
              <a:ea typeface="Calibri"/>
              <a:cs typeface="Calibri"/>
            </a:endParaRPr>
          </a:p>
          <a:p>
            <a:endParaRPr lang="en-US" dirty="0"/>
          </a:p>
          <a:p>
            <a:r>
              <a:rPr lang="en-US" dirty="0"/>
              <a:t>Other impacts that were not identified by young people could include impacts on family members, community, and wider society. High profile hate crimes can cause alarm for young people who see the coverage or hear about the crime through their community. This ripple effect can result in fear especially for </a:t>
            </a:r>
            <a:r>
              <a:rPr lang="en-US" dirty="0" err="1"/>
              <a:t>minoritised</a:t>
            </a:r>
            <a:r>
              <a:rPr lang="en-US" dirty="0"/>
              <a:t> groups and people who hold the same protected characteristic that the victim did. In addition, the person causing harm could be vulnerable to </a:t>
            </a:r>
            <a:r>
              <a:rPr lang="en-US" dirty="0" err="1"/>
              <a:t>radicalisation</a:t>
            </a:r>
            <a:r>
              <a:rPr lang="en-US" dirty="0"/>
              <a:t>.</a:t>
            </a:r>
            <a:endParaRPr lang="en-US" dirty="0">
              <a:ea typeface="Calibri"/>
              <a:cs typeface="Calibri"/>
            </a:endParaRPr>
          </a:p>
          <a:p>
            <a:r>
              <a:rPr lang="en-US" dirty="0"/>
              <a:t>The importance </a:t>
            </a:r>
            <a:r>
              <a:rPr lang="en-US" dirty="0">
                <a:effectLst/>
              </a:rPr>
              <a:t>of </a:t>
            </a:r>
            <a:r>
              <a:rPr lang="en-US" dirty="0"/>
              <a:t>reporting includes ensuring that the person causing harm can get support too and is given an opportunity to change their </a:t>
            </a:r>
            <a:r>
              <a:rPr lang="en-US" dirty="0" err="1"/>
              <a:t>behaviour</a:t>
            </a:r>
            <a:r>
              <a:rPr lang="en-US" dirty="0">
                <a:effectLst/>
              </a:rPr>
              <a:t>.</a:t>
            </a:r>
            <a:r>
              <a:rPr lang="en-US" dirty="0"/>
              <a:t> </a:t>
            </a:r>
            <a:endParaRPr lang="en-US" dirty="0">
              <a:ea typeface="Calibri"/>
              <a:cs typeface="Calibri"/>
            </a:endParaRPr>
          </a:p>
          <a:p>
            <a:endParaRPr lang="en-US" sz="1800" dirty="0">
              <a:effectLst/>
              <a:latin typeface="Arial"/>
              <a:ea typeface="Times New Roman" panose="02020603050405020304" pitchFamily="18" charset="0"/>
              <a:cs typeface="Arial"/>
            </a:endParaRPr>
          </a:p>
        </p:txBody>
      </p:sp>
      <p:sp>
        <p:nvSpPr>
          <p:cNvPr id="4" name="Slide Number Placeholder 3"/>
          <p:cNvSpPr>
            <a:spLocks noGrp="1"/>
          </p:cNvSpPr>
          <p:nvPr>
            <p:ph type="sldNum" sz="quarter" idx="5"/>
          </p:nvPr>
        </p:nvSpPr>
        <p:spPr/>
        <p:txBody>
          <a:bodyPr/>
          <a:lstStyle/>
          <a:p>
            <a:fld id="{DA6B9474-5C89-4B94-BE26-66ED3C9B0640}" type="slidenum">
              <a:rPr lang="en-GB" smtClean="0"/>
              <a:t>6</a:t>
            </a:fld>
            <a:endParaRPr lang="en-GB"/>
          </a:p>
        </p:txBody>
      </p:sp>
    </p:spTree>
    <p:extLst>
      <p:ext uri="{BB962C8B-B14F-4D97-AF65-F5344CB8AC3E}">
        <p14:creationId xmlns:p14="http://schemas.microsoft.com/office/powerpoint/2010/main" val="2431302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76ED88B-7843-4D9C-A2B3-26FDE060B586}" type="slidenum">
              <a:rPr kumimoji="0" lang="en-GB" alt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alt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fontAlgn="base">
              <a:buNone/>
            </a:pPr>
            <a:r>
              <a:rPr lang="en-US" b="0" i="0" u="none" strike="noStrike" dirty="0">
                <a:solidFill>
                  <a:srgbClr val="000000"/>
                </a:solidFill>
                <a:effectLst/>
                <a:latin typeface="Calibri" panose="020F0502020204030204" pitchFamily="34" charset="0"/>
              </a:rPr>
              <a:t>The Allport Scale represents Gordon Allport’s work measuring the manifestation of prejudice in society.  The scale contains 5 stages of prejudice, ranked by the increasing harm they produce. </a:t>
            </a:r>
            <a:r>
              <a:rPr lang="en-US" b="0" i="0" dirty="0">
                <a:solidFill>
                  <a:srgbClr val="444444"/>
                </a:solidFill>
                <a:effectLst/>
                <a:latin typeface="Calibri" panose="020F0502020204030204" pitchFamily="34" charset="0"/>
              </a:rPr>
              <a:t>​</a:t>
            </a:r>
          </a:p>
          <a:p>
            <a:pPr algn="l" rtl="0" fontAlgn="base">
              <a:buNone/>
            </a:pPr>
            <a:r>
              <a:rPr lang="en-US" b="0" i="0" dirty="0">
                <a:solidFill>
                  <a:srgbClr val="444444"/>
                </a:solidFill>
                <a:effectLst/>
                <a:latin typeface="Calibri" panose="020F0502020204030204" pitchFamily="34" charset="0"/>
              </a:rPr>
              <a:t>​</a:t>
            </a:r>
          </a:p>
          <a:p>
            <a:pPr algn="l" rtl="0" fontAlgn="base">
              <a:buNone/>
            </a:pPr>
            <a:r>
              <a:rPr lang="en-US" b="0" i="0" u="none" strike="noStrike" dirty="0">
                <a:solidFill>
                  <a:srgbClr val="000000"/>
                </a:solidFill>
                <a:effectLst/>
                <a:latin typeface="Calibri" panose="020F0502020204030204" pitchFamily="34" charset="0"/>
              </a:rPr>
              <a:t>Stereotypes and bias are a cause and a consequence of hate and inequality, where they reinforce a power imbalance between different groups by limiting opportunities and allowing discrimination. This inequality creates a foundation for the perpetuation of more stereotypes and bias. To interrupt </a:t>
            </a:r>
            <a:r>
              <a:rPr lang="en-US" b="0" i="0" u="none" strike="noStrike">
                <a:solidFill>
                  <a:srgbClr val="000000"/>
                </a:solidFill>
                <a:effectLst/>
                <a:latin typeface="Calibri" panose="020F0502020204030204" pitchFamily="34" charset="0"/>
              </a:rPr>
              <a:t>this cycle, </a:t>
            </a:r>
            <a:r>
              <a:rPr lang="en-US" b="0" i="0" u="none" strike="noStrike" dirty="0">
                <a:solidFill>
                  <a:srgbClr val="000000"/>
                </a:solidFill>
                <a:effectLst/>
                <a:latin typeface="Calibri" panose="020F0502020204030204" pitchFamily="34" charset="0"/>
              </a:rPr>
              <a:t>we have to explore our own bias and create a culture where stereotypes are challenged. </a:t>
            </a:r>
            <a:r>
              <a:rPr lang="en-US" b="0" i="0" dirty="0">
                <a:solidFill>
                  <a:srgbClr val="444444"/>
                </a:solidFill>
                <a:effectLst/>
                <a:latin typeface="Calibri" panose="020F0502020204030204" pitchFamily="34" charset="0"/>
              </a:rPr>
              <a:t>​</a:t>
            </a:r>
          </a:p>
          <a:p>
            <a:pPr algn="l" rtl="0" fontAlgn="base">
              <a:buNone/>
            </a:pPr>
            <a:r>
              <a:rPr lang="en-US" b="0" i="0" dirty="0">
                <a:solidFill>
                  <a:srgbClr val="444444"/>
                </a:solidFill>
                <a:effectLst/>
                <a:latin typeface="Calibri" panose="020F0502020204030204" pitchFamily="34" charset="0"/>
              </a:rPr>
              <a:t>​</a:t>
            </a:r>
          </a:p>
          <a:p>
            <a:pPr algn="l" rtl="0" fontAlgn="base">
              <a:buNone/>
            </a:pPr>
            <a:r>
              <a:rPr lang="en-US" b="0" i="0" u="none" strike="noStrike" dirty="0">
                <a:solidFill>
                  <a:srgbClr val="000000"/>
                </a:solidFill>
                <a:effectLst/>
                <a:latin typeface="Calibri" panose="020F0502020204030204" pitchFamily="34" charset="0"/>
              </a:rPr>
              <a:t>On the Allport scale, we can see that stereotypes, stigma, and derogatory language (such as hate speech) make up the bottom layer of the pyramid, providing a foundation for increasingly harmful </a:t>
            </a:r>
            <a:r>
              <a:rPr lang="en-US" b="0" i="0" u="none" strike="noStrike" dirty="0" err="1">
                <a:solidFill>
                  <a:srgbClr val="000000"/>
                </a:solidFill>
                <a:effectLst/>
                <a:latin typeface="Calibri" panose="020F0502020204030204" pitchFamily="34" charset="0"/>
              </a:rPr>
              <a:t>behaviours</a:t>
            </a:r>
            <a:r>
              <a:rPr lang="en-US" b="0" i="0" u="none" strike="noStrike" dirty="0">
                <a:solidFill>
                  <a:srgbClr val="000000"/>
                </a:solidFill>
                <a:effectLst/>
                <a:latin typeface="Calibri" panose="020F0502020204030204" pitchFamily="34" charset="0"/>
              </a:rPr>
              <a:t> that contribute to societal violence. To prevent this progression, we have to start by challenging the lower level, everyday prejudiced-based </a:t>
            </a:r>
            <a:r>
              <a:rPr lang="en-US" b="0" i="0" u="none" strike="noStrike" dirty="0" err="1">
                <a:solidFill>
                  <a:srgbClr val="000000"/>
                </a:solidFill>
                <a:effectLst/>
                <a:latin typeface="Calibri" panose="020F0502020204030204" pitchFamily="34" charset="0"/>
              </a:rPr>
              <a:t>behaviours</a:t>
            </a:r>
            <a:r>
              <a:rPr lang="en-US" b="0" i="0" u="none" strike="noStrike" dirty="0">
                <a:solidFill>
                  <a:srgbClr val="000000"/>
                </a:solidFill>
                <a:effectLst/>
                <a:latin typeface="Calibri" panose="020F0502020204030204" pitchFamily="34" charset="0"/>
              </a:rPr>
              <a:t> consistently.</a:t>
            </a:r>
            <a:r>
              <a:rPr lang="en-US" b="0" i="0" dirty="0">
                <a:solidFill>
                  <a:srgbClr val="444444"/>
                </a:solidFill>
                <a:effectLst/>
                <a:latin typeface="Calibri" panose="020F0502020204030204" pitchFamily="34" charset="0"/>
              </a:rPr>
              <a:t>​</a:t>
            </a:r>
          </a:p>
          <a:p>
            <a:pPr algn="l" rtl="0" fontAlgn="base">
              <a:buNone/>
            </a:pPr>
            <a:r>
              <a:rPr lang="en-US" b="0" i="0" dirty="0">
                <a:solidFill>
                  <a:srgbClr val="444444"/>
                </a:solidFill>
                <a:effectLst/>
                <a:latin typeface="Calibri" panose="020F0502020204030204" pitchFamily="34" charset="0"/>
              </a:rPr>
              <a:t>​</a:t>
            </a:r>
          </a:p>
          <a:p>
            <a:pPr algn="l" rtl="0" fontAlgn="base">
              <a:buNone/>
            </a:pPr>
            <a:r>
              <a:rPr lang="en-US" b="0" i="0" u="sng" strike="noStrike" dirty="0">
                <a:solidFill>
                  <a:srgbClr val="00C8A5"/>
                </a:solidFill>
                <a:effectLst/>
                <a:latin typeface="Calibri" panose="020F0502020204030204" pitchFamily="34" charset="0"/>
                <a:hlinkClick r:id="rId3"/>
              </a:rPr>
              <a:t>Prejudice And Allport’s Scale (the-classroom.org.uk) </a:t>
            </a:r>
            <a:r>
              <a:rPr lang="en-US" b="0" i="0" dirty="0">
                <a:solidFill>
                  <a:srgbClr val="444444"/>
                </a:solidFill>
                <a:effectLst/>
                <a:latin typeface="Calibri" panose="020F0502020204030204" pitchFamily="34" charset="0"/>
              </a:rPr>
              <a:t>​</a:t>
            </a:r>
          </a:p>
          <a:p>
            <a:pPr algn="l" rtl="0" fontAlgn="base">
              <a:buNone/>
            </a:pPr>
            <a:r>
              <a:rPr lang="en-US" b="0" i="0" dirty="0">
                <a:solidFill>
                  <a:srgbClr val="444444"/>
                </a:solidFill>
                <a:effectLst/>
                <a:latin typeface="Calibri" panose="020F0502020204030204" pitchFamily="34" charset="0"/>
              </a:rPr>
              <a:t>​</a:t>
            </a:r>
          </a:p>
          <a:p>
            <a:pPr algn="l" rtl="0" fontAlgn="base">
              <a:buNone/>
            </a:pPr>
            <a:r>
              <a:rPr lang="en-GB" b="0" i="0" u="none" strike="noStrike" dirty="0">
                <a:solidFill>
                  <a:srgbClr val="000000"/>
                </a:solidFill>
                <a:effectLst/>
                <a:latin typeface="Calibri" panose="020F0502020204030204" pitchFamily="34" charset="0"/>
              </a:rPr>
              <a:t>A range of educational resources are available to support education on the dangers of unchecked hatred and prejudice. </a:t>
            </a:r>
            <a:r>
              <a:rPr lang="en-GB" b="0" i="0" dirty="0">
                <a:solidFill>
                  <a:srgbClr val="444444"/>
                </a:solidFill>
                <a:effectLst/>
                <a:latin typeface="Calibri" panose="020F0502020204030204" pitchFamily="34" charset="0"/>
              </a:rPr>
              <a:t>​</a:t>
            </a:r>
          </a:p>
          <a:p>
            <a:pPr algn="l" rtl="0" fontAlgn="base">
              <a:buNone/>
            </a:pPr>
            <a:r>
              <a:rPr lang="en-GB" b="0" i="0" dirty="0">
                <a:solidFill>
                  <a:srgbClr val="444444"/>
                </a:solidFill>
                <a:effectLst/>
                <a:latin typeface="Calibri" panose="020F0502020204030204" pitchFamily="34" charset="0"/>
              </a:rPr>
              <a:t>​</a:t>
            </a:r>
          </a:p>
          <a:p>
            <a:pPr algn="l" rtl="0" fontAlgn="base">
              <a:buNone/>
            </a:pPr>
            <a:r>
              <a:rPr lang="en-GB" b="0" i="0" u="none" strike="noStrike" dirty="0">
                <a:solidFill>
                  <a:srgbClr val="000000"/>
                </a:solidFill>
                <a:effectLst/>
                <a:latin typeface="Calibri" panose="020F0502020204030204" pitchFamily="34" charset="0"/>
              </a:rPr>
              <a:t>Beyond Srebrenica, a charity dedicated to education about the Bosnian genocide, have an </a:t>
            </a:r>
            <a:r>
              <a:rPr lang="en-GB" b="0" i="0" u="sng" strike="noStrike" dirty="0">
                <a:solidFill>
                  <a:srgbClr val="00C8A5"/>
                </a:solidFill>
                <a:effectLst/>
                <a:latin typeface="Calibri" panose="020F0502020204030204" pitchFamily="34" charset="0"/>
                <a:hlinkClick r:id="rId4"/>
              </a:rPr>
              <a:t>education pack</a:t>
            </a:r>
            <a:r>
              <a:rPr lang="en-GB" b="0" i="0" u="none" strike="noStrike" dirty="0">
                <a:solidFill>
                  <a:srgbClr val="000000"/>
                </a:solidFill>
                <a:effectLst/>
                <a:latin typeface="Calibri" panose="020F0502020204030204" pitchFamily="34" charset="0"/>
              </a:rPr>
              <a:t> that contains material for lessons linked to the Curriculum for Excellence, as well as a range of multimedia resources that can support classroom learning, including: </a:t>
            </a:r>
            <a:r>
              <a:rPr lang="en-GB" b="0" i="0" dirty="0">
                <a:solidFill>
                  <a:srgbClr val="444444"/>
                </a:solidFill>
                <a:effectLst/>
                <a:latin typeface="Calibri" panose="020F0502020204030204" pitchFamily="34" charset="0"/>
              </a:rPr>
              <a:t>​</a:t>
            </a:r>
          </a:p>
          <a:p>
            <a:pPr algn="l" rtl="0" fontAlgn="base">
              <a:buFont typeface="Arial" panose="020B0604020202020204" pitchFamily="34" charset="0"/>
              <a:buChar char="•"/>
            </a:pPr>
            <a:r>
              <a:rPr lang="en-GB" sz="1800" b="0" i="0" u="sng" strike="noStrike" dirty="0">
                <a:solidFill>
                  <a:srgbClr val="00C8A5"/>
                </a:solidFill>
                <a:effectLst/>
                <a:latin typeface="Calibri" panose="020F0502020204030204" pitchFamily="34" charset="0"/>
                <a:hlinkClick r:id="rId5"/>
              </a:rPr>
              <a:t>Voices From the Drina</a:t>
            </a:r>
            <a:r>
              <a:rPr lang="en-GB" sz="1800" b="0" i="0" u="none" strike="noStrike" dirty="0">
                <a:solidFill>
                  <a:srgbClr val="000000"/>
                </a:solidFill>
                <a:effectLst/>
                <a:latin typeface="Calibri" panose="020F0502020204030204" pitchFamily="34" charset="0"/>
              </a:rPr>
              <a:t>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sng" strike="noStrike" dirty="0">
                <a:solidFill>
                  <a:srgbClr val="00C8A5"/>
                </a:solidFill>
                <a:effectLst/>
                <a:latin typeface="Calibri" panose="020F0502020204030204" pitchFamily="34" charset="0"/>
                <a:hlinkClick r:id="rId6"/>
              </a:rPr>
              <a:t>Srebrenica Stories podcast</a:t>
            </a:r>
            <a:r>
              <a:rPr lang="en-GB" sz="1800" b="0" i="0" u="none" strike="noStrike" dirty="0">
                <a:solidFill>
                  <a:srgbClr val="000000"/>
                </a:solidFill>
                <a:effectLst/>
                <a:latin typeface="Calibri" panose="020F0502020204030204" pitchFamily="34" charset="0"/>
              </a:rPr>
              <a:t>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sng" strike="noStrike" dirty="0">
                <a:solidFill>
                  <a:srgbClr val="00C8A5"/>
                </a:solidFill>
                <a:effectLst/>
                <a:latin typeface="Calibri" panose="020F0502020204030204" pitchFamily="34" charset="0"/>
                <a:hlinkClick r:id="rId7"/>
              </a:rPr>
              <a:t>Beyond Srebrenica YouTube Channel</a:t>
            </a:r>
            <a:r>
              <a:rPr lang="en-GB" sz="1800" b="0" i="0" u="none" strike="noStrike" dirty="0">
                <a:solidFill>
                  <a:srgbClr val="000000"/>
                </a:solidFill>
                <a:effectLst/>
                <a:latin typeface="Calibri" panose="020F0502020204030204" pitchFamily="34" charset="0"/>
              </a:rPr>
              <a:t>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sng" strike="noStrike" dirty="0">
                <a:solidFill>
                  <a:srgbClr val="00C8A5"/>
                </a:solidFill>
                <a:effectLst/>
                <a:latin typeface="Calibri" panose="020F0502020204030204" pitchFamily="34" charset="0"/>
                <a:hlinkClick r:id="rId8"/>
              </a:rPr>
              <a:t>Video content on our website</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None/>
            </a:pPr>
            <a:r>
              <a:rPr lang="en-GB" b="0" i="0" dirty="0">
                <a:solidFill>
                  <a:srgbClr val="444444"/>
                </a:solidFill>
                <a:effectLst/>
                <a:latin typeface="Calibri" panose="020F0502020204030204" pitchFamily="34" charset="0"/>
              </a:rPr>
              <a:t>​</a:t>
            </a:r>
          </a:p>
          <a:p>
            <a:pPr algn="l" rtl="0" fontAlgn="base">
              <a:buNone/>
            </a:pPr>
            <a:r>
              <a:rPr lang="en-GB" b="0" i="0" u="none" strike="noStrike" dirty="0">
                <a:solidFill>
                  <a:srgbClr val="000000"/>
                </a:solidFill>
                <a:effectLst/>
                <a:latin typeface="Calibri" panose="020F0502020204030204" pitchFamily="34" charset="0"/>
              </a:rPr>
              <a:t>The charity has partnered with Collingwood Learning and co-run a play for S4-S6 students, ‘Inseparable’, set in the modern day and focusing on how intolerance and hatred places three young people on different sides of a devastating conflict, and emphasises the role of creating a better society for all. The play has follow-up workshops for learners and is funded by the Gordon Cook Foundation to allow Scottish schools to access it for free. Since its inception in 2023, 4,472 young people have taken part.</a:t>
            </a:r>
            <a:r>
              <a:rPr lang="en-GB" b="0" i="0" dirty="0">
                <a:solidFill>
                  <a:srgbClr val="444444"/>
                </a:solidFill>
                <a:effectLst/>
                <a:latin typeface="Calibri" panose="020F0502020204030204" pitchFamily="34" charset="0"/>
              </a:rPr>
              <a:t>​</a:t>
            </a:r>
          </a:p>
          <a:p>
            <a:pPr algn="l" rtl="0" fontAlgn="base">
              <a:buNone/>
            </a:pPr>
            <a:r>
              <a:rPr lang="en-GB" b="0" i="0" dirty="0">
                <a:solidFill>
                  <a:srgbClr val="444444"/>
                </a:solidFill>
                <a:effectLst/>
                <a:latin typeface="Calibri" panose="020F0502020204030204" pitchFamily="34" charset="0"/>
              </a:rPr>
              <a:t>​</a:t>
            </a:r>
          </a:p>
          <a:p>
            <a:pPr algn="l" rtl="0" fontAlgn="base">
              <a:buNone/>
            </a:pPr>
            <a:r>
              <a:rPr lang="en-GB" b="0" i="0" u="none" strike="noStrike" dirty="0">
                <a:solidFill>
                  <a:srgbClr val="000000"/>
                </a:solidFill>
                <a:effectLst/>
                <a:latin typeface="Calibri" panose="020F0502020204030204" pitchFamily="34" charset="0"/>
              </a:rPr>
              <a:t>Beyond Srebrenica also run conferences in schools, often in partnership with survivors and in 2025 have launched a national competition to mark the 30th anniversary of the genocide. Winners will win a fully funded delegation to Bosnia as part of a Beyond Srebrenica schools' delegation. </a:t>
            </a:r>
            <a:r>
              <a:rPr lang="en-US" b="0" i="0" dirty="0">
                <a:solidFill>
                  <a:srgbClr val="444444"/>
                </a:solidFill>
                <a:effectLst/>
                <a:latin typeface="Calibri" panose="020F0502020204030204" pitchFamily="34" charset="0"/>
              </a:rPr>
              <a:t>​</a:t>
            </a:r>
          </a:p>
          <a:p>
            <a:pPr algn="l" rtl="0" fontAlgn="base">
              <a:buNone/>
            </a:pPr>
            <a:r>
              <a:rPr lang="en-GB" b="0" i="0" dirty="0">
                <a:solidFill>
                  <a:srgbClr val="444444"/>
                </a:solidFill>
                <a:effectLst/>
                <a:latin typeface="Calibri" panose="020F0502020204030204" pitchFamily="34" charset="0"/>
              </a:rPr>
              <a:t>​</a:t>
            </a:r>
          </a:p>
          <a:p>
            <a:pPr algn="l" rtl="0" fontAlgn="base">
              <a:buNone/>
            </a:pPr>
            <a:r>
              <a:rPr lang="en-GB" b="0" i="0" u="none" strike="noStrike" dirty="0">
                <a:solidFill>
                  <a:srgbClr val="000000"/>
                </a:solidFill>
                <a:effectLst/>
                <a:latin typeface="Calibri" panose="020F0502020204030204" pitchFamily="34" charset="0"/>
              </a:rPr>
              <a:t>The </a:t>
            </a:r>
            <a:r>
              <a:rPr lang="en-GB" b="0" i="0" u="sng" strike="noStrike" dirty="0">
                <a:solidFill>
                  <a:srgbClr val="00C8A5"/>
                </a:solidFill>
                <a:effectLst/>
                <a:latin typeface="Calibri" panose="020F0502020204030204" pitchFamily="34" charset="0"/>
                <a:hlinkClick r:id="rId9"/>
              </a:rPr>
              <a:t>Holocaust Educational Trust</a:t>
            </a:r>
            <a:r>
              <a:rPr lang="en-GB" b="0" i="0" u="none" strike="noStrike" dirty="0">
                <a:solidFill>
                  <a:srgbClr val="000000"/>
                </a:solidFill>
                <a:effectLst/>
                <a:latin typeface="Calibri" panose="020F0502020204030204" pitchFamily="34" charset="0"/>
              </a:rPr>
              <a:t> are also funded for the </a:t>
            </a:r>
            <a:r>
              <a:rPr lang="en-GB" b="0" i="0" u="sng" strike="noStrike" dirty="0">
                <a:solidFill>
                  <a:srgbClr val="00C8A5"/>
                </a:solidFill>
                <a:effectLst/>
                <a:latin typeface="Calibri" panose="020F0502020204030204" pitchFamily="34" charset="0"/>
                <a:hlinkClick r:id="rId9"/>
              </a:rPr>
              <a:t>‘Lessons from Auschwitz’</a:t>
            </a:r>
            <a:r>
              <a:rPr lang="en-GB" b="0" i="0" u="none" strike="noStrike" dirty="0">
                <a:solidFill>
                  <a:srgbClr val="000000"/>
                </a:solidFill>
                <a:effectLst/>
                <a:latin typeface="Calibri" panose="020F0502020204030204" pitchFamily="34" charset="0"/>
              </a:rPr>
              <a:t> programme, to allow schools to provide learning experiences for children and young people that focus on the history and impact on society, including seminars and a visit to Auschwitz-Birkenau. </a:t>
            </a:r>
            <a:r>
              <a:rPr lang="en-US" b="0" i="0" dirty="0">
                <a:solidFill>
                  <a:srgbClr val="444444"/>
                </a:solidFill>
                <a:effectLst/>
                <a:latin typeface="Calibri" panose="020F0502020204030204" pitchFamily="34" charset="0"/>
              </a:rPr>
              <a:t>​</a:t>
            </a:r>
          </a:p>
          <a:p>
            <a:pPr algn="l" rtl="0" fontAlgn="base">
              <a:buNone/>
            </a:pPr>
            <a:r>
              <a:rPr lang="en-GB" b="0" i="0" dirty="0">
                <a:solidFill>
                  <a:srgbClr val="444444"/>
                </a:solidFill>
                <a:effectLst/>
                <a:latin typeface="Calibri" panose="020F0502020204030204" pitchFamily="34" charset="0"/>
              </a:rPr>
              <a:t>​</a:t>
            </a:r>
          </a:p>
          <a:p>
            <a:pPr algn="l" rtl="0" fontAlgn="base">
              <a:buNone/>
            </a:pPr>
            <a:r>
              <a:rPr lang="en-GB" b="0" i="0" u="none" strike="noStrike" dirty="0">
                <a:solidFill>
                  <a:srgbClr val="000000"/>
                </a:solidFill>
                <a:effectLst/>
                <a:latin typeface="Calibri" panose="020F0502020204030204" pitchFamily="34" charset="0"/>
              </a:rPr>
              <a:t>The </a:t>
            </a:r>
            <a:r>
              <a:rPr lang="en-GB" b="0" i="0" u="sng" strike="noStrike" dirty="0">
                <a:solidFill>
                  <a:srgbClr val="00C8A5"/>
                </a:solidFill>
                <a:effectLst/>
                <a:latin typeface="Calibri" panose="020F0502020204030204" pitchFamily="34" charset="0"/>
                <a:hlinkClick r:id="rId10"/>
              </a:rPr>
              <a:t>Vision Schools Scotland</a:t>
            </a:r>
            <a:r>
              <a:rPr lang="en-GB" b="0" i="0" u="none" strike="noStrike" dirty="0">
                <a:solidFill>
                  <a:srgbClr val="000000"/>
                </a:solidFill>
                <a:effectLst/>
                <a:latin typeface="Calibri" panose="020F0502020204030204" pitchFamily="34" charset="0"/>
              </a:rPr>
              <a:t> Programme supports primary and secondary teachers in their teaching of the Holocaust and in addressing antisemitism, through its professional learning programme, online resources and award process. This is supported by Scottish Government funding of £36,352 per year.  </a:t>
            </a:r>
            <a:r>
              <a:rPr lang="en-US" b="0" i="0" dirty="0">
                <a:solidFill>
                  <a:srgbClr val="444444"/>
                </a:solidFill>
                <a:effectLst/>
                <a:latin typeface="Calibri" panose="020F0502020204030204" pitchFamily="34" charset="0"/>
              </a:rPr>
              <a:t>​</a:t>
            </a:r>
          </a:p>
          <a:p>
            <a:pPr algn="l" rtl="0" fontAlgn="base">
              <a:buNone/>
            </a:pPr>
            <a:r>
              <a:rPr lang="en-GB" b="0" i="0" dirty="0">
                <a:solidFill>
                  <a:srgbClr val="444444"/>
                </a:solidFill>
                <a:effectLst/>
                <a:latin typeface="Calibri" panose="020F0502020204030204" pitchFamily="34" charset="0"/>
              </a:rPr>
              <a:t>​</a:t>
            </a:r>
          </a:p>
          <a:p>
            <a:pPr algn="l" rtl="0" fontAlgn="base">
              <a:buNone/>
            </a:pPr>
            <a:r>
              <a:rPr lang="en-GB" b="0" i="0" u="none" strike="noStrike" dirty="0">
                <a:solidFill>
                  <a:srgbClr val="000000"/>
                </a:solidFill>
                <a:effectLst/>
                <a:latin typeface="Calibri" panose="020F0502020204030204" pitchFamily="34" charset="0"/>
              </a:rPr>
              <a:t>The </a:t>
            </a:r>
            <a:r>
              <a:rPr lang="en-GB" b="0" i="0" u="sng" strike="noStrike" dirty="0">
                <a:solidFill>
                  <a:srgbClr val="00C8A5"/>
                </a:solidFill>
                <a:effectLst/>
                <a:latin typeface="Calibri" panose="020F0502020204030204" pitchFamily="34" charset="0"/>
                <a:hlinkClick r:id="rId11"/>
              </a:rPr>
              <a:t>Holocaust Memorial Day Trust</a:t>
            </a:r>
            <a:r>
              <a:rPr lang="en-GB" b="0" i="0" u="none" strike="noStrike" dirty="0">
                <a:solidFill>
                  <a:srgbClr val="000000"/>
                </a:solidFill>
                <a:effectLst/>
                <a:latin typeface="Calibri" panose="020F0502020204030204" pitchFamily="34" charset="0"/>
              </a:rPr>
              <a:t> have produced Scottish specific educational research. These resources offer teachers and students three life stories of Holocaust and genocide survivors, Henry Wuga, Marianne Grant, Sabina Kadic-Mackenzie, all of whom made their homes in Scotland.</a:t>
            </a:r>
            <a:r>
              <a:rPr lang="en-US" b="0" i="0" dirty="0">
                <a:solidFill>
                  <a:srgbClr val="444444"/>
                </a:solidFill>
                <a:effectLst/>
                <a:latin typeface="Calibri" panose="020F0502020204030204" pitchFamily="34" charset="0"/>
              </a:rPr>
              <a:t>​</a:t>
            </a:r>
          </a:p>
          <a:p>
            <a:pPr algn="l" rtl="0" fontAlgn="base">
              <a:buNone/>
            </a:pPr>
            <a:r>
              <a:rPr lang="en-GB" b="0" i="0" u="none" strike="noStrike" dirty="0">
                <a:solidFill>
                  <a:srgbClr val="000000"/>
                </a:solidFill>
                <a:effectLst/>
                <a:latin typeface="Calibri" panose="020F0502020204030204" pitchFamily="34" charset="0"/>
              </a:rPr>
              <a:t> </a:t>
            </a:r>
            <a:r>
              <a:rPr lang="en-US" b="0" i="0" dirty="0">
                <a:solidFill>
                  <a:srgbClr val="444444"/>
                </a:solidFill>
                <a:effectLst/>
                <a:latin typeface="Calibri" panose="020F0502020204030204" pitchFamily="34" charset="0"/>
              </a:rPr>
              <a:t>​</a:t>
            </a:r>
          </a:p>
          <a:p>
            <a:pPr algn="l" rtl="0" fontAlgn="base">
              <a:buFont typeface="Arial" panose="020B0604020202020204" pitchFamily="34" charset="0"/>
              <a:buChar char="•"/>
            </a:pPr>
            <a:r>
              <a:rPr lang="en-GB" sz="1800" b="0" i="0" u="sng" strike="noStrike" dirty="0">
                <a:solidFill>
                  <a:srgbClr val="00C8A5"/>
                </a:solidFill>
                <a:effectLst/>
                <a:latin typeface="Calibri" panose="020F0502020204030204" pitchFamily="34" charset="0"/>
                <a:hlinkClick r:id="rId12"/>
              </a:rPr>
              <a:t>Holocaust Memorial Day Trust | Henry Wuga MBE</a:t>
            </a:r>
            <a:r>
              <a:rPr lang="en-GB" sz="1800" b="0" i="0" u="none" strike="noStrike" dirty="0">
                <a:solidFill>
                  <a:srgbClr val="000000"/>
                </a:solidFill>
                <a:effectLst/>
                <a:latin typeface="Calibri" panose="020F0502020204030204" pitchFamily="34" charset="0"/>
              </a:rPr>
              <a:t> and </a:t>
            </a:r>
            <a:r>
              <a:rPr lang="en-GB" sz="1800" b="0" i="0" u="sng" strike="noStrike" dirty="0">
                <a:solidFill>
                  <a:srgbClr val="00C8A5"/>
                </a:solidFill>
                <a:effectLst/>
                <a:latin typeface="Calibri" panose="020F0502020204030204" pitchFamily="34" charset="0"/>
                <a:hlinkClick r:id="rId13"/>
              </a:rPr>
              <a:t>Holocaust Memorial Day Trust | Henry Wuga MBE: Reflections for Burns Night</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sng" strike="noStrike" dirty="0">
                <a:solidFill>
                  <a:srgbClr val="00C8A5"/>
                </a:solidFill>
                <a:effectLst/>
                <a:latin typeface="Calibri" panose="020F0502020204030204" pitchFamily="34" charset="0"/>
                <a:hlinkClick r:id="rId14"/>
              </a:rPr>
              <a:t>Holocaust Memorial Day Trust | Marianne Grant</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sng" strike="noStrike" dirty="0">
                <a:solidFill>
                  <a:srgbClr val="00C8A5"/>
                </a:solidFill>
                <a:effectLst/>
                <a:latin typeface="Calibri" panose="020F0502020204030204" pitchFamily="34" charset="0"/>
                <a:hlinkClick r:id="rId15"/>
              </a:rPr>
              <a:t>Holocaust Memorial Day Trust | Sabina Kadić-Mackenzie</a:t>
            </a:r>
            <a:r>
              <a:rPr lang="en-US" sz="1800" b="0" i="0" dirty="0">
                <a:solidFill>
                  <a:srgbClr val="444444"/>
                </a:solidFill>
                <a:effectLst/>
                <a:latin typeface="Calibri" panose="020F0502020204030204" pitchFamily="34" charset="0"/>
              </a:rPr>
              <a:t>​</a:t>
            </a:r>
            <a:endParaRPr lang="en-US" b="1" dirty="0">
              <a:cs typeface="Calibri"/>
            </a:endParaRPr>
          </a:p>
          <a:p>
            <a:endParaRPr lang="en-US" dirty="0">
              <a:cs typeface="Calibri"/>
            </a:endParaRPr>
          </a:p>
        </p:txBody>
      </p:sp>
    </p:spTree>
    <p:extLst>
      <p:ext uri="{BB962C8B-B14F-4D97-AF65-F5344CB8AC3E}">
        <p14:creationId xmlns:p14="http://schemas.microsoft.com/office/powerpoint/2010/main" val="1214578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8</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When a prejudice-based </a:t>
            </a:r>
            <a:r>
              <a:rPr lang="en-US" dirty="0" err="1"/>
              <a:t>behaviour</a:t>
            </a:r>
            <a:r>
              <a:rPr lang="en-US" dirty="0"/>
              <a:t> occurs, this could also constitute bullying and, in some circumstances, a crime may also have been committed.  The following definitions come from the national approach to anti-bullying, Respect for All (2024):</a:t>
            </a:r>
          </a:p>
          <a:p>
            <a:r>
              <a:rPr lang="en-US" dirty="0"/>
              <a:t> </a:t>
            </a:r>
          </a:p>
          <a:p>
            <a:r>
              <a:rPr lang="en-US" dirty="0"/>
              <a:t>“Bullying is face-to-face and/or online </a:t>
            </a:r>
            <a:r>
              <a:rPr lang="en-US" dirty="0" err="1"/>
              <a:t>behaviour</a:t>
            </a:r>
            <a:r>
              <a:rPr lang="en-US" dirty="0"/>
              <a:t> which impacts on a person’s sense of physical and emotional safety, their capacity to feel in control of their life and their ability to respond effectively to the situation they are in.”</a:t>
            </a:r>
            <a:endParaRPr lang="en-US" dirty="0">
              <a:ea typeface="Calibri"/>
              <a:cs typeface="Calibri"/>
            </a:endParaRPr>
          </a:p>
          <a:p>
            <a:endParaRPr lang="en-US" dirty="0"/>
          </a:p>
          <a:p>
            <a:r>
              <a:rPr lang="en-US" dirty="0"/>
              <a:t>“The </a:t>
            </a:r>
            <a:r>
              <a:rPr lang="en-US" dirty="0" err="1"/>
              <a:t>behaviour</a:t>
            </a:r>
            <a:r>
              <a:rPr lang="en-US" dirty="0"/>
              <a:t> does not need to be repeated, or intended to cause harm, for it to have an impact. Bullying </a:t>
            </a:r>
            <a:r>
              <a:rPr lang="en-US" dirty="0" err="1"/>
              <a:t>behaviour</a:t>
            </a:r>
            <a:r>
              <a:rPr lang="en-US" dirty="0"/>
              <a:t> can be physical, emotional or verbal and can cause people to feel hurt, threatened, frightened and left out.”</a:t>
            </a:r>
            <a:endParaRPr lang="en-US" dirty="0">
              <a:ea typeface="Calibri"/>
              <a:cs typeface="Calibri"/>
            </a:endParaRPr>
          </a:p>
          <a:p>
            <a:endParaRPr lang="en-US" dirty="0"/>
          </a:p>
          <a:p>
            <a:r>
              <a:rPr lang="en-US" dirty="0"/>
              <a:t>“</a:t>
            </a:r>
            <a:r>
              <a:rPr lang="en-GB" dirty="0"/>
              <a:t>“Whilst there can be a number of factors which create aspects of difference amongst children and young people – for example, popularity, physicality or economic advantage – these systemic, societal and structural inequalities often support unequal relationships that can generate and intensify bullying behaviours, making certain groups more vulnerable. </a:t>
            </a:r>
            <a:endParaRPr lang="en-US" dirty="0"/>
          </a:p>
          <a:p>
            <a:endParaRPr lang="en-US" dirty="0"/>
          </a:p>
          <a:p>
            <a:r>
              <a:rPr lang="en-GB" dirty="0"/>
              <a:t>Such structural inequalities can manifest themselves in prejudice-based bullying. Prejudice based bullying is when bullying behaviour is motivated by prejudice, based on dislike of an individual’s actual or perceived identity and reflects wider societal trends of inequality and power. Prejudice comes in a variety of distinct forms and prejudice-based bullying can have wide-ranging impacts on children and young people’s health and wellbeing. Prejudice is escalatory by nature, can be both targeted and non-targeted, and can manifest in a variety of different ways. Not all incidents where prejudice-based behaviour occurs will be bullying incidents” (p.7)</a:t>
            </a:r>
            <a:r>
              <a:rPr lang="en-US" dirty="0"/>
              <a:t>(</a:t>
            </a:r>
            <a:r>
              <a:rPr lang="en-US" u="sng" dirty="0"/>
              <a:t>Respect for All: The National Approach to Anti-Bullying for Scotland’s Children and Young People (</a:t>
            </a:r>
            <a:r>
              <a:rPr lang="en-US" u="sng" dirty="0">
                <a:hlinkClick r:id="rId3"/>
              </a:rPr>
              <a:t>www.gov.scot</a:t>
            </a:r>
            <a:r>
              <a:rPr lang="en-US" u="sng" dirty="0"/>
              <a:t>))</a:t>
            </a:r>
            <a:endParaRPr lang="en-US" dirty="0"/>
          </a:p>
          <a:p>
            <a:r>
              <a:rPr lang="en-US" dirty="0"/>
              <a:t> </a:t>
            </a:r>
            <a:endParaRPr lang="en-US" dirty="0">
              <a:ea typeface="Calibri"/>
              <a:cs typeface="Calibri"/>
            </a:endParaRPr>
          </a:p>
          <a:p>
            <a:r>
              <a:rPr lang="en-US" dirty="0"/>
              <a:t>A person commits a hate crime when a statutory aggravation is established in relation to an offence, under certain circumstances based on conduct and motivation. While bullying is not itself a crime, some bullying </a:t>
            </a:r>
            <a:r>
              <a:rPr lang="en-US" dirty="0" err="1"/>
              <a:t>behaviours</a:t>
            </a:r>
            <a:r>
              <a:rPr lang="en-US" dirty="0"/>
              <a:t> may be - such as threatening communications or assault. Schools and settings should follow national child protection procedures in these cases, and should work closely with their education authority and colleagues in core agencies below to ensure the safety and wellbeing of children, young people, and staff:</a:t>
            </a:r>
            <a:endParaRPr lang="en-US" dirty="0">
              <a:ea typeface="Calibri"/>
              <a:cs typeface="Calibri"/>
            </a:endParaRPr>
          </a:p>
          <a:p>
            <a:pPr marL="285750" indent="-285750">
              <a:buFont typeface="&quot;Times New Roman&quot;,serif"/>
              <a:buChar char="•"/>
            </a:pPr>
            <a:r>
              <a:rPr lang="en-US" dirty="0"/>
              <a:t>Pastoral care staff</a:t>
            </a:r>
            <a:endParaRPr lang="en-US" dirty="0">
              <a:ea typeface="Calibri"/>
              <a:cs typeface="Calibri"/>
            </a:endParaRPr>
          </a:p>
          <a:p>
            <a:pPr marL="285750" indent="-285750">
              <a:buFont typeface="&quot;Times New Roman&quot;,serif"/>
              <a:buChar char="•"/>
            </a:pPr>
            <a:r>
              <a:rPr lang="en-US" dirty="0"/>
              <a:t>Senior colleagues</a:t>
            </a:r>
            <a:endParaRPr lang="en-US" dirty="0">
              <a:ea typeface="Calibri"/>
              <a:cs typeface="Calibri"/>
            </a:endParaRPr>
          </a:p>
          <a:p>
            <a:pPr marL="285750" indent="-285750">
              <a:buFont typeface="&quot;Times New Roman&quot;,serif"/>
              <a:buChar char="•"/>
            </a:pPr>
            <a:r>
              <a:rPr lang="en-US" dirty="0"/>
              <a:t>Youth work managers</a:t>
            </a:r>
            <a:endParaRPr lang="en-US" dirty="0">
              <a:ea typeface="Calibri"/>
              <a:cs typeface="Calibri"/>
            </a:endParaRPr>
          </a:p>
          <a:p>
            <a:pPr marL="285750" indent="-285750">
              <a:buFont typeface="&quot;Times New Roman&quot;,serif"/>
              <a:buChar char="•"/>
            </a:pPr>
            <a:r>
              <a:rPr lang="en-US" dirty="0"/>
              <a:t>HR colleagues</a:t>
            </a:r>
            <a:endParaRPr lang="en-US" dirty="0">
              <a:ea typeface="Calibri"/>
              <a:cs typeface="Calibri"/>
            </a:endParaRPr>
          </a:p>
          <a:p>
            <a:pPr marL="285750" indent="-285750">
              <a:buFont typeface="&quot;Times New Roman&quot;,serif"/>
              <a:buChar char="•"/>
            </a:pPr>
            <a:r>
              <a:rPr lang="en-US" dirty="0"/>
              <a:t>Social work</a:t>
            </a:r>
            <a:endParaRPr lang="en-US" dirty="0">
              <a:ea typeface="Calibri"/>
              <a:cs typeface="Calibri"/>
            </a:endParaRPr>
          </a:p>
          <a:p>
            <a:pPr marL="285750" indent="-285750">
              <a:buFont typeface="&quot;Times New Roman&quot;,serif"/>
              <a:buChar char="•"/>
            </a:pPr>
            <a:r>
              <a:rPr lang="en-US" dirty="0"/>
              <a:t>Health</a:t>
            </a:r>
            <a:endParaRPr lang="en-US" dirty="0">
              <a:ea typeface="Calibri"/>
              <a:cs typeface="Calibri"/>
            </a:endParaRPr>
          </a:p>
          <a:p>
            <a:pPr marL="285750" indent="-285750">
              <a:buFont typeface="&quot;Times New Roman&quot;,serif"/>
              <a:buChar char="•"/>
            </a:pPr>
            <a:r>
              <a:rPr lang="en-US" dirty="0"/>
              <a:t>Police Scotland including Campus Officers</a:t>
            </a:r>
            <a:endParaRPr lang="en-US" b="0" dirty="0">
              <a:ea typeface="Calibri"/>
              <a:cs typeface="Calibri"/>
            </a:endParaRPr>
          </a:p>
          <a:p>
            <a:endParaRPr lang="en-US" dirty="0">
              <a:ea typeface="Calibri"/>
              <a:cs typeface="Calibri"/>
            </a:endParaRPr>
          </a:p>
        </p:txBody>
      </p:sp>
    </p:spTree>
    <p:extLst>
      <p:ext uri="{BB962C8B-B14F-4D97-AF65-F5344CB8AC3E}">
        <p14:creationId xmlns:p14="http://schemas.microsoft.com/office/powerpoint/2010/main" val="4229529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9</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Digital is more entangled in all aspects of our lives, and we know that increased usage of social media has changed the means by which prejudicial views are expressed and disseminated. </a:t>
            </a:r>
            <a:r>
              <a:rPr lang="en-US" dirty="0"/>
              <a:t> The </a:t>
            </a:r>
            <a:r>
              <a:rPr lang="en-US" u="sng" dirty="0" err="1">
                <a:hlinkClick r:id="rId3"/>
              </a:rPr>
              <a:t>Behaviour</a:t>
            </a:r>
            <a:r>
              <a:rPr lang="en-US" u="sng" dirty="0">
                <a:hlinkClick r:id="rId3"/>
              </a:rPr>
              <a:t> in Scottish Schools: Research Report</a:t>
            </a:r>
            <a:r>
              <a:rPr lang="en-US" dirty="0"/>
              <a:t> and the </a:t>
            </a:r>
            <a:r>
              <a:rPr lang="en-US" u="sng" dirty="0">
                <a:hlinkClick r:id="rId4"/>
              </a:rPr>
              <a:t>National Discussion on Education Final Report</a:t>
            </a:r>
            <a:r>
              <a:rPr lang="en-US" dirty="0"/>
              <a:t>, highlighted concerns from school pupils about problematic use of social media, including a perceived increase in misogynistic views by male pupils related to online influencers, and the need to address the effects of disinformation and hate, to preserve the wellbeing of learners of all genders.</a:t>
            </a:r>
            <a:endParaRPr lang="en-US" dirty="0">
              <a:ea typeface="Calibri"/>
              <a:cs typeface="Calibri"/>
            </a:endParaRPr>
          </a:p>
          <a:p>
            <a:endParaRPr lang="en-US" dirty="0">
              <a:ea typeface="Calibri"/>
              <a:cs typeface="Calibri"/>
            </a:endParaRPr>
          </a:p>
          <a:p>
            <a:r>
              <a:rPr lang="en-US" dirty="0"/>
              <a:t>It is helpful to encourage children and young people to practice </a:t>
            </a:r>
            <a:r>
              <a:rPr lang="en-US" b="1" dirty="0"/>
              <a:t>digital literacy</a:t>
            </a:r>
            <a:r>
              <a:rPr lang="en-US" dirty="0"/>
              <a:t> (skills and critical understanding of devices and services) and </a:t>
            </a:r>
            <a:r>
              <a:rPr lang="en-US" b="1" dirty="0"/>
              <a:t>cyber resilience</a:t>
            </a:r>
            <a:r>
              <a:rPr lang="en-US" dirty="0"/>
              <a:t> (knowing risks, taking steps to reduce risks and knowing how and when to report potential harms arising from risks). This ensures that the internet works safely for them. </a:t>
            </a:r>
            <a:endParaRPr lang="en-US" dirty="0">
              <a:ea typeface="Calibri"/>
              <a:cs typeface="Calibri"/>
            </a:endParaRPr>
          </a:p>
          <a:p>
            <a:r>
              <a:rPr lang="en-US" dirty="0"/>
              <a:t> </a:t>
            </a:r>
            <a:endParaRPr lang="en-US" dirty="0">
              <a:ea typeface="Calibri"/>
              <a:cs typeface="Calibri"/>
            </a:endParaRPr>
          </a:p>
          <a:p>
            <a:r>
              <a:rPr lang="en-US" dirty="0"/>
              <a:t>A really important aspect of this is practicing </a:t>
            </a:r>
            <a:r>
              <a:rPr lang="en-US" b="1" dirty="0"/>
              <a:t>media literacy</a:t>
            </a:r>
            <a:r>
              <a:rPr lang="en-US" dirty="0"/>
              <a:t>: the ability to think critically and make balanced judgements about any information we find and use. Developing media literacy can be done explicitly across all areas of the curriculum, including in subject areas such as English, History and Modern Studies. </a:t>
            </a:r>
            <a:endParaRPr lang="en-US" dirty="0">
              <a:ea typeface="Calibri"/>
              <a:cs typeface="Calibri"/>
            </a:endParaRPr>
          </a:p>
          <a:p>
            <a:r>
              <a:rPr lang="en-GB" dirty="0"/>
              <a:t> </a:t>
            </a:r>
            <a:endParaRPr lang="en-US" dirty="0"/>
          </a:p>
          <a:p>
            <a:r>
              <a:rPr lang="en-GB" dirty="0"/>
              <a:t>The </a:t>
            </a:r>
            <a:r>
              <a:rPr lang="en-US" dirty="0">
                <a:hlinkClick r:id="rId5"/>
              </a:rPr>
              <a:t>Digital Discourse Initiative</a:t>
            </a:r>
            <a:r>
              <a:rPr lang="en-US" dirty="0"/>
              <a:t> course aims to provide educators in Scotland with knowledge and tools to counter the effects of online hate in schools. The free course includes content about the architecture of current social media platforms, with information about algorithms, artificial intelligence, and online information provided by Mark Christie, a Microsoft Most Valuable Professional. Through exploring the features of disinformation, teachers and educators are provided with tools and strategies to equip pupils with the skills to evaluate sources, fact-check information, and identify false or prejudicial conspiracy narratives. Participants are also provided with evidence-based techniques to respond to prejudice and hate. It has been developed by Time for Inclusive Education and Institute for Strategic Dialogue . </a:t>
            </a:r>
            <a:endParaRPr lang="en-GB" dirty="0"/>
          </a:p>
          <a:p>
            <a:endParaRPr lang="en-US" dirty="0">
              <a:ea typeface="Calibri" panose="020F0502020204030204"/>
              <a:cs typeface="+mn-lt"/>
            </a:endParaRPr>
          </a:p>
          <a:p>
            <a:r>
              <a:rPr lang="en-GB" dirty="0"/>
              <a:t>Connecting Scotland have </a:t>
            </a:r>
            <a:r>
              <a:rPr lang="en-GB" u="sng" dirty="0">
                <a:hlinkClick r:id="rId6"/>
              </a:rPr>
              <a:t>developed resources to build digital media literacy</a:t>
            </a:r>
            <a:r>
              <a:rPr lang="en-GB" dirty="0"/>
              <a:t>. When we talk about media literacy, we mean having the skills and understanding to evaluate what we see and share online – to ensure that we can all be wise consumers and creators of online content. We would encourage those working with children and young people to share these resources with them – which consider how to engage positively online; the online environment; keeping data safe online; spotting fake news and disinformation; looking after wellbeing online.</a:t>
            </a:r>
            <a:r>
              <a:rPr lang="en-US" dirty="0"/>
              <a:t> </a:t>
            </a:r>
            <a:endParaRPr lang="en-US" dirty="0">
              <a:ea typeface="Calibri"/>
              <a:cs typeface="Calibri"/>
            </a:endParaRPr>
          </a:p>
          <a:p>
            <a:r>
              <a:rPr lang="en-GB" dirty="0"/>
              <a:t> </a:t>
            </a:r>
            <a:endParaRPr lang="en-US" dirty="0"/>
          </a:p>
          <a:p>
            <a:r>
              <a:rPr lang="en-GB" dirty="0"/>
              <a:t>Further and more specific classroom resources on tackling misinformation, including the spread of misinformation in relation to the violence and disorder which took place across the UK in August 2024, can be found: </a:t>
            </a:r>
            <a:r>
              <a:rPr lang="en-GB" u="sng" dirty="0">
                <a:hlinkClick r:id="rId7"/>
              </a:rPr>
              <a:t>Online Misinformation &amp; the UK Riots - Educate Against Hate</a:t>
            </a:r>
            <a:r>
              <a:rPr lang="en-GB" dirty="0"/>
              <a:t> </a:t>
            </a:r>
            <a:endParaRPr lang="en-US" dirty="0"/>
          </a:p>
          <a:p>
            <a:r>
              <a:rPr lang="en-GB" dirty="0"/>
              <a:t> </a:t>
            </a:r>
            <a:endParaRPr lang="en-US" dirty="0"/>
          </a:p>
          <a:p>
            <a:r>
              <a:rPr lang="en-GB" dirty="0"/>
              <a:t>The ISD - </a:t>
            </a:r>
            <a:r>
              <a:rPr lang="en-GB" dirty="0" err="1"/>
              <a:t>Hatescape</a:t>
            </a:r>
            <a:r>
              <a:rPr lang="en-GB" dirty="0"/>
              <a:t>: An In-Depth Analysis of Extremism and Hate Speech (2021) sampled 1,030 videos from 491 TikTok accounts and the research found that TikTok “…enables hatred targeting Muslims, Jews, Asians, Black people, refugees, women and members of the LGBTQ+ community, including content celebrating the death of people within these communities, mocking victims of racism and persecution, and both implicit and explicit manifestations of hate.” (2021: 45)</a:t>
            </a:r>
            <a:endParaRPr lang="en-US" dirty="0"/>
          </a:p>
          <a:p>
            <a:endParaRPr lang="en-US" dirty="0"/>
          </a:p>
          <a:p>
            <a:r>
              <a:rPr lang="en-GB" dirty="0"/>
              <a:t>Dundee International Women’s Centre also has a range of resources regarding misinformation and disinformation: </a:t>
            </a:r>
            <a:r>
              <a:rPr lang="en-GB" u="sng" dirty="0">
                <a:hlinkClick r:id="rId8"/>
              </a:rPr>
              <a:t>Misinformation and Disinformation (diwc.co.uk)</a:t>
            </a:r>
            <a:endParaRPr lang="en-US" dirty="0"/>
          </a:p>
          <a:p>
            <a:endParaRPr lang="en-US" dirty="0"/>
          </a:p>
          <a:p>
            <a:r>
              <a:rPr lang="en-GB" dirty="0"/>
              <a:t>Education Scotland's cyber resilience toolkit is a useful resource for educators: </a:t>
            </a:r>
            <a:r>
              <a:rPr lang="en-GB" u="sng" dirty="0">
                <a:hlinkClick r:id="rId9"/>
              </a:rPr>
              <a:t>Cyber Resilience Toolkit for Teachers – DigiLearn (glowscotland.org.uk)</a:t>
            </a:r>
            <a:endParaRPr lang="en-US" dirty="0"/>
          </a:p>
          <a:p>
            <a:r>
              <a:rPr lang="en-GB" dirty="0"/>
              <a:t>And this webpage supports educators with media literacy: </a:t>
            </a:r>
            <a:r>
              <a:rPr lang="en-GB" u="sng" dirty="0">
                <a:hlinkClick r:id="rId10"/>
              </a:rPr>
              <a:t>Finding and checking – learner digital skills toolkit – DigiLearn (glowscotland.org.uk)</a:t>
            </a:r>
            <a:endParaRPr lang="en-US" dirty="0"/>
          </a:p>
          <a:p>
            <a:endParaRPr lang="en-US" dirty="0"/>
          </a:p>
          <a:p>
            <a:r>
              <a:rPr lang="en-GB" u="sng" dirty="0">
                <a:hlinkClick r:id="rId11"/>
              </a:rPr>
              <a:t>‘Think B4 You Type’</a:t>
            </a:r>
            <a:r>
              <a:rPr lang="en-GB" dirty="0"/>
              <a:t> is a toolkit that helps educators to best support young people in your school to lead anti-bullying work and deliver a ‘Think B4 You Type’ campaign. This was developed in partnership with </a:t>
            </a:r>
            <a:r>
              <a:rPr lang="en-GB" dirty="0" err="1"/>
              <a:t>respectme</a:t>
            </a:r>
            <a:r>
              <a:rPr lang="en-GB" dirty="0"/>
              <a:t>, the NSPCC and Youth Advisory Group members.</a:t>
            </a:r>
            <a:endParaRPr lang="en-US" dirty="0"/>
          </a:p>
          <a:p>
            <a:endParaRPr lang="en-US" dirty="0"/>
          </a:p>
          <a:p>
            <a:r>
              <a:rPr lang="en-US" dirty="0"/>
              <a:t>Some online </a:t>
            </a:r>
            <a:r>
              <a:rPr lang="en-US" dirty="0" err="1"/>
              <a:t>behaviour</a:t>
            </a:r>
            <a:r>
              <a:rPr lang="en-US" dirty="0"/>
              <a:t> may be illegal under the following legislation:</a:t>
            </a:r>
            <a:endParaRPr lang="en-US" dirty="0">
              <a:ea typeface="Calibri"/>
              <a:cs typeface="Calibri"/>
            </a:endParaRPr>
          </a:p>
          <a:p>
            <a:pPr marL="285750" indent="-285750">
              <a:buFont typeface="Arial"/>
              <a:buChar char="•"/>
            </a:pPr>
            <a:r>
              <a:rPr lang="en-US" dirty="0"/>
              <a:t>The Equality Act 2010: This act prohibits discrimination, harassment, and </a:t>
            </a:r>
            <a:r>
              <a:rPr lang="en-US" dirty="0" err="1"/>
              <a:t>victimisation</a:t>
            </a:r>
            <a:r>
              <a:rPr lang="en-US" dirty="0"/>
              <a:t> based on protected characteristics, such as race, disability, and sexual orientation, which can encompass certain forms of online bullying.</a:t>
            </a:r>
            <a:endParaRPr lang="en-US" dirty="0">
              <a:ea typeface="Calibri"/>
              <a:cs typeface="Calibri"/>
            </a:endParaRPr>
          </a:p>
          <a:p>
            <a:pPr marL="285750" indent="-285750">
              <a:buFont typeface="Arial"/>
              <a:buChar char="•"/>
            </a:pPr>
            <a:r>
              <a:rPr lang="en-US" dirty="0"/>
              <a:t>The Communications Act 2003: Section 127 of this Act makes it an offence to send grossly offensive, obscene, or menacing messages through public electronic communications networks.</a:t>
            </a:r>
            <a:endParaRPr lang="en-US" dirty="0">
              <a:ea typeface="Calibri"/>
              <a:cs typeface="Calibri"/>
            </a:endParaRPr>
          </a:p>
          <a:p>
            <a:pPr marL="285750" indent="-285750">
              <a:buFont typeface="Arial"/>
              <a:buChar char="•"/>
            </a:pPr>
            <a:r>
              <a:rPr lang="en-US" dirty="0"/>
              <a:t>The Malicious Communications Act 1988: This Act covers the sending of letters or other articles with the intent to cause distress or anxiety, including online communications.</a:t>
            </a:r>
            <a:endParaRPr lang="en-US" dirty="0">
              <a:ea typeface="Calibri"/>
              <a:cs typeface="Calibri"/>
            </a:endParaRPr>
          </a:p>
          <a:p>
            <a:pPr marL="285750" indent="-285750">
              <a:buFont typeface="Arial"/>
              <a:buChar char="•"/>
            </a:pPr>
            <a:r>
              <a:rPr lang="en-US" dirty="0"/>
              <a:t>The Protection from Harassment Act 1997: This Act provides protection against a course of conduct amounting to harassment, which can include repeated online bullying incidents.</a:t>
            </a:r>
            <a:endParaRPr lang="en-US" dirty="0">
              <a:ea typeface="Calibri"/>
              <a:cs typeface="Calibri"/>
            </a:endParaRPr>
          </a:p>
          <a:p>
            <a:pPr marL="285750" indent="-285750">
              <a:buFont typeface="Arial"/>
              <a:buChar char="•"/>
            </a:pPr>
            <a:r>
              <a:rPr lang="en-US" dirty="0"/>
              <a:t>The Defamation and Malicious Publication (Scotland) Act 2021: This Act </a:t>
            </a:r>
            <a:r>
              <a:rPr lang="en-US" dirty="0" err="1"/>
              <a:t>modernises</a:t>
            </a:r>
            <a:r>
              <a:rPr lang="en-US" dirty="0"/>
              <a:t> the law on defamation, allowing individuals to seek redress for harm caused by false and damaging online statements.</a:t>
            </a:r>
            <a:endParaRPr lang="en-US" dirty="0">
              <a:ea typeface="Calibri"/>
              <a:cs typeface="Calibri"/>
            </a:endParaRPr>
          </a:p>
          <a:p>
            <a:pPr marL="285750" indent="-285750">
              <a:buFont typeface="Arial"/>
              <a:buChar char="•"/>
            </a:pPr>
            <a:r>
              <a:rPr lang="en-US" dirty="0"/>
              <a:t>The </a:t>
            </a:r>
            <a:r>
              <a:rPr lang="en-US" u="sng" dirty="0">
                <a:hlinkClick r:id="rId12"/>
              </a:rPr>
              <a:t>Abusive </a:t>
            </a:r>
            <a:r>
              <a:rPr lang="en-US" u="sng" dirty="0" err="1">
                <a:hlinkClick r:id="rId12"/>
              </a:rPr>
              <a:t>Behaviour</a:t>
            </a:r>
            <a:r>
              <a:rPr lang="en-US" u="sng" dirty="0">
                <a:hlinkClick r:id="rId12"/>
              </a:rPr>
              <a:t> and Sexual Harm (Scotland) Act 2016</a:t>
            </a:r>
            <a:r>
              <a:rPr lang="en-US" dirty="0"/>
              <a:t>: </a:t>
            </a:r>
            <a:r>
              <a:rPr lang="en-US" dirty="0" err="1"/>
              <a:t>criminalises</a:t>
            </a:r>
            <a:r>
              <a:rPr lang="en-US" dirty="0"/>
              <a:t> the non-consensual sharing of intimate images.</a:t>
            </a:r>
            <a:endParaRPr lang="en-US" dirty="0">
              <a:ea typeface="Calibri"/>
              <a:cs typeface="Calibri"/>
            </a:endParaRPr>
          </a:p>
          <a:p>
            <a:pPr marL="285750" indent="-285750">
              <a:buFont typeface="Arial"/>
              <a:buChar char="•"/>
            </a:pPr>
            <a:r>
              <a:rPr lang="en-US" dirty="0"/>
              <a:t>The Online Safety Act 2023: creates a number of new offences, including encouraging or assisting serious self-harm, cyberflashing, sending false information intended to cause non-trivial harm, threatening communications, intimate image abuse.</a:t>
            </a:r>
            <a:endParaRPr lang="en-US" dirty="0">
              <a:ea typeface="Calibri"/>
              <a:cs typeface="Calibri"/>
            </a:endParaRPr>
          </a:p>
          <a:p>
            <a:endParaRPr lang="en-US" dirty="0"/>
          </a:p>
          <a:p>
            <a:r>
              <a:rPr lang="en-US" dirty="0"/>
              <a:t>These legal provisions empower parent(s), young people, schools, authorities, and Police Scotland to take action against online bullying. Understanding that these laws exist can help adults working with, or caring for, children and young people to </a:t>
            </a:r>
            <a:r>
              <a:rPr lang="en-US" dirty="0" err="1"/>
              <a:t>recognise</a:t>
            </a:r>
            <a:r>
              <a:rPr lang="en-US" dirty="0"/>
              <a:t> when </a:t>
            </a:r>
            <a:r>
              <a:rPr lang="en-US" dirty="0" err="1"/>
              <a:t>behaviour</a:t>
            </a:r>
            <a:r>
              <a:rPr lang="en-US" dirty="0"/>
              <a:t> crosses legal boundaries and to take appropriate steps to protect them.</a:t>
            </a:r>
            <a:endParaRPr lang="en-US" dirty="0">
              <a:ea typeface="Calibri"/>
              <a:cs typeface="Calibri"/>
            </a:endParaRPr>
          </a:p>
          <a:p>
            <a:endParaRPr lang="en-US" dirty="0">
              <a:ea typeface="Calibri"/>
              <a:cs typeface="Calibri"/>
            </a:endParaRPr>
          </a:p>
          <a:p>
            <a:endParaRPr lang="en-US" sz="2800" dirty="0">
              <a:ea typeface="Calibri"/>
              <a:cs typeface="Calibri"/>
            </a:endParaRPr>
          </a:p>
          <a:p>
            <a:endParaRPr lang="en-US" sz="2800" dirty="0">
              <a:cs typeface="Calibri"/>
            </a:endParaRPr>
          </a:p>
          <a:p>
            <a:endParaRPr lang="en-US" sz="2800" dirty="0">
              <a:cs typeface="Calibri"/>
            </a:endParaRPr>
          </a:p>
          <a:p>
            <a:endParaRPr lang="en-US" sz="2800" dirty="0">
              <a:cs typeface="Calibri"/>
            </a:endParaRPr>
          </a:p>
        </p:txBody>
      </p:sp>
    </p:spTree>
    <p:extLst>
      <p:ext uri="{BB962C8B-B14F-4D97-AF65-F5344CB8AC3E}">
        <p14:creationId xmlns:p14="http://schemas.microsoft.com/office/powerpoint/2010/main" val="67497730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B79E329-6EF4-5DE6-50B1-1BFF6AE589F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26490"/>
            <a:ext cx="12192000" cy="3225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B4C5E1D-53F4-46E4-A52C-30BA45122106}"/>
              </a:ext>
            </a:extLst>
          </p:cNvPr>
          <p:cNvSpPr>
            <a:spLocks noGrp="1"/>
          </p:cNvSpPr>
          <p:nvPr>
            <p:ph type="ctrTitle" hasCustomPrompt="1"/>
          </p:nvPr>
        </p:nvSpPr>
        <p:spPr>
          <a:xfrm>
            <a:off x="576714" y="2242318"/>
            <a:ext cx="10757043" cy="1017310"/>
          </a:xfrm>
        </p:spPr>
        <p:txBody>
          <a:bodyPr anchor="b"/>
          <a:lstStyle>
            <a:lvl1pPr algn="l">
              <a:defRPr sz="6000">
                <a:solidFill>
                  <a:srgbClr val="117980"/>
                </a:solidFill>
                <a:latin typeface="Roboto" panose="02000000000000000000" pitchFamily="2" charset="0"/>
                <a:ea typeface="Roboto" panose="02000000000000000000" pitchFamily="2" charset="0"/>
              </a:defRPr>
            </a:lvl1pPr>
          </a:lstStyle>
          <a:p>
            <a:r>
              <a:rPr lang="en-GB" dirty="0"/>
              <a:t>Click to edit title style</a:t>
            </a:r>
          </a:p>
        </p:txBody>
      </p:sp>
      <p:sp>
        <p:nvSpPr>
          <p:cNvPr id="3" name="Subtitle 2">
            <a:extLst>
              <a:ext uri="{FF2B5EF4-FFF2-40B4-BE49-F238E27FC236}">
                <a16:creationId xmlns:a16="http://schemas.microsoft.com/office/drawing/2014/main" id="{FB837757-DA60-871B-3CF4-60A602BF30FC}"/>
              </a:ext>
            </a:extLst>
          </p:cNvPr>
          <p:cNvSpPr>
            <a:spLocks noGrp="1"/>
          </p:cNvSpPr>
          <p:nvPr>
            <p:ph type="subTitle" idx="1" hasCustomPrompt="1"/>
          </p:nvPr>
        </p:nvSpPr>
        <p:spPr>
          <a:xfrm>
            <a:off x="576714" y="3436706"/>
            <a:ext cx="8051517" cy="548722"/>
          </a:xfrm>
        </p:spPr>
        <p:txBody>
          <a:bodyPr/>
          <a:lstStyle>
            <a:lvl1pPr marL="0" indent="0" algn="l">
              <a:spcAft>
                <a:spcPts val="600"/>
              </a:spcAft>
              <a:buNone/>
              <a:defRPr sz="2400">
                <a:solidFill>
                  <a:schemeClr val="tx1">
                    <a:lumMod val="75000"/>
                    <a:lumOff val="25000"/>
                  </a:schemeClr>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8" name="Picture 7" descr="Education Scotland logo">
            <a:extLst>
              <a:ext uri="{FF2B5EF4-FFF2-40B4-BE49-F238E27FC236}">
                <a16:creationId xmlns:a16="http://schemas.microsoft.com/office/drawing/2014/main" id="{E75EC72F-56E6-A3F9-0C75-6CB15F7942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714" y="430115"/>
            <a:ext cx="3451891" cy="1380366"/>
          </a:xfrm>
          <a:prstGeom prst="rect">
            <a:avLst/>
          </a:prstGeom>
        </p:spPr>
      </p:pic>
      <p:grpSp>
        <p:nvGrpSpPr>
          <p:cNvPr id="9" name="Group 8" descr="Inclusion wellbeing and equalities framework banner">
            <a:extLst>
              <a:ext uri="{FF2B5EF4-FFF2-40B4-BE49-F238E27FC236}">
                <a16:creationId xmlns:a16="http://schemas.microsoft.com/office/drawing/2014/main" id="{8B958231-01F6-0738-9B58-BC286D622A62}"/>
              </a:ext>
            </a:extLst>
          </p:cNvPr>
          <p:cNvGrpSpPr/>
          <p:nvPr/>
        </p:nvGrpSpPr>
        <p:grpSpPr>
          <a:xfrm>
            <a:off x="4441860" y="415228"/>
            <a:ext cx="7315200" cy="1319795"/>
            <a:chOff x="4471327" y="334537"/>
            <a:chExt cx="7315200" cy="1319795"/>
          </a:xfrm>
        </p:grpSpPr>
        <p:pic>
          <p:nvPicPr>
            <p:cNvPr id="10" name="Picture 9" descr="This image represents Relationships. A central heart is encircled within 4 stylised icons representing gender neutral children, young people and adults.  ">
              <a:extLst>
                <a:ext uri="{FF2B5EF4-FFF2-40B4-BE49-F238E27FC236}">
                  <a16:creationId xmlns:a16="http://schemas.microsoft.com/office/drawing/2014/main" id="{B64DB252-0F85-3FB8-4E16-1521B14510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84524" y="337306"/>
              <a:ext cx="1207497" cy="1013701"/>
            </a:xfrm>
            <a:prstGeom prst="rect">
              <a:avLst/>
            </a:prstGeom>
          </p:spPr>
        </p:pic>
        <p:pic>
          <p:nvPicPr>
            <p:cNvPr id="11" name="Picture 10" descr="This image represents Wellbeing and Care. Inside a centrally placed heart shape are 3 stylised icons representing gender neutral children and young people. One icon represents wheelchair users. The supporting the heart are  3 stylised icons representing gender neutral children, young people and adults.  ">
              <a:extLst>
                <a:ext uri="{FF2B5EF4-FFF2-40B4-BE49-F238E27FC236}">
                  <a16:creationId xmlns:a16="http://schemas.microsoft.com/office/drawing/2014/main" id="{B638DE66-9C00-8B69-645C-EA09C0EF20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33392" y="349424"/>
              <a:ext cx="1212416" cy="1013504"/>
            </a:xfrm>
            <a:prstGeom prst="rect">
              <a:avLst/>
            </a:prstGeom>
          </p:spPr>
        </p:pic>
        <p:pic>
          <p:nvPicPr>
            <p:cNvPr id="12" name="Picture 11" descr="This image represents Inclusion. Inside a centrally placed heart shape are 3 stylised icons representing 3 gender neutral children and young people. One icon represents wheelchair users. The heart is set within the United Nations Convention on the Rights of the Child (UNCRC) logo. ">
              <a:extLst>
                <a:ext uri="{FF2B5EF4-FFF2-40B4-BE49-F238E27FC236}">
                  <a16:creationId xmlns:a16="http://schemas.microsoft.com/office/drawing/2014/main" id="{5003A0F9-7373-F79B-07FE-80DC87F9E9B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65998" y="337306"/>
              <a:ext cx="1225863" cy="1025622"/>
            </a:xfrm>
            <a:prstGeom prst="rect">
              <a:avLst/>
            </a:prstGeom>
          </p:spPr>
        </p:pic>
        <p:sp>
          <p:nvSpPr>
            <p:cNvPr id="13" name="Rectangle 12">
              <a:extLst>
                <a:ext uri="{FF2B5EF4-FFF2-40B4-BE49-F238E27FC236}">
                  <a16:creationId xmlns:a16="http://schemas.microsoft.com/office/drawing/2014/main" id="{2D3802A0-84D6-F65D-A6B0-CE2B0721AB63}"/>
                </a:ext>
                <a:ext uri="{C183D7F6-B498-43B3-948B-1728B52AA6E4}">
                  <adec:decorative xmlns:adec="http://schemas.microsoft.com/office/drawing/2017/decorative" val="1"/>
                </a:ext>
              </a:extLst>
            </p:cNvPr>
            <p:cNvSpPr/>
            <p:nvPr/>
          </p:nvSpPr>
          <p:spPr>
            <a:xfrm>
              <a:off x="4471327" y="1425732"/>
              <a:ext cx="7315200" cy="228600"/>
            </a:xfrm>
            <a:prstGeom prst="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Picture 13" descr="This image represents Rights and Equalities.  Inside a centrally placed heart shape are 3 stylised icon representing gender neutral children and young people. One icon represents wheelchair users. The heart is set within the United Nations Rights of the Child logo. ">
              <a:extLst>
                <a:ext uri="{FF2B5EF4-FFF2-40B4-BE49-F238E27FC236}">
                  <a16:creationId xmlns:a16="http://schemas.microsoft.com/office/drawing/2014/main" id="{9BA73947-ABDA-F7FE-8ADF-853B1A61052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45948" y="354714"/>
              <a:ext cx="1167384" cy="978408"/>
            </a:xfrm>
            <a:prstGeom prst="rect">
              <a:avLst/>
            </a:prstGeom>
          </p:spPr>
        </p:pic>
        <p:pic>
          <p:nvPicPr>
            <p:cNvPr id="15" name="Picture 14" descr="This is the Education Scotland, Inclusion, Wellbeing and Equalities logo. It is blue green and yellow.">
              <a:extLst>
                <a:ext uri="{FF2B5EF4-FFF2-40B4-BE49-F238E27FC236}">
                  <a16:creationId xmlns:a16="http://schemas.microsoft.com/office/drawing/2014/main" id="{5A79C9C8-D6FC-1BF1-5D4E-74014D8455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2279" y="334537"/>
              <a:ext cx="1961549" cy="1018152"/>
            </a:xfrm>
            <a:prstGeom prst="rect">
              <a:avLst/>
            </a:prstGeom>
          </p:spPr>
        </p:pic>
      </p:grpSp>
      <p:pic>
        <p:nvPicPr>
          <p:cNvPr id="4" name="Picture 2">
            <a:extLst>
              <a:ext uri="{FF2B5EF4-FFF2-40B4-BE49-F238E27FC236}">
                <a16:creationId xmlns:a16="http://schemas.microsoft.com/office/drawing/2014/main" id="{C06C9AAF-FC91-55CC-F61A-EBBF90221C7E}"/>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626490"/>
            <a:ext cx="12192000" cy="3225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ducation Scotland logo">
            <a:extLst>
              <a:ext uri="{FF2B5EF4-FFF2-40B4-BE49-F238E27FC236}">
                <a16:creationId xmlns:a16="http://schemas.microsoft.com/office/drawing/2014/main" id="{C95E4E03-A0A4-FA4D-DB62-92BD21BDE5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714" y="430115"/>
            <a:ext cx="3451891" cy="1380366"/>
          </a:xfrm>
          <a:prstGeom prst="rect">
            <a:avLst/>
          </a:prstGeom>
        </p:spPr>
      </p:pic>
      <p:grpSp>
        <p:nvGrpSpPr>
          <p:cNvPr id="6" name="Group 5" descr="Inclusion wellbeing and equalities framework banner">
            <a:extLst>
              <a:ext uri="{FF2B5EF4-FFF2-40B4-BE49-F238E27FC236}">
                <a16:creationId xmlns:a16="http://schemas.microsoft.com/office/drawing/2014/main" id="{8BBB4132-8768-95F4-A68F-4D6138651F0B}"/>
              </a:ext>
            </a:extLst>
          </p:cNvPr>
          <p:cNvGrpSpPr/>
          <p:nvPr userDrawn="1"/>
        </p:nvGrpSpPr>
        <p:grpSpPr>
          <a:xfrm>
            <a:off x="4441860" y="415228"/>
            <a:ext cx="7315200" cy="1319795"/>
            <a:chOff x="4471327" y="334537"/>
            <a:chExt cx="7315200" cy="1319795"/>
          </a:xfrm>
        </p:grpSpPr>
        <p:pic>
          <p:nvPicPr>
            <p:cNvPr id="7" name="Picture 6" descr="This image represents Relationships. A central heart is encircled within 4 stylised icons representing gender neutral children, young people and adults.  ">
              <a:extLst>
                <a:ext uri="{FF2B5EF4-FFF2-40B4-BE49-F238E27FC236}">
                  <a16:creationId xmlns:a16="http://schemas.microsoft.com/office/drawing/2014/main" id="{3AA9C332-898E-CB07-7882-C5A7EB11BF0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784524" y="337306"/>
              <a:ext cx="1207497" cy="1013701"/>
            </a:xfrm>
            <a:prstGeom prst="rect">
              <a:avLst/>
            </a:prstGeom>
          </p:spPr>
        </p:pic>
        <p:pic>
          <p:nvPicPr>
            <p:cNvPr id="16" name="Picture 15" descr="This image represents Wellbeing and Care. Inside a centrally placed heart shape are 3 stylised icons representing gender neutral children and young people. One icon represents wheelchair users. The supporting the heart are  3 stylised icons representing gender neutral children, young people and adults.  ">
              <a:extLst>
                <a:ext uri="{FF2B5EF4-FFF2-40B4-BE49-F238E27FC236}">
                  <a16:creationId xmlns:a16="http://schemas.microsoft.com/office/drawing/2014/main" id="{E5ED9864-F75A-10C8-A097-3A6CD5B4DC7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133392" y="349424"/>
              <a:ext cx="1212416" cy="1013504"/>
            </a:xfrm>
            <a:prstGeom prst="rect">
              <a:avLst/>
            </a:prstGeom>
          </p:spPr>
        </p:pic>
        <p:pic>
          <p:nvPicPr>
            <p:cNvPr id="17" name="Picture 16" descr="This image represents Inclusion. Inside a centrally placed heart shape are 3 stylised icons representing 3 gender neutral children and young people. One icon represents wheelchair users. The heart is set within the United Nations Convention on the Rights of the Child (UNCRC) logo. ">
              <a:extLst>
                <a:ext uri="{FF2B5EF4-FFF2-40B4-BE49-F238E27FC236}">
                  <a16:creationId xmlns:a16="http://schemas.microsoft.com/office/drawing/2014/main" id="{674D4386-4267-CCF1-83CB-74C81B7FBE0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465998" y="337306"/>
              <a:ext cx="1225863" cy="1025622"/>
            </a:xfrm>
            <a:prstGeom prst="rect">
              <a:avLst/>
            </a:prstGeom>
          </p:spPr>
        </p:pic>
        <p:sp>
          <p:nvSpPr>
            <p:cNvPr id="18" name="Rectangle 17">
              <a:extLst>
                <a:ext uri="{FF2B5EF4-FFF2-40B4-BE49-F238E27FC236}">
                  <a16:creationId xmlns:a16="http://schemas.microsoft.com/office/drawing/2014/main" id="{218C4C03-2EDA-A8D8-821E-5ACA534BAA8E}"/>
                </a:ext>
                <a:ext uri="{C183D7F6-B498-43B3-948B-1728B52AA6E4}">
                  <adec:decorative xmlns:adec="http://schemas.microsoft.com/office/drawing/2017/decorative" val="1"/>
                </a:ext>
              </a:extLst>
            </p:cNvPr>
            <p:cNvSpPr/>
            <p:nvPr userDrawn="1"/>
          </p:nvSpPr>
          <p:spPr>
            <a:xfrm>
              <a:off x="4471327" y="1425732"/>
              <a:ext cx="7315200" cy="228600"/>
            </a:xfrm>
            <a:prstGeom prst="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Picture 18" descr="This image represents Rights and Equalities.  Inside a centrally placed heart shape are 3 stylised icon representing gender neutral children and young people. One icon represents wheelchair users. The heart is set within the United Nations Rights of the Child logo. ">
              <a:extLst>
                <a:ext uri="{FF2B5EF4-FFF2-40B4-BE49-F238E27FC236}">
                  <a16:creationId xmlns:a16="http://schemas.microsoft.com/office/drawing/2014/main" id="{207B3645-3BE6-38B9-4F34-28A6E8993B12}"/>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545948" y="354714"/>
              <a:ext cx="1167384" cy="978408"/>
            </a:xfrm>
            <a:prstGeom prst="rect">
              <a:avLst/>
            </a:prstGeom>
          </p:spPr>
        </p:pic>
        <p:pic>
          <p:nvPicPr>
            <p:cNvPr id="20" name="Picture 19" descr="This is the Education Scotland, Inclusion, Wellbeing and Equalities logo. It is blue green and yellow.">
              <a:extLst>
                <a:ext uri="{FF2B5EF4-FFF2-40B4-BE49-F238E27FC236}">
                  <a16:creationId xmlns:a16="http://schemas.microsoft.com/office/drawing/2014/main" id="{5E1D296D-E13C-43A8-CA33-AB516EB02B5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12279" y="334537"/>
              <a:ext cx="1961549" cy="1018152"/>
            </a:xfrm>
            <a:prstGeom prst="rect">
              <a:avLst/>
            </a:prstGeom>
          </p:spPr>
        </p:pic>
      </p:grpSp>
    </p:spTree>
    <p:extLst>
      <p:ext uri="{BB962C8B-B14F-4D97-AF65-F5344CB8AC3E}">
        <p14:creationId xmlns:p14="http://schemas.microsoft.com/office/powerpoint/2010/main" val="1669420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cxnSp>
        <p:nvCxnSpPr>
          <p:cNvPr id="4" name="Straight Connector 3"/>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9A0AE5B-24DB-4221-B7E3-6F56A12AF65C}"/>
              </a:ext>
            </a:extLst>
          </p:cNvPr>
          <p:cNvSpPr txBox="1"/>
          <p:nvPr userDrawn="1"/>
        </p:nvSpPr>
        <p:spPr>
          <a:xfrm>
            <a:off x="7522233" y="6232454"/>
            <a:ext cx="4101173" cy="461665"/>
          </a:xfrm>
          <a:prstGeom prst="rect">
            <a:avLst/>
          </a:prstGeom>
          <a:noFill/>
        </p:spPr>
        <p:txBody>
          <a:bodyPr wrap="square" rtlCol="0">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249137461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2B6E6-656F-8105-2F62-288153F6A2C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51EE203-9873-49EF-B428-A927611D62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77BF1668-E200-4837-DD2B-834B3A682DE6}"/>
              </a:ext>
            </a:extLst>
          </p:cNvPr>
          <p:cNvSpPr>
            <a:spLocks noGrp="1"/>
          </p:cNvSpPr>
          <p:nvPr>
            <p:ph type="dt" sz="half" idx="10"/>
          </p:nvPr>
        </p:nvSpPr>
        <p:spPr/>
        <p:txBody>
          <a:bodyPr/>
          <a:lstStyle/>
          <a:p>
            <a:fld id="{7DCFF4C6-C375-4E88-B728-DC84C0C6D377}" type="datetimeFigureOut">
              <a:rPr lang="en-GB" smtClean="0"/>
              <a:t>01/05/2025</a:t>
            </a:fld>
            <a:endParaRPr lang="en-GB"/>
          </a:p>
        </p:txBody>
      </p:sp>
      <p:sp>
        <p:nvSpPr>
          <p:cNvPr id="5" name="Footer Placeholder 4">
            <a:extLst>
              <a:ext uri="{FF2B5EF4-FFF2-40B4-BE49-F238E27FC236}">
                <a16:creationId xmlns:a16="http://schemas.microsoft.com/office/drawing/2014/main" id="{B3804A74-13ED-8657-05AE-C2E0083BB6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CCB976-9863-3CD3-C5AE-54EF53119C45}"/>
              </a:ext>
            </a:extLst>
          </p:cNvPr>
          <p:cNvSpPr>
            <a:spLocks noGrp="1"/>
          </p:cNvSpPr>
          <p:nvPr>
            <p:ph type="sldNum" sz="quarter" idx="12"/>
          </p:nvPr>
        </p:nvSpPr>
        <p:spPr/>
        <p:txBody>
          <a:bodyPr/>
          <a:lstStyle/>
          <a:p>
            <a:fld id="{60AB21B7-4504-4764-AFB7-3E4BC31A7B05}" type="slidenum">
              <a:rPr lang="en-GB" smtClean="0"/>
              <a:t>‹#›</a:t>
            </a:fld>
            <a:endParaRPr lang="en-GB"/>
          </a:p>
        </p:txBody>
      </p:sp>
    </p:spTree>
    <p:extLst>
      <p:ext uri="{BB962C8B-B14F-4D97-AF65-F5344CB8AC3E}">
        <p14:creationId xmlns:p14="http://schemas.microsoft.com/office/powerpoint/2010/main" val="1838921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5BF72-D1DA-E81B-EB25-F8C0C3CA201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3D4C362-C9AE-AF6C-1276-6FA9CB7C5ED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C521B23-0B0B-9CD5-71AC-F6CCA255EB56}"/>
              </a:ext>
            </a:extLst>
          </p:cNvPr>
          <p:cNvSpPr>
            <a:spLocks noGrp="1"/>
          </p:cNvSpPr>
          <p:nvPr>
            <p:ph type="dt" sz="half" idx="10"/>
          </p:nvPr>
        </p:nvSpPr>
        <p:spPr/>
        <p:txBody>
          <a:bodyPr/>
          <a:lstStyle/>
          <a:p>
            <a:fld id="{7DCFF4C6-C375-4E88-B728-DC84C0C6D377}" type="datetimeFigureOut">
              <a:rPr lang="en-GB" smtClean="0"/>
              <a:t>01/05/2025</a:t>
            </a:fld>
            <a:endParaRPr lang="en-GB"/>
          </a:p>
        </p:txBody>
      </p:sp>
      <p:sp>
        <p:nvSpPr>
          <p:cNvPr id="5" name="Footer Placeholder 4">
            <a:extLst>
              <a:ext uri="{FF2B5EF4-FFF2-40B4-BE49-F238E27FC236}">
                <a16:creationId xmlns:a16="http://schemas.microsoft.com/office/drawing/2014/main" id="{ABFBF5BF-0EE8-6F17-1683-63D9EAF666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2FBAE8-A74A-1525-BE8C-08ED944E1353}"/>
              </a:ext>
            </a:extLst>
          </p:cNvPr>
          <p:cNvSpPr>
            <a:spLocks noGrp="1"/>
          </p:cNvSpPr>
          <p:nvPr>
            <p:ph type="sldNum" sz="quarter" idx="12"/>
          </p:nvPr>
        </p:nvSpPr>
        <p:spPr/>
        <p:txBody>
          <a:bodyPr/>
          <a:lstStyle/>
          <a:p>
            <a:fld id="{60AB21B7-4504-4764-AFB7-3E4BC31A7B05}" type="slidenum">
              <a:rPr lang="en-GB" smtClean="0"/>
              <a:t>‹#›</a:t>
            </a:fld>
            <a:endParaRPr lang="en-GB"/>
          </a:p>
        </p:txBody>
      </p:sp>
    </p:spTree>
    <p:extLst>
      <p:ext uri="{BB962C8B-B14F-4D97-AF65-F5344CB8AC3E}">
        <p14:creationId xmlns:p14="http://schemas.microsoft.com/office/powerpoint/2010/main" val="2065996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EEDBC-A6C6-1BE2-41C2-DEFEE3ACC88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5B5A741-6095-FF5A-31DC-52C11489467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8CA19CC-C18D-00A5-3EFF-EF2901D68CA1}"/>
              </a:ext>
            </a:extLst>
          </p:cNvPr>
          <p:cNvSpPr>
            <a:spLocks noGrp="1"/>
          </p:cNvSpPr>
          <p:nvPr>
            <p:ph type="dt" sz="half" idx="10"/>
          </p:nvPr>
        </p:nvSpPr>
        <p:spPr/>
        <p:txBody>
          <a:bodyPr/>
          <a:lstStyle/>
          <a:p>
            <a:fld id="{7DCFF4C6-C375-4E88-B728-DC84C0C6D377}" type="datetimeFigureOut">
              <a:rPr lang="en-GB" smtClean="0"/>
              <a:t>01/05/2025</a:t>
            </a:fld>
            <a:endParaRPr lang="en-GB"/>
          </a:p>
        </p:txBody>
      </p:sp>
      <p:sp>
        <p:nvSpPr>
          <p:cNvPr id="5" name="Footer Placeholder 4">
            <a:extLst>
              <a:ext uri="{FF2B5EF4-FFF2-40B4-BE49-F238E27FC236}">
                <a16:creationId xmlns:a16="http://schemas.microsoft.com/office/drawing/2014/main" id="{85DD720E-89F0-AAB6-60E9-803B474F2B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F56AC2-55B2-C3B7-FB09-2ED202E9AF9B}"/>
              </a:ext>
            </a:extLst>
          </p:cNvPr>
          <p:cNvSpPr>
            <a:spLocks noGrp="1"/>
          </p:cNvSpPr>
          <p:nvPr>
            <p:ph type="sldNum" sz="quarter" idx="12"/>
          </p:nvPr>
        </p:nvSpPr>
        <p:spPr/>
        <p:txBody>
          <a:bodyPr/>
          <a:lstStyle/>
          <a:p>
            <a:fld id="{60AB21B7-4504-4764-AFB7-3E4BC31A7B05}" type="slidenum">
              <a:rPr lang="en-GB" smtClean="0"/>
              <a:t>‹#›</a:t>
            </a:fld>
            <a:endParaRPr lang="en-GB"/>
          </a:p>
        </p:txBody>
      </p:sp>
    </p:spTree>
    <p:extLst>
      <p:ext uri="{BB962C8B-B14F-4D97-AF65-F5344CB8AC3E}">
        <p14:creationId xmlns:p14="http://schemas.microsoft.com/office/powerpoint/2010/main" val="578437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3C31E-720C-48CA-1AF8-1D051FD3619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1E4DB54-54A7-15A9-E5CD-D7DEE794C0A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9602039-4258-801D-BF9E-C948B28A58C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A960729-8FF2-CF26-AAB7-F91300831357}"/>
              </a:ext>
            </a:extLst>
          </p:cNvPr>
          <p:cNvSpPr>
            <a:spLocks noGrp="1"/>
          </p:cNvSpPr>
          <p:nvPr>
            <p:ph type="dt" sz="half" idx="10"/>
          </p:nvPr>
        </p:nvSpPr>
        <p:spPr/>
        <p:txBody>
          <a:bodyPr/>
          <a:lstStyle/>
          <a:p>
            <a:fld id="{7DCFF4C6-C375-4E88-B728-DC84C0C6D377}" type="datetimeFigureOut">
              <a:rPr lang="en-GB" smtClean="0"/>
              <a:t>01/05/2025</a:t>
            </a:fld>
            <a:endParaRPr lang="en-GB"/>
          </a:p>
        </p:txBody>
      </p:sp>
      <p:sp>
        <p:nvSpPr>
          <p:cNvPr id="6" name="Footer Placeholder 5">
            <a:extLst>
              <a:ext uri="{FF2B5EF4-FFF2-40B4-BE49-F238E27FC236}">
                <a16:creationId xmlns:a16="http://schemas.microsoft.com/office/drawing/2014/main" id="{9C36CC87-E508-B83B-634E-0F42F51CC8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311B0F-0EF2-9F29-FFFC-4580B56BA027}"/>
              </a:ext>
            </a:extLst>
          </p:cNvPr>
          <p:cNvSpPr>
            <a:spLocks noGrp="1"/>
          </p:cNvSpPr>
          <p:nvPr>
            <p:ph type="sldNum" sz="quarter" idx="12"/>
          </p:nvPr>
        </p:nvSpPr>
        <p:spPr/>
        <p:txBody>
          <a:bodyPr/>
          <a:lstStyle/>
          <a:p>
            <a:fld id="{60AB21B7-4504-4764-AFB7-3E4BC31A7B05}" type="slidenum">
              <a:rPr lang="en-GB" smtClean="0"/>
              <a:t>‹#›</a:t>
            </a:fld>
            <a:endParaRPr lang="en-GB"/>
          </a:p>
        </p:txBody>
      </p:sp>
    </p:spTree>
    <p:extLst>
      <p:ext uri="{BB962C8B-B14F-4D97-AF65-F5344CB8AC3E}">
        <p14:creationId xmlns:p14="http://schemas.microsoft.com/office/powerpoint/2010/main" val="747224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42ADD-CD00-1591-31DB-E2F2C55FC67A}"/>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16043480-316B-30DA-B297-AB28710D5C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7CE64E3-0B7E-231E-CB8A-49B3E8A078E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C31B8B3-3F24-45E5-2686-D8482D1CE6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CACB1D0-79D8-AA12-97E5-B5F812E0450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2E06950-AF2C-9673-464D-7D1911B3B511}"/>
              </a:ext>
            </a:extLst>
          </p:cNvPr>
          <p:cNvSpPr>
            <a:spLocks noGrp="1"/>
          </p:cNvSpPr>
          <p:nvPr>
            <p:ph type="dt" sz="half" idx="10"/>
          </p:nvPr>
        </p:nvSpPr>
        <p:spPr/>
        <p:txBody>
          <a:bodyPr/>
          <a:lstStyle/>
          <a:p>
            <a:fld id="{7DCFF4C6-C375-4E88-B728-DC84C0C6D377}" type="datetimeFigureOut">
              <a:rPr lang="en-GB" smtClean="0"/>
              <a:t>01/05/2025</a:t>
            </a:fld>
            <a:endParaRPr lang="en-GB"/>
          </a:p>
        </p:txBody>
      </p:sp>
      <p:sp>
        <p:nvSpPr>
          <p:cNvPr id="8" name="Footer Placeholder 7">
            <a:extLst>
              <a:ext uri="{FF2B5EF4-FFF2-40B4-BE49-F238E27FC236}">
                <a16:creationId xmlns:a16="http://schemas.microsoft.com/office/drawing/2014/main" id="{C873DE55-51BE-A426-E363-067F4C11928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400670B-D5BA-0226-8D6A-B8AA05B31FA1}"/>
              </a:ext>
            </a:extLst>
          </p:cNvPr>
          <p:cNvSpPr>
            <a:spLocks noGrp="1"/>
          </p:cNvSpPr>
          <p:nvPr>
            <p:ph type="sldNum" sz="quarter" idx="12"/>
          </p:nvPr>
        </p:nvSpPr>
        <p:spPr/>
        <p:txBody>
          <a:bodyPr/>
          <a:lstStyle/>
          <a:p>
            <a:fld id="{60AB21B7-4504-4764-AFB7-3E4BC31A7B05}" type="slidenum">
              <a:rPr lang="en-GB" smtClean="0"/>
              <a:t>‹#›</a:t>
            </a:fld>
            <a:endParaRPr lang="en-GB"/>
          </a:p>
        </p:txBody>
      </p:sp>
    </p:spTree>
    <p:extLst>
      <p:ext uri="{BB962C8B-B14F-4D97-AF65-F5344CB8AC3E}">
        <p14:creationId xmlns:p14="http://schemas.microsoft.com/office/powerpoint/2010/main" val="2393003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9EC5D-9294-894A-30DE-CE78F2C360A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FD03BCB-B8E3-6397-6C37-8FDCF95C5D7B}"/>
              </a:ext>
            </a:extLst>
          </p:cNvPr>
          <p:cNvSpPr>
            <a:spLocks noGrp="1"/>
          </p:cNvSpPr>
          <p:nvPr>
            <p:ph type="dt" sz="half" idx="10"/>
          </p:nvPr>
        </p:nvSpPr>
        <p:spPr/>
        <p:txBody>
          <a:bodyPr/>
          <a:lstStyle/>
          <a:p>
            <a:fld id="{7DCFF4C6-C375-4E88-B728-DC84C0C6D377}" type="datetimeFigureOut">
              <a:rPr lang="en-GB" smtClean="0"/>
              <a:t>01/05/2025</a:t>
            </a:fld>
            <a:endParaRPr lang="en-GB"/>
          </a:p>
        </p:txBody>
      </p:sp>
      <p:sp>
        <p:nvSpPr>
          <p:cNvPr id="4" name="Footer Placeholder 3">
            <a:extLst>
              <a:ext uri="{FF2B5EF4-FFF2-40B4-BE49-F238E27FC236}">
                <a16:creationId xmlns:a16="http://schemas.microsoft.com/office/drawing/2014/main" id="{043007EA-8E87-39A1-3374-B2CAE85C886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15212C5-DF50-C511-B2B6-B61FFDC004D8}"/>
              </a:ext>
            </a:extLst>
          </p:cNvPr>
          <p:cNvSpPr>
            <a:spLocks noGrp="1"/>
          </p:cNvSpPr>
          <p:nvPr>
            <p:ph type="sldNum" sz="quarter" idx="12"/>
          </p:nvPr>
        </p:nvSpPr>
        <p:spPr/>
        <p:txBody>
          <a:bodyPr/>
          <a:lstStyle/>
          <a:p>
            <a:fld id="{60AB21B7-4504-4764-AFB7-3E4BC31A7B05}" type="slidenum">
              <a:rPr lang="en-GB" smtClean="0"/>
              <a:t>‹#›</a:t>
            </a:fld>
            <a:endParaRPr lang="en-GB"/>
          </a:p>
        </p:txBody>
      </p:sp>
    </p:spTree>
    <p:extLst>
      <p:ext uri="{BB962C8B-B14F-4D97-AF65-F5344CB8AC3E}">
        <p14:creationId xmlns:p14="http://schemas.microsoft.com/office/powerpoint/2010/main" val="3826436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27BFB5-C878-BCCB-6674-086194F2216F}"/>
              </a:ext>
            </a:extLst>
          </p:cNvPr>
          <p:cNvSpPr>
            <a:spLocks noGrp="1"/>
          </p:cNvSpPr>
          <p:nvPr>
            <p:ph type="dt" sz="half" idx="10"/>
          </p:nvPr>
        </p:nvSpPr>
        <p:spPr/>
        <p:txBody>
          <a:bodyPr/>
          <a:lstStyle/>
          <a:p>
            <a:fld id="{7DCFF4C6-C375-4E88-B728-DC84C0C6D377}" type="datetimeFigureOut">
              <a:rPr lang="en-GB" smtClean="0"/>
              <a:t>01/05/2025</a:t>
            </a:fld>
            <a:endParaRPr lang="en-GB"/>
          </a:p>
        </p:txBody>
      </p:sp>
      <p:sp>
        <p:nvSpPr>
          <p:cNvPr id="3" name="Footer Placeholder 2">
            <a:extLst>
              <a:ext uri="{FF2B5EF4-FFF2-40B4-BE49-F238E27FC236}">
                <a16:creationId xmlns:a16="http://schemas.microsoft.com/office/drawing/2014/main" id="{7392A3A9-3A45-EF3A-6B75-0D6169A2EB4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D5E7B48-989E-2A46-FDE7-D3D040353877}"/>
              </a:ext>
            </a:extLst>
          </p:cNvPr>
          <p:cNvSpPr>
            <a:spLocks noGrp="1"/>
          </p:cNvSpPr>
          <p:nvPr>
            <p:ph type="sldNum" sz="quarter" idx="12"/>
          </p:nvPr>
        </p:nvSpPr>
        <p:spPr/>
        <p:txBody>
          <a:bodyPr/>
          <a:lstStyle/>
          <a:p>
            <a:fld id="{60AB21B7-4504-4764-AFB7-3E4BC31A7B05}" type="slidenum">
              <a:rPr lang="en-GB" smtClean="0"/>
              <a:t>‹#›</a:t>
            </a:fld>
            <a:endParaRPr lang="en-GB"/>
          </a:p>
        </p:txBody>
      </p:sp>
    </p:spTree>
    <p:extLst>
      <p:ext uri="{BB962C8B-B14F-4D97-AF65-F5344CB8AC3E}">
        <p14:creationId xmlns:p14="http://schemas.microsoft.com/office/powerpoint/2010/main" val="3148280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D97D5-0597-95C6-1497-7909F307707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C2EDC50-785D-63E5-9CC2-4FCE1488A4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3E4F353-0D1C-3A5B-2B33-A97474F2B5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3DAF0F-6ABC-8C3B-ED33-DDB2647EB32F}"/>
              </a:ext>
            </a:extLst>
          </p:cNvPr>
          <p:cNvSpPr>
            <a:spLocks noGrp="1"/>
          </p:cNvSpPr>
          <p:nvPr>
            <p:ph type="dt" sz="half" idx="10"/>
          </p:nvPr>
        </p:nvSpPr>
        <p:spPr/>
        <p:txBody>
          <a:bodyPr/>
          <a:lstStyle/>
          <a:p>
            <a:fld id="{7DCFF4C6-C375-4E88-B728-DC84C0C6D377}" type="datetimeFigureOut">
              <a:rPr lang="en-GB" smtClean="0"/>
              <a:t>01/05/2025</a:t>
            </a:fld>
            <a:endParaRPr lang="en-GB"/>
          </a:p>
        </p:txBody>
      </p:sp>
      <p:sp>
        <p:nvSpPr>
          <p:cNvPr id="6" name="Footer Placeholder 5">
            <a:extLst>
              <a:ext uri="{FF2B5EF4-FFF2-40B4-BE49-F238E27FC236}">
                <a16:creationId xmlns:a16="http://schemas.microsoft.com/office/drawing/2014/main" id="{8EDB10CF-743D-C095-BA75-CE8090B835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5BEC48-342B-5BB5-AA2C-49F84031BB36}"/>
              </a:ext>
            </a:extLst>
          </p:cNvPr>
          <p:cNvSpPr>
            <a:spLocks noGrp="1"/>
          </p:cNvSpPr>
          <p:nvPr>
            <p:ph type="sldNum" sz="quarter" idx="12"/>
          </p:nvPr>
        </p:nvSpPr>
        <p:spPr/>
        <p:txBody>
          <a:bodyPr/>
          <a:lstStyle/>
          <a:p>
            <a:fld id="{60AB21B7-4504-4764-AFB7-3E4BC31A7B05}" type="slidenum">
              <a:rPr lang="en-GB" smtClean="0"/>
              <a:t>‹#›</a:t>
            </a:fld>
            <a:endParaRPr lang="en-GB"/>
          </a:p>
        </p:txBody>
      </p:sp>
    </p:spTree>
    <p:extLst>
      <p:ext uri="{BB962C8B-B14F-4D97-AF65-F5344CB8AC3E}">
        <p14:creationId xmlns:p14="http://schemas.microsoft.com/office/powerpoint/2010/main" val="3610288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21F83-41EB-F48D-ED66-371B0BBEF95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0DA940CA-7066-C50F-7502-F6AE1A43E9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6264A46D-205D-FA84-9B00-5900B33158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0153D3E-2084-6098-78AA-ED56DE982F14}"/>
              </a:ext>
            </a:extLst>
          </p:cNvPr>
          <p:cNvSpPr>
            <a:spLocks noGrp="1"/>
          </p:cNvSpPr>
          <p:nvPr>
            <p:ph type="dt" sz="half" idx="10"/>
          </p:nvPr>
        </p:nvSpPr>
        <p:spPr/>
        <p:txBody>
          <a:bodyPr/>
          <a:lstStyle/>
          <a:p>
            <a:fld id="{7DCFF4C6-C375-4E88-B728-DC84C0C6D377}" type="datetimeFigureOut">
              <a:rPr lang="en-GB" smtClean="0"/>
              <a:t>01/05/2025</a:t>
            </a:fld>
            <a:endParaRPr lang="en-GB"/>
          </a:p>
        </p:txBody>
      </p:sp>
      <p:sp>
        <p:nvSpPr>
          <p:cNvPr id="6" name="Footer Placeholder 5">
            <a:extLst>
              <a:ext uri="{FF2B5EF4-FFF2-40B4-BE49-F238E27FC236}">
                <a16:creationId xmlns:a16="http://schemas.microsoft.com/office/drawing/2014/main" id="{951E04A3-FBD3-729F-E16A-91D9A4044D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38BB8A-A7ED-CC7D-DE0E-4DA625C7A9F9}"/>
              </a:ext>
            </a:extLst>
          </p:cNvPr>
          <p:cNvSpPr>
            <a:spLocks noGrp="1"/>
          </p:cNvSpPr>
          <p:nvPr>
            <p:ph type="sldNum" sz="quarter" idx="12"/>
          </p:nvPr>
        </p:nvSpPr>
        <p:spPr/>
        <p:txBody>
          <a:bodyPr/>
          <a:lstStyle/>
          <a:p>
            <a:fld id="{60AB21B7-4504-4764-AFB7-3E4BC31A7B05}" type="slidenum">
              <a:rPr lang="en-GB" smtClean="0"/>
              <a:t>‹#›</a:t>
            </a:fld>
            <a:endParaRPr lang="en-GB"/>
          </a:p>
        </p:txBody>
      </p:sp>
    </p:spTree>
    <p:extLst>
      <p:ext uri="{BB962C8B-B14F-4D97-AF65-F5344CB8AC3E}">
        <p14:creationId xmlns:p14="http://schemas.microsoft.com/office/powerpoint/2010/main" val="4061315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14B3-5EC7-D5C0-4800-6C6D615C2960}"/>
              </a:ext>
            </a:extLst>
          </p:cNvPr>
          <p:cNvSpPr>
            <a:spLocks noGrp="1"/>
          </p:cNvSpPr>
          <p:nvPr>
            <p:ph type="title" hasCustomPrompt="1"/>
          </p:nvPr>
        </p:nvSpPr>
        <p:spPr/>
        <p:txBody>
          <a:bodyPr/>
          <a:lstStyle>
            <a:lvl1pPr>
              <a:defRPr>
                <a:solidFill>
                  <a:srgbClr val="117980"/>
                </a:solidFill>
              </a:defRPr>
            </a:lvl1pPr>
          </a:lstStyle>
          <a:p>
            <a:r>
              <a:rPr lang="en-GB" dirty="0"/>
              <a:t>Click to edit title</a:t>
            </a:r>
          </a:p>
        </p:txBody>
      </p:sp>
      <p:sp>
        <p:nvSpPr>
          <p:cNvPr id="3" name="Content Placeholder 2">
            <a:extLst>
              <a:ext uri="{FF2B5EF4-FFF2-40B4-BE49-F238E27FC236}">
                <a16:creationId xmlns:a16="http://schemas.microsoft.com/office/drawing/2014/main" id="{B13075FC-CDF3-D1B7-C3F9-AD6CCBD57896}"/>
              </a:ext>
            </a:extLst>
          </p:cNvPr>
          <p:cNvSpPr>
            <a:spLocks noGrp="1"/>
          </p:cNvSpPr>
          <p:nvPr>
            <p:ph idx="1" hasCustomPrompt="1"/>
          </p:nvPr>
        </p:nvSpPr>
        <p:spPr>
          <a:xfrm>
            <a:off x="838200" y="1843209"/>
            <a:ext cx="10515600" cy="4351338"/>
          </a:xfrm>
        </p:spPr>
        <p:txBody>
          <a:bodyPr/>
          <a:lstStyle>
            <a:lvl1pPr>
              <a:defRPr>
                <a:solidFill>
                  <a:schemeClr val="tx1">
                    <a:lumMod val="75000"/>
                    <a:lumOff val="25000"/>
                  </a:schemeClr>
                </a:solidFill>
              </a:defRPr>
            </a:lvl1pPr>
          </a:lstStyle>
          <a:p>
            <a:pPr lvl="0"/>
            <a:r>
              <a:rPr lang="en-GB" dirty="0"/>
              <a:t>Click to edit text</a:t>
            </a:r>
          </a:p>
        </p:txBody>
      </p:sp>
    </p:spTree>
    <p:extLst>
      <p:ext uri="{BB962C8B-B14F-4D97-AF65-F5344CB8AC3E}">
        <p14:creationId xmlns:p14="http://schemas.microsoft.com/office/powerpoint/2010/main" val="257345344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072BF-A36E-76C8-1C8F-7DB35B73076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D41A774-18BC-EB86-1959-7B9E516C677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5E519A2-97A1-8D22-F62E-D2ED3721B8AD}"/>
              </a:ext>
            </a:extLst>
          </p:cNvPr>
          <p:cNvSpPr>
            <a:spLocks noGrp="1"/>
          </p:cNvSpPr>
          <p:nvPr>
            <p:ph type="dt" sz="half" idx="10"/>
          </p:nvPr>
        </p:nvSpPr>
        <p:spPr/>
        <p:txBody>
          <a:bodyPr/>
          <a:lstStyle/>
          <a:p>
            <a:fld id="{7DCFF4C6-C375-4E88-B728-DC84C0C6D377}" type="datetimeFigureOut">
              <a:rPr lang="en-GB" smtClean="0"/>
              <a:t>01/05/2025</a:t>
            </a:fld>
            <a:endParaRPr lang="en-GB"/>
          </a:p>
        </p:txBody>
      </p:sp>
      <p:sp>
        <p:nvSpPr>
          <p:cNvPr id="5" name="Footer Placeholder 4">
            <a:extLst>
              <a:ext uri="{FF2B5EF4-FFF2-40B4-BE49-F238E27FC236}">
                <a16:creationId xmlns:a16="http://schemas.microsoft.com/office/drawing/2014/main" id="{12965A67-27B1-149F-DC0A-8174BCED76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C83C4C-22AB-0F2F-3637-D4E7EE8475B7}"/>
              </a:ext>
            </a:extLst>
          </p:cNvPr>
          <p:cNvSpPr>
            <a:spLocks noGrp="1"/>
          </p:cNvSpPr>
          <p:nvPr>
            <p:ph type="sldNum" sz="quarter" idx="12"/>
          </p:nvPr>
        </p:nvSpPr>
        <p:spPr/>
        <p:txBody>
          <a:bodyPr/>
          <a:lstStyle/>
          <a:p>
            <a:fld id="{60AB21B7-4504-4764-AFB7-3E4BC31A7B05}" type="slidenum">
              <a:rPr lang="en-GB" smtClean="0"/>
              <a:t>‹#›</a:t>
            </a:fld>
            <a:endParaRPr lang="en-GB"/>
          </a:p>
        </p:txBody>
      </p:sp>
    </p:spTree>
    <p:extLst>
      <p:ext uri="{BB962C8B-B14F-4D97-AF65-F5344CB8AC3E}">
        <p14:creationId xmlns:p14="http://schemas.microsoft.com/office/powerpoint/2010/main" val="22766046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7E2AAB-912A-EA7B-4326-81BECBC6F54E}"/>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1C7C804-A0CB-5016-4E51-2670DE942D9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6FCC8CA-C3F5-0AD8-3A44-8C4A93078188}"/>
              </a:ext>
            </a:extLst>
          </p:cNvPr>
          <p:cNvSpPr>
            <a:spLocks noGrp="1"/>
          </p:cNvSpPr>
          <p:nvPr>
            <p:ph type="dt" sz="half" idx="10"/>
          </p:nvPr>
        </p:nvSpPr>
        <p:spPr/>
        <p:txBody>
          <a:bodyPr/>
          <a:lstStyle/>
          <a:p>
            <a:fld id="{7DCFF4C6-C375-4E88-B728-DC84C0C6D377}" type="datetimeFigureOut">
              <a:rPr lang="en-GB" smtClean="0"/>
              <a:t>01/05/2025</a:t>
            </a:fld>
            <a:endParaRPr lang="en-GB"/>
          </a:p>
        </p:txBody>
      </p:sp>
      <p:sp>
        <p:nvSpPr>
          <p:cNvPr id="5" name="Footer Placeholder 4">
            <a:extLst>
              <a:ext uri="{FF2B5EF4-FFF2-40B4-BE49-F238E27FC236}">
                <a16:creationId xmlns:a16="http://schemas.microsoft.com/office/drawing/2014/main" id="{1B73B1D6-7E8D-4802-D0A3-7082B34E4C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1C5375-47F6-9818-A14D-7A8A632BF2D3}"/>
              </a:ext>
            </a:extLst>
          </p:cNvPr>
          <p:cNvSpPr>
            <a:spLocks noGrp="1"/>
          </p:cNvSpPr>
          <p:nvPr>
            <p:ph type="sldNum" sz="quarter" idx="12"/>
          </p:nvPr>
        </p:nvSpPr>
        <p:spPr/>
        <p:txBody>
          <a:bodyPr/>
          <a:lstStyle/>
          <a:p>
            <a:fld id="{60AB21B7-4504-4764-AFB7-3E4BC31A7B05}" type="slidenum">
              <a:rPr lang="en-GB" smtClean="0"/>
              <a:t>‹#›</a:t>
            </a:fld>
            <a:endParaRPr lang="en-GB"/>
          </a:p>
        </p:txBody>
      </p:sp>
    </p:spTree>
    <p:extLst>
      <p:ext uri="{BB962C8B-B14F-4D97-AF65-F5344CB8AC3E}">
        <p14:creationId xmlns:p14="http://schemas.microsoft.com/office/powerpoint/2010/main" val="828524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DC111-58DF-DDBD-A289-74EA0701FDE4}"/>
              </a:ext>
            </a:extLst>
          </p:cNvPr>
          <p:cNvSpPr>
            <a:spLocks noGrp="1"/>
          </p:cNvSpPr>
          <p:nvPr>
            <p:ph type="title" hasCustomPrompt="1"/>
          </p:nvPr>
        </p:nvSpPr>
        <p:spPr>
          <a:xfrm>
            <a:off x="839788" y="390418"/>
            <a:ext cx="5530190" cy="883578"/>
          </a:xfrm>
        </p:spPr>
        <p:txBody>
          <a:bodyPr anchor="b">
            <a:noAutofit/>
          </a:bodyPr>
          <a:lstStyle>
            <a:lvl1pPr>
              <a:defRPr sz="4400">
                <a:solidFill>
                  <a:srgbClr val="117980"/>
                </a:solidFill>
              </a:defRPr>
            </a:lvl1pPr>
          </a:lstStyle>
          <a:p>
            <a:r>
              <a:rPr lang="en-GB" dirty="0"/>
              <a:t>Click to edit title</a:t>
            </a:r>
          </a:p>
        </p:txBody>
      </p:sp>
      <p:sp>
        <p:nvSpPr>
          <p:cNvPr id="3" name="Picture Placeholder 2">
            <a:extLst>
              <a:ext uri="{FF2B5EF4-FFF2-40B4-BE49-F238E27FC236}">
                <a16:creationId xmlns:a16="http://schemas.microsoft.com/office/drawing/2014/main" id="{8F2B417B-C795-795A-81DF-602F70776678}"/>
              </a:ext>
            </a:extLst>
          </p:cNvPr>
          <p:cNvSpPr>
            <a:spLocks noGrp="1"/>
          </p:cNvSpPr>
          <p:nvPr>
            <p:ph type="pic" idx="1"/>
          </p:nvPr>
        </p:nvSpPr>
        <p:spPr>
          <a:xfrm>
            <a:off x="6657654" y="390418"/>
            <a:ext cx="4697734" cy="54706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a:extLst>
              <a:ext uri="{FF2B5EF4-FFF2-40B4-BE49-F238E27FC236}">
                <a16:creationId xmlns:a16="http://schemas.microsoft.com/office/drawing/2014/main" id="{44E07B71-CBA2-0324-C720-E60FAD9B3CF6}"/>
              </a:ext>
            </a:extLst>
          </p:cNvPr>
          <p:cNvSpPr>
            <a:spLocks noGrp="1"/>
          </p:cNvSpPr>
          <p:nvPr>
            <p:ph type="body" sz="half" idx="2" hasCustomPrompt="1"/>
          </p:nvPr>
        </p:nvSpPr>
        <p:spPr>
          <a:xfrm>
            <a:off x="839788" y="1520575"/>
            <a:ext cx="5530190" cy="4348413"/>
          </a:xfrm>
        </p:spPr>
        <p:txBody>
          <a:bodyPr>
            <a:normAutofit/>
          </a:bodyPr>
          <a:lstStyle>
            <a:lvl1pPr marL="0" indent="0">
              <a:buNone/>
              <a:defRPr sz="24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text</a:t>
            </a:r>
          </a:p>
        </p:txBody>
      </p:sp>
    </p:spTree>
    <p:extLst>
      <p:ext uri="{BB962C8B-B14F-4D97-AF65-F5344CB8AC3E}">
        <p14:creationId xmlns:p14="http://schemas.microsoft.com/office/powerpoint/2010/main" val="87089041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DC111-58DF-DDBD-A289-74EA0701FDE4}"/>
              </a:ext>
            </a:extLst>
          </p:cNvPr>
          <p:cNvSpPr>
            <a:spLocks noGrp="1"/>
          </p:cNvSpPr>
          <p:nvPr>
            <p:ph type="title" hasCustomPrompt="1"/>
          </p:nvPr>
        </p:nvSpPr>
        <p:spPr>
          <a:xfrm>
            <a:off x="924675" y="533042"/>
            <a:ext cx="9382999" cy="911939"/>
          </a:xfrm>
        </p:spPr>
        <p:txBody>
          <a:bodyPr anchor="b">
            <a:noAutofit/>
          </a:bodyPr>
          <a:lstStyle>
            <a:lvl1pPr>
              <a:defRPr sz="4400">
                <a:solidFill>
                  <a:srgbClr val="117980"/>
                </a:solidFill>
              </a:defRPr>
            </a:lvl1pPr>
          </a:lstStyle>
          <a:p>
            <a:r>
              <a:rPr lang="en-GB" dirty="0"/>
              <a:t>Click to edit title</a:t>
            </a:r>
          </a:p>
        </p:txBody>
      </p:sp>
      <p:sp>
        <p:nvSpPr>
          <p:cNvPr id="3" name="Picture Placeholder 2">
            <a:extLst>
              <a:ext uri="{FF2B5EF4-FFF2-40B4-BE49-F238E27FC236}">
                <a16:creationId xmlns:a16="http://schemas.microsoft.com/office/drawing/2014/main" id="{8F2B417B-C795-795A-81DF-602F70776678}"/>
              </a:ext>
            </a:extLst>
          </p:cNvPr>
          <p:cNvSpPr>
            <a:spLocks noGrp="1"/>
          </p:cNvSpPr>
          <p:nvPr>
            <p:ph type="pic" idx="1"/>
          </p:nvPr>
        </p:nvSpPr>
        <p:spPr>
          <a:xfrm>
            <a:off x="924675" y="1643865"/>
            <a:ext cx="4697734" cy="4880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a:extLst>
              <a:ext uri="{FF2B5EF4-FFF2-40B4-BE49-F238E27FC236}">
                <a16:creationId xmlns:a16="http://schemas.microsoft.com/office/drawing/2014/main" id="{44E07B71-CBA2-0324-C720-E60FAD9B3CF6}"/>
              </a:ext>
            </a:extLst>
          </p:cNvPr>
          <p:cNvSpPr>
            <a:spLocks noGrp="1"/>
          </p:cNvSpPr>
          <p:nvPr>
            <p:ph type="body" sz="half" idx="2" hasCustomPrompt="1"/>
          </p:nvPr>
        </p:nvSpPr>
        <p:spPr>
          <a:xfrm>
            <a:off x="5959011" y="1643865"/>
            <a:ext cx="5815174" cy="4880225"/>
          </a:xfrm>
        </p:spPr>
        <p:txBody>
          <a:bodyPr>
            <a:normAutofit/>
          </a:bodyPr>
          <a:lstStyle>
            <a:lvl1pPr marL="0" indent="0">
              <a:buNone/>
              <a:defRPr sz="24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text</a:t>
            </a:r>
          </a:p>
        </p:txBody>
      </p:sp>
    </p:spTree>
    <p:extLst>
      <p:ext uri="{BB962C8B-B14F-4D97-AF65-F5344CB8AC3E}">
        <p14:creationId xmlns:p14="http://schemas.microsoft.com/office/powerpoint/2010/main" val="263232917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DC111-58DF-DDBD-A289-74EA0701FDE4}"/>
              </a:ext>
            </a:extLst>
          </p:cNvPr>
          <p:cNvSpPr>
            <a:spLocks noGrp="1"/>
          </p:cNvSpPr>
          <p:nvPr>
            <p:ph type="title" hasCustomPrompt="1"/>
          </p:nvPr>
        </p:nvSpPr>
        <p:spPr>
          <a:xfrm>
            <a:off x="924675" y="533042"/>
            <a:ext cx="10572107" cy="911939"/>
          </a:xfrm>
        </p:spPr>
        <p:txBody>
          <a:bodyPr anchor="b">
            <a:noAutofit/>
          </a:bodyPr>
          <a:lstStyle>
            <a:lvl1pPr>
              <a:defRPr sz="4400">
                <a:solidFill>
                  <a:srgbClr val="117980"/>
                </a:solidFill>
              </a:defRPr>
            </a:lvl1pPr>
          </a:lstStyle>
          <a:p>
            <a:r>
              <a:rPr lang="en-GB" dirty="0"/>
              <a:t>Click to edit title</a:t>
            </a:r>
          </a:p>
        </p:txBody>
      </p:sp>
      <p:sp>
        <p:nvSpPr>
          <p:cNvPr id="3" name="Picture Placeholder 2">
            <a:extLst>
              <a:ext uri="{FF2B5EF4-FFF2-40B4-BE49-F238E27FC236}">
                <a16:creationId xmlns:a16="http://schemas.microsoft.com/office/drawing/2014/main" id="{8F2B417B-C795-795A-81DF-602F70776678}"/>
              </a:ext>
            </a:extLst>
          </p:cNvPr>
          <p:cNvSpPr>
            <a:spLocks noGrp="1"/>
          </p:cNvSpPr>
          <p:nvPr>
            <p:ph type="pic" idx="1"/>
          </p:nvPr>
        </p:nvSpPr>
        <p:spPr>
          <a:xfrm>
            <a:off x="924674" y="1643865"/>
            <a:ext cx="10572107" cy="4880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81507974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87113-533B-23B3-F820-924DADBA975A}"/>
              </a:ext>
            </a:extLst>
          </p:cNvPr>
          <p:cNvSpPr>
            <a:spLocks noGrp="1"/>
          </p:cNvSpPr>
          <p:nvPr>
            <p:ph type="title" hasCustomPrompt="1"/>
          </p:nvPr>
        </p:nvSpPr>
        <p:spPr>
          <a:xfrm>
            <a:off x="3311925" y="565533"/>
            <a:ext cx="8513630" cy="1239278"/>
          </a:xfrm>
        </p:spPr>
        <p:txBody>
          <a:bodyPr/>
          <a:lstStyle>
            <a:lvl1pPr>
              <a:defRPr>
                <a:solidFill>
                  <a:srgbClr val="117980"/>
                </a:solidFill>
              </a:defRPr>
            </a:lvl1pPr>
          </a:lstStyle>
          <a:p>
            <a:r>
              <a:rPr lang="en-GB" dirty="0"/>
              <a:t>Click to edit title</a:t>
            </a:r>
          </a:p>
        </p:txBody>
      </p:sp>
      <p:pic>
        <p:nvPicPr>
          <p:cNvPr id="2050" name="Picture 2" descr="Inclusion, Wellbeing and Equalities logo.">
            <a:extLst>
              <a:ext uri="{FF2B5EF4-FFF2-40B4-BE49-F238E27FC236}">
                <a16:creationId xmlns:a16="http://schemas.microsoft.com/office/drawing/2014/main" id="{FD68F551-D2D0-339F-1781-ECB4633AE4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809" y="565533"/>
            <a:ext cx="2453142" cy="1235849"/>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3">
            <a:extLst>
              <a:ext uri="{FF2B5EF4-FFF2-40B4-BE49-F238E27FC236}">
                <a16:creationId xmlns:a16="http://schemas.microsoft.com/office/drawing/2014/main" id="{185B60DF-DDA6-1513-7014-74ADB3DB7633}"/>
              </a:ext>
            </a:extLst>
          </p:cNvPr>
          <p:cNvSpPr>
            <a:spLocks noGrp="1"/>
          </p:cNvSpPr>
          <p:nvPr>
            <p:ph type="body" sz="half" idx="2" hasCustomPrompt="1"/>
          </p:nvPr>
        </p:nvSpPr>
        <p:spPr>
          <a:xfrm>
            <a:off x="565809" y="2024009"/>
            <a:ext cx="7468581" cy="4348413"/>
          </a:xfrm>
        </p:spPr>
        <p:txBody>
          <a:bodyPr>
            <a:normAutofit/>
          </a:bodyPr>
          <a:lstStyle>
            <a:lvl1pPr marL="0" indent="0">
              <a:buNone/>
              <a:defRPr sz="24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text</a:t>
            </a:r>
          </a:p>
        </p:txBody>
      </p:sp>
      <p:sp>
        <p:nvSpPr>
          <p:cNvPr id="11" name="Picture Placeholder 2">
            <a:extLst>
              <a:ext uri="{FF2B5EF4-FFF2-40B4-BE49-F238E27FC236}">
                <a16:creationId xmlns:a16="http://schemas.microsoft.com/office/drawing/2014/main" id="{89C3F278-D9E0-FF7F-1E9C-458FA0E1C38E}"/>
              </a:ext>
            </a:extLst>
          </p:cNvPr>
          <p:cNvSpPr>
            <a:spLocks noGrp="1"/>
          </p:cNvSpPr>
          <p:nvPr>
            <p:ph type="pic" idx="1" hasCustomPrompt="1"/>
          </p:nvPr>
        </p:nvSpPr>
        <p:spPr>
          <a:xfrm>
            <a:off x="8270697" y="2024009"/>
            <a:ext cx="3554858" cy="32671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QR image</a:t>
            </a:r>
          </a:p>
        </p:txBody>
      </p:sp>
      <p:sp>
        <p:nvSpPr>
          <p:cNvPr id="13" name="Text Placeholder 3">
            <a:extLst>
              <a:ext uri="{FF2B5EF4-FFF2-40B4-BE49-F238E27FC236}">
                <a16:creationId xmlns:a16="http://schemas.microsoft.com/office/drawing/2014/main" id="{B03AE689-B586-9EF5-16D1-D20E75F3016D}"/>
              </a:ext>
            </a:extLst>
          </p:cNvPr>
          <p:cNvSpPr>
            <a:spLocks noGrp="1"/>
          </p:cNvSpPr>
          <p:nvPr>
            <p:ph type="body" sz="half" idx="10" hasCustomPrompt="1"/>
          </p:nvPr>
        </p:nvSpPr>
        <p:spPr>
          <a:xfrm>
            <a:off x="8270697" y="5640385"/>
            <a:ext cx="3554858" cy="732037"/>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Link text</a:t>
            </a:r>
          </a:p>
        </p:txBody>
      </p:sp>
      <p:pic>
        <p:nvPicPr>
          <p:cNvPr id="3" name="Picture 2" descr="Inclusion, Wellbeing and Equalities logo.">
            <a:extLst>
              <a:ext uri="{FF2B5EF4-FFF2-40B4-BE49-F238E27FC236}">
                <a16:creationId xmlns:a16="http://schemas.microsoft.com/office/drawing/2014/main" id="{C4C42E85-F550-9C35-D49D-0A540B1A94F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65809" y="565533"/>
            <a:ext cx="2453142" cy="1235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87113-533B-23B3-F820-924DADBA975A}"/>
              </a:ext>
            </a:extLst>
          </p:cNvPr>
          <p:cNvSpPr>
            <a:spLocks noGrp="1"/>
          </p:cNvSpPr>
          <p:nvPr>
            <p:ph type="title" hasCustomPrompt="1"/>
          </p:nvPr>
        </p:nvSpPr>
        <p:spPr>
          <a:xfrm>
            <a:off x="3311925" y="565533"/>
            <a:ext cx="8513630" cy="1239278"/>
          </a:xfrm>
        </p:spPr>
        <p:txBody>
          <a:bodyPr/>
          <a:lstStyle>
            <a:lvl1pPr>
              <a:defRPr>
                <a:solidFill>
                  <a:srgbClr val="117980"/>
                </a:solidFill>
              </a:defRPr>
            </a:lvl1pPr>
          </a:lstStyle>
          <a:p>
            <a:r>
              <a:rPr lang="en-GB" dirty="0"/>
              <a:t>Click to edit title</a:t>
            </a:r>
          </a:p>
        </p:txBody>
      </p:sp>
      <p:pic>
        <p:nvPicPr>
          <p:cNvPr id="2050" name="Picture 2" descr="Inclusion, Wellbeing and Equalities logo.">
            <a:extLst>
              <a:ext uri="{FF2B5EF4-FFF2-40B4-BE49-F238E27FC236}">
                <a16:creationId xmlns:a16="http://schemas.microsoft.com/office/drawing/2014/main" id="{FD68F551-D2D0-339F-1781-ECB4633AE43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65809" y="565533"/>
            <a:ext cx="2453142" cy="1235849"/>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3">
            <a:extLst>
              <a:ext uri="{FF2B5EF4-FFF2-40B4-BE49-F238E27FC236}">
                <a16:creationId xmlns:a16="http://schemas.microsoft.com/office/drawing/2014/main" id="{185B60DF-DDA6-1513-7014-74ADB3DB7633}"/>
              </a:ext>
            </a:extLst>
          </p:cNvPr>
          <p:cNvSpPr>
            <a:spLocks noGrp="1"/>
          </p:cNvSpPr>
          <p:nvPr>
            <p:ph type="body" sz="half" idx="2" hasCustomPrompt="1"/>
          </p:nvPr>
        </p:nvSpPr>
        <p:spPr>
          <a:xfrm>
            <a:off x="565809" y="2024009"/>
            <a:ext cx="7468581" cy="4348413"/>
          </a:xfrm>
        </p:spPr>
        <p:txBody>
          <a:bodyPr>
            <a:normAutofit/>
          </a:bodyPr>
          <a:lstStyle>
            <a:lvl1pPr marL="0" indent="0">
              <a:buNone/>
              <a:defRPr sz="24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text</a:t>
            </a:r>
          </a:p>
        </p:txBody>
      </p:sp>
      <p:sp>
        <p:nvSpPr>
          <p:cNvPr id="11" name="Picture Placeholder 2">
            <a:extLst>
              <a:ext uri="{FF2B5EF4-FFF2-40B4-BE49-F238E27FC236}">
                <a16:creationId xmlns:a16="http://schemas.microsoft.com/office/drawing/2014/main" id="{89C3F278-D9E0-FF7F-1E9C-458FA0E1C38E}"/>
              </a:ext>
            </a:extLst>
          </p:cNvPr>
          <p:cNvSpPr>
            <a:spLocks noGrp="1"/>
          </p:cNvSpPr>
          <p:nvPr>
            <p:ph type="pic" idx="1" hasCustomPrompt="1"/>
          </p:nvPr>
        </p:nvSpPr>
        <p:spPr>
          <a:xfrm>
            <a:off x="8270697" y="2024009"/>
            <a:ext cx="3554858" cy="32671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QR image</a:t>
            </a:r>
          </a:p>
        </p:txBody>
      </p:sp>
      <p:sp>
        <p:nvSpPr>
          <p:cNvPr id="13" name="Text Placeholder 3">
            <a:extLst>
              <a:ext uri="{FF2B5EF4-FFF2-40B4-BE49-F238E27FC236}">
                <a16:creationId xmlns:a16="http://schemas.microsoft.com/office/drawing/2014/main" id="{B03AE689-B586-9EF5-16D1-D20E75F3016D}"/>
              </a:ext>
            </a:extLst>
          </p:cNvPr>
          <p:cNvSpPr>
            <a:spLocks noGrp="1"/>
          </p:cNvSpPr>
          <p:nvPr>
            <p:ph type="body" sz="half" idx="10" hasCustomPrompt="1"/>
          </p:nvPr>
        </p:nvSpPr>
        <p:spPr>
          <a:xfrm>
            <a:off x="8270697" y="5640385"/>
            <a:ext cx="3554858" cy="732037"/>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Link text</a:t>
            </a:r>
          </a:p>
        </p:txBody>
      </p:sp>
    </p:spTree>
    <p:extLst>
      <p:ext uri="{BB962C8B-B14F-4D97-AF65-F5344CB8AC3E}">
        <p14:creationId xmlns:p14="http://schemas.microsoft.com/office/powerpoint/2010/main" val="1080919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52221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74984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55044A-3574-DAF8-057C-3CB66EE5A4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E3EDC544-3EF9-A5BC-30CF-6B2E3A9884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p:txBody>
      </p:sp>
    </p:spTree>
    <p:extLst>
      <p:ext uri="{BB962C8B-B14F-4D97-AF65-F5344CB8AC3E}">
        <p14:creationId xmlns:p14="http://schemas.microsoft.com/office/powerpoint/2010/main" val="397805982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32" r:id="rId7"/>
    <p:sldLayoutId id="2147483763" r:id="rId8"/>
    <p:sldLayoutId id="2147483764" r:id="rId9"/>
    <p:sldLayoutId id="2147483765"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150000"/>
        </a:lnSpc>
        <a:spcBef>
          <a:spcPts val="0"/>
        </a:spcBef>
        <a:spcAft>
          <a:spcPts val="0"/>
        </a:spcAft>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150000"/>
        </a:lnSpc>
        <a:spcBef>
          <a:spcPts val="0"/>
        </a:spcBef>
        <a:spcAft>
          <a:spcPts val="0"/>
        </a:spcAft>
        <a:buFont typeface="Arial" panose="020B0604020202020204" pitchFamily="34" charset="0"/>
        <a:buNone/>
        <a:defRPr sz="2200" kern="1200">
          <a:solidFill>
            <a:schemeClr val="tx1"/>
          </a:solidFill>
          <a:latin typeface="Roboto" panose="02000000000000000000" pitchFamily="2" charset="0"/>
          <a:ea typeface="Roboto" panose="02000000000000000000" pitchFamily="2" charset="0"/>
          <a:cs typeface="+mn-cs"/>
        </a:defRPr>
      </a:lvl2pPr>
      <a:lvl3pPr marL="914400" indent="0" algn="l" defTabSz="914400" rtl="0" eaLnBrk="1" latinLnBrk="0" hangingPunct="1">
        <a:lnSpc>
          <a:spcPct val="150000"/>
        </a:lnSpc>
        <a:spcBef>
          <a:spcPts val="0"/>
        </a:spcBef>
        <a:spcAft>
          <a:spcPts val="0"/>
        </a:spcAft>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0A98E-65C9-8C95-CCF8-8D5FCE1D52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CC30A09-8BD2-22B4-4BE9-20166E132D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5AE49AF-A72E-AF51-BCAE-9DB354B753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CFF4C6-C375-4E88-B728-DC84C0C6D377}" type="datetimeFigureOut">
              <a:rPr lang="en-GB" smtClean="0"/>
              <a:t>01/05/2025</a:t>
            </a:fld>
            <a:endParaRPr lang="en-GB"/>
          </a:p>
        </p:txBody>
      </p:sp>
      <p:sp>
        <p:nvSpPr>
          <p:cNvPr id="5" name="Footer Placeholder 4">
            <a:extLst>
              <a:ext uri="{FF2B5EF4-FFF2-40B4-BE49-F238E27FC236}">
                <a16:creationId xmlns:a16="http://schemas.microsoft.com/office/drawing/2014/main" id="{4DFEABCD-DE39-AC27-9122-9159B64E1D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B96139E-1BA1-F3B8-30A7-20A46348E3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AB21B7-4504-4764-AFB7-3E4BC31A7B05}" type="slidenum">
              <a:rPr lang="en-GB" smtClean="0"/>
              <a:t>‹#›</a:t>
            </a:fld>
            <a:endParaRPr lang="en-GB"/>
          </a:p>
        </p:txBody>
      </p:sp>
    </p:spTree>
    <p:extLst>
      <p:ext uri="{BB962C8B-B14F-4D97-AF65-F5344CB8AC3E}">
        <p14:creationId xmlns:p14="http://schemas.microsoft.com/office/powerpoint/2010/main" val="109628865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gov.scot/professional-learning/leading-professional-learning/inclusion-wellbeing-and-equalities-framewor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4"/><Relationship Id="rId7" Type="http://schemas.openxmlformats.org/officeDocument/2006/relationships/hyperlink" Target="https://www.youtube.com/watch?v=PsB0R_2HFrw"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0.xml"/><Relationship Id="rId11" Type="http://schemas.openxmlformats.org/officeDocument/2006/relationships/image" Target="../media/image25.png"/><Relationship Id="rId5" Type="http://schemas.openxmlformats.org/officeDocument/2006/relationships/slideLayout" Target="../slideLayouts/slideLayout9.xml"/><Relationship Id="rId10" Type="http://schemas.microsoft.com/office/2017/04/relationships/track" Target="../media/track1.vtt"/><Relationship Id="rId4" Type="http://schemas.openxmlformats.org/officeDocument/2006/relationships/video" Target="../media/media2.mp4"/><Relationship Id="rId9" Type="http://schemas.openxmlformats.org/officeDocument/2006/relationships/hyperlink" Target="https://www.youtube.com/watch?v=t1Im4eP-4U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3" Type="http://schemas.openxmlformats.org/officeDocument/2006/relationships/hyperlink" Target="https://education.gov.scot/professional-learning/leading-professional-learning/inclusion-wellbeing-equalities-professional-learning-framework/informed-level/#Relationship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actiononprejudice.info/library/speak-up/"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hyperlink" Target="https://view.officeapps.live.com/op/view.aspx?src=https%3A%2F%2Feducation.gov.scot%2Fmedia%2Fzi3lrflb%2Frelational-approaches-informed-level.pptx&amp;wdOrigin=BROWSELINK" TargetMode="External"/><Relationship Id="rId13" Type="http://schemas.openxmlformats.org/officeDocument/2006/relationships/hyperlink" Target="https://education.gov.scot/professional-learning/national-approach-to-professional-learning/the-national-model-of-professional-learning/" TargetMode="External"/><Relationship Id="rId3" Type="http://schemas.openxmlformats.org/officeDocument/2006/relationships/hyperlink" Target="https://view.officeapps.live.com/op/view.aspx?src=https%3A%2F%2Feducation.gov.scot%2Fmedia%2F1zxmfhjb%2Fbias-and-inequality-informed.pptx&amp;wdOrigin=BROWSELINK" TargetMode="External"/><Relationship Id="rId7" Type="http://schemas.openxmlformats.org/officeDocument/2006/relationships/hyperlink" Target="https://view.officeapps.live.com/op/view.aspx?src=https%3A%2F%2Feducation.gov.scot%2Fmedia%2Fx4kbrzjy%2Fiwe-talking-about-diversity-informed-level.pptx&amp;wdOrigin=BROWSELINK" TargetMode="External"/><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view.officeapps.live.com/op/view.aspx?src=https%3A%2F%2Feducation.gov.scot%2Fmedia%2Fnodjnwfm%2Fiwe-mirrors-and-windows-informed-level.pptx&amp;wdOrigin=BROWSELINK" TargetMode="External"/><Relationship Id="rId11" Type="http://schemas.openxmlformats.org/officeDocument/2006/relationships/hyperlink" Target="https://view.officeapps.live.com/op/view.aspx?src=https%3A%2F%2Feducation.gov.scot%2Fmedia%2F2nzntf3c%2Fexpectations-and-consequences-informed-level.pptx&amp;wdOrigin=BROWSELINK" TargetMode="External"/><Relationship Id="rId5" Type="http://schemas.openxmlformats.org/officeDocument/2006/relationships/hyperlink" Target="https://view.officeapps.live.com/op/view.aspx?src=https%3A%2F%2Feducation.gov.scot%2Fmedia%2F3c1awid2%2Fdevelop-your-religious-literacy-part-1.pptx&amp;wdOrigin=BROWSELINK" TargetMode="External"/><Relationship Id="rId10" Type="http://schemas.openxmlformats.org/officeDocument/2006/relationships/hyperlink" Target="https://view.officeapps.live.com/op/view.aspx?src=https%3A%2F%2Feducation.gov.scot%2Fmedia%2Fkcmj0hhr%2Fco-regulation-and-de-escalation-informed-level.pptx&amp;wdOrigin=BROWSELINK" TargetMode="External"/><Relationship Id="rId4" Type="http://schemas.openxmlformats.org/officeDocument/2006/relationships/hyperlink" Target="https://view.officeapps.live.com/op/view.aspx?src=https%3A%2F%2Feducation.gov.scot%2Fmedia%2F50knqckn%2Fimpact-of-inequality-informed-level.pptx&amp;wdOrigin=BROWSELINK" TargetMode="External"/><Relationship Id="rId9" Type="http://schemas.openxmlformats.org/officeDocument/2006/relationships/hyperlink" Target="https://view.officeapps.live.com/op/view.aspx?src=https%3A%2F%2Feducation.gov.scot%2Fmedia%2Ftewpi5sk%2Factive-listening-informed-level.pptx&amp;wdOrigin=BROWSELINK"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hyperlink" Target="https://www.actiononprejudice.info/wp-content/uploads/2022/10/5078_Youthlink_Exercise_one_V3.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hlink.scot/training-development/professional-frameworks/cld-competences-and-code-of-ethic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youthlink.scot/training-development/professional-frameworks/national-occupational-standards/"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safer.scot/" TargetMode="External"/><Relationship Id="rId3" Type="http://schemas.openxmlformats.org/officeDocument/2006/relationships/notesSlide" Target="../notesSlides/notesSlide22.xml"/><Relationship Id="rId7" Type="http://schemas.openxmlformats.org/officeDocument/2006/relationships/hyperlink" Target="https://www.fearless.org/" TargetMode="External"/><Relationship Id="rId2" Type="http://schemas.openxmlformats.org/officeDocument/2006/relationships/slideLayout" Target="../slideLayouts/slideLayout2.xml"/><Relationship Id="rId1" Type="http://schemas.openxmlformats.org/officeDocument/2006/relationships/video" Target="https://www.youtube.com/embed/MylKWQag-aA?feature=oembed" TargetMode="External"/><Relationship Id="rId6" Type="http://schemas.openxmlformats.org/officeDocument/2006/relationships/hyperlink" Target="https://www.scotland.police.uk/contact-us/reporting-hate-crime/third-party-reporting-centres/" TargetMode="External"/><Relationship Id="rId5" Type="http://schemas.openxmlformats.org/officeDocument/2006/relationships/hyperlink" Target="https://www.scotland.police.uk/secureforms/c3/" TargetMode="External"/><Relationship Id="rId4" Type="http://schemas.openxmlformats.org/officeDocument/2006/relationships/image" Target="../media/image34.jpeg"/><Relationship Id="rId9" Type="http://schemas.openxmlformats.org/officeDocument/2006/relationships/hyperlink" Target="https://www.youtube.com/watch?v=MylKWQag-aA"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3.png"/><Relationship Id="rId5" Type="http://schemas.openxmlformats.org/officeDocument/2006/relationships/hyperlink" Target="https://www.respectme.org.uk/"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www.sacro.org.uk/services/justice/community-justice" TargetMode="External"/><Relationship Id="rId13" Type="http://schemas.openxmlformats.org/officeDocument/2006/relationships/hyperlink" Target="https://www.actiononprejudice.info/" TargetMode="External"/><Relationship Id="rId3" Type="http://schemas.openxmlformats.org/officeDocument/2006/relationships/hyperlink" Target="https://education.gov.scot/resources/promoting-positive-relationships-and-behaviour-in-educational-settings/" TargetMode="External"/><Relationship Id="rId7" Type="http://schemas.openxmlformats.org/officeDocument/2006/relationships/hyperlink" Target="https://tie.scot/professional-learning/teachers/digital-discourse-initiative-cpd/" TargetMode="External"/><Relationship Id="rId12" Type="http://schemas.openxmlformats.org/officeDocument/2006/relationships/hyperlink" Target="https://www.gov.scot/binaries/content/documents/govscot/publications/strategy-plan/2023/03/hate-crime-strategy-scotland2/documents/hate-crime-strategy-scotland-march-2023/hate-crime-strategy-scotland-march-2023/govscot%3Adocument/hate-crime-strategy-scotland-march-2023.pdf"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hyperlink" Target="https://www.actiononprejudice.info/library/speak-up/" TargetMode="External"/><Relationship Id="rId11" Type="http://schemas.openxmlformats.org/officeDocument/2006/relationships/hyperlink" Target="https://www.educateagainsthate.com/resources/online-misinformation-the-uk-riots/" TargetMode="External"/><Relationship Id="rId5" Type="http://schemas.openxmlformats.org/officeDocument/2006/relationships/hyperlink" Target="https://tie.scot/" TargetMode="External"/><Relationship Id="rId15" Type="http://schemas.openxmlformats.org/officeDocument/2006/relationships/hyperlink" Target="https://iammescotlandeducation.org.uk/" TargetMode="External"/><Relationship Id="rId10" Type="http://schemas.openxmlformats.org/officeDocument/2006/relationships/hyperlink" Target="https://diwc.co.uk/topics/misinformation-and-disinformation/" TargetMode="External"/><Relationship Id="rId4" Type="http://schemas.openxmlformats.org/officeDocument/2006/relationships/hyperlink" Target="https://www.noknivesbetterlives.com/courses/restorative-approaches-and-hate-crime/" TargetMode="External"/><Relationship Id="rId9" Type="http://schemas.openxmlformats.org/officeDocument/2006/relationships/hyperlink" Target="https://www.actiononprejudice.info/library/the-southport-attack-rumours-to-riots/" TargetMode="External"/><Relationship Id="rId14" Type="http://schemas.openxmlformats.org/officeDocument/2006/relationships/hyperlink" Target="https://www.copfs.gov.uk/resources/for-school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forms.office.com/e/J2NQUuCHji&#8203;"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hyperlink" Target="https://www.gov.scot/publications/hate-crime-and-public-order-scotland-act-factshee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8" Type="http://schemas.openxmlformats.org/officeDocument/2006/relationships/hyperlink" Target="http://the-classroom.org.uk/wp-content/uploads/2014/07/Prejudice_And_Allport_Scale.pdf-1.pdf"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digitaldiscourse.scot/" TargetMode="External"/><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connecting.scot/for-you/learner/media-literacy" TargetMode="External"/><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3441F-F436-33B3-1D08-1064FEDB5AC3}"/>
              </a:ext>
            </a:extLst>
          </p:cNvPr>
          <p:cNvSpPr>
            <a:spLocks noGrp="1"/>
          </p:cNvSpPr>
          <p:nvPr>
            <p:ph type="ctrTitle"/>
          </p:nvPr>
        </p:nvSpPr>
        <p:spPr/>
        <p:txBody>
          <a:bodyPr>
            <a:normAutofit/>
          </a:bodyPr>
          <a:lstStyle/>
          <a:p>
            <a:r>
              <a:rPr lang="en-GB" sz="4000" dirty="0"/>
              <a:t>Hate crime and prejudice-based behaviours </a:t>
            </a:r>
          </a:p>
        </p:txBody>
      </p:sp>
      <p:sp>
        <p:nvSpPr>
          <p:cNvPr id="3" name="Subtitle 2">
            <a:extLst>
              <a:ext uri="{FF2B5EF4-FFF2-40B4-BE49-F238E27FC236}">
                <a16:creationId xmlns:a16="http://schemas.microsoft.com/office/drawing/2014/main" id="{682EB147-A37F-3238-1592-41498AC5385F}"/>
              </a:ext>
            </a:extLst>
          </p:cNvPr>
          <p:cNvSpPr>
            <a:spLocks noGrp="1"/>
          </p:cNvSpPr>
          <p:nvPr>
            <p:ph type="subTitle" idx="1"/>
          </p:nvPr>
        </p:nvSpPr>
        <p:spPr>
          <a:xfrm>
            <a:off x="576714" y="3436706"/>
            <a:ext cx="10663715" cy="548722"/>
          </a:xfrm>
        </p:spPr>
        <p:txBody>
          <a:bodyPr>
            <a:noAutofit/>
          </a:bodyPr>
          <a:lstStyle/>
          <a:p>
            <a:r>
              <a:rPr lang="en-GB" dirty="0">
                <a:hlinkClick r:id="rId3"/>
              </a:rPr>
              <a:t>Inclusion, Wellbeing and Equalities Framework</a:t>
            </a:r>
            <a:endParaRPr lang="en-GB" dirty="0"/>
          </a:p>
        </p:txBody>
      </p:sp>
      <p:sp>
        <p:nvSpPr>
          <p:cNvPr id="4" name="Subtitle 2">
            <a:extLst>
              <a:ext uri="{FF2B5EF4-FFF2-40B4-BE49-F238E27FC236}">
                <a16:creationId xmlns:a16="http://schemas.microsoft.com/office/drawing/2014/main" id="{F16CA70C-691F-4932-6FB6-569E8A5BD9D6}"/>
              </a:ext>
            </a:extLst>
          </p:cNvPr>
          <p:cNvSpPr txBox="1">
            <a:spLocks/>
          </p:cNvSpPr>
          <p:nvPr/>
        </p:nvSpPr>
        <p:spPr>
          <a:xfrm>
            <a:off x="576714" y="4162506"/>
            <a:ext cx="8051517" cy="548722"/>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0"/>
              </a:spcBef>
              <a:spcAft>
                <a:spcPts val="600"/>
              </a:spcAft>
              <a:buFont typeface="Arial" panose="020B0604020202020204" pitchFamily="34" charset="0"/>
              <a:buNone/>
              <a:defRPr sz="24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150000"/>
              </a:lnSpc>
              <a:spcBef>
                <a:spcPts val="0"/>
              </a:spcBef>
              <a:spcAft>
                <a:spcPts val="0"/>
              </a:spcAft>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mn-cs"/>
              </a:defRPr>
            </a:lvl2pPr>
            <a:lvl3pPr marL="914400" indent="0" algn="ctr" defTabSz="914400" rtl="0" eaLnBrk="1" latinLnBrk="0" hangingPunct="1">
              <a:lnSpc>
                <a:spcPct val="150000"/>
              </a:lnSpc>
              <a:spcBef>
                <a:spcPts val="0"/>
              </a:spcBef>
              <a:spcAft>
                <a:spcPts val="0"/>
              </a:spcAft>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t>Rights and equalities: skilled level</a:t>
            </a:r>
            <a:endParaRPr lang="en-GB" b="1" dirty="0"/>
          </a:p>
        </p:txBody>
      </p:sp>
      <p:pic>
        <p:nvPicPr>
          <p:cNvPr id="5" name="Picture 4" descr="YouthLink Scotland logo">
            <a:extLst>
              <a:ext uri="{FF2B5EF4-FFF2-40B4-BE49-F238E27FC236}">
                <a16:creationId xmlns:a16="http://schemas.microsoft.com/office/drawing/2014/main" id="{C9772782-47A6-102D-8DA7-290A13392319}"/>
              </a:ext>
            </a:extLst>
          </p:cNvPr>
          <p:cNvPicPr>
            <a:picLocks noChangeAspect="1"/>
          </p:cNvPicPr>
          <p:nvPr/>
        </p:nvPicPr>
        <p:blipFill>
          <a:blip r:embed="rId4"/>
          <a:stretch>
            <a:fillRect/>
          </a:stretch>
        </p:blipFill>
        <p:spPr>
          <a:xfrm>
            <a:off x="5671451" y="1882317"/>
            <a:ext cx="1847850" cy="542925"/>
          </a:xfrm>
          <a:prstGeom prst="rect">
            <a:avLst/>
          </a:prstGeom>
        </p:spPr>
      </p:pic>
      <p:pic>
        <p:nvPicPr>
          <p:cNvPr id="6" name="Picture 5" descr="Scottish Government logo">
            <a:extLst>
              <a:ext uri="{FF2B5EF4-FFF2-40B4-BE49-F238E27FC236}">
                <a16:creationId xmlns:a16="http://schemas.microsoft.com/office/drawing/2014/main" id="{EC5C5480-8E70-D255-B812-61F1D7196DE6}"/>
              </a:ext>
            </a:extLst>
          </p:cNvPr>
          <p:cNvPicPr>
            <a:picLocks noChangeAspect="1"/>
          </p:cNvPicPr>
          <p:nvPr/>
        </p:nvPicPr>
        <p:blipFill>
          <a:blip r:embed="rId5"/>
          <a:stretch>
            <a:fillRect/>
          </a:stretch>
        </p:blipFill>
        <p:spPr>
          <a:xfrm>
            <a:off x="7660011" y="1940043"/>
            <a:ext cx="2667000" cy="476250"/>
          </a:xfrm>
          <a:prstGeom prst="rect">
            <a:avLst/>
          </a:prstGeom>
        </p:spPr>
      </p:pic>
      <p:pic>
        <p:nvPicPr>
          <p:cNvPr id="7" name="Picture 6" descr="Respectme logo">
            <a:extLst>
              <a:ext uri="{FF2B5EF4-FFF2-40B4-BE49-F238E27FC236}">
                <a16:creationId xmlns:a16="http://schemas.microsoft.com/office/drawing/2014/main" id="{D4C02ED2-6AF0-1F27-D574-506970ED8959}"/>
              </a:ext>
            </a:extLst>
          </p:cNvPr>
          <p:cNvPicPr>
            <a:picLocks noChangeAspect="1"/>
          </p:cNvPicPr>
          <p:nvPr/>
        </p:nvPicPr>
        <p:blipFill>
          <a:blip r:embed="rId6"/>
          <a:stretch>
            <a:fillRect/>
          </a:stretch>
        </p:blipFill>
        <p:spPr>
          <a:xfrm>
            <a:off x="10608431" y="1805829"/>
            <a:ext cx="1181100" cy="609600"/>
          </a:xfrm>
          <a:prstGeom prst="rect">
            <a:avLst/>
          </a:prstGeom>
        </p:spPr>
      </p:pic>
    </p:spTree>
    <p:extLst>
      <p:ext uri="{BB962C8B-B14F-4D97-AF65-F5344CB8AC3E}">
        <p14:creationId xmlns:p14="http://schemas.microsoft.com/office/powerpoint/2010/main" val="509881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21235AE-2E4A-0852-ED9E-1A9D423D5508}"/>
              </a:ext>
            </a:extLst>
          </p:cNvPr>
          <p:cNvSpPr txBox="1">
            <a:spLocks noGrp="1"/>
          </p:cNvSpPr>
          <p:nvPr>
            <p:ph type="title" idx="4294967295"/>
          </p:nvPr>
        </p:nvSpPr>
        <p:spPr>
          <a:xfrm>
            <a:off x="449892" y="483408"/>
            <a:ext cx="7796962"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srgbClr val="117980"/>
                </a:solidFill>
                <a:effectLst/>
                <a:uLnTx/>
                <a:uFillTx/>
                <a:cs typeface="Segoe UI"/>
              </a:rPr>
              <a:t>Recognise and report hate crime</a:t>
            </a:r>
            <a:endParaRPr kumimoji="0" lang="en-US" sz="4000" i="0" u="none" strike="noStrike" kern="1200" cap="none" spc="0" normalizeH="0" baseline="0" noProof="0" dirty="0">
              <a:ln>
                <a:noFill/>
              </a:ln>
              <a:solidFill>
                <a:srgbClr val="117980"/>
              </a:solidFill>
              <a:effectLst/>
              <a:uLnTx/>
              <a:uFillTx/>
              <a:cs typeface="+mn-cs"/>
            </a:endParaRPr>
          </a:p>
        </p:txBody>
      </p:sp>
      <p:sp>
        <p:nvSpPr>
          <p:cNvPr id="10" name="TextBox 9">
            <a:extLst>
              <a:ext uri="{FF2B5EF4-FFF2-40B4-BE49-F238E27FC236}">
                <a16:creationId xmlns:a16="http://schemas.microsoft.com/office/drawing/2014/main" id="{3443AF47-6502-9D0B-78FF-F658DFAE9B9C}"/>
              </a:ext>
            </a:extLst>
          </p:cNvPr>
          <p:cNvSpPr txBox="1"/>
          <p:nvPr/>
        </p:nvSpPr>
        <p:spPr>
          <a:xfrm>
            <a:off x="449891" y="1566221"/>
            <a:ext cx="5582008" cy="400110"/>
          </a:xfrm>
          <a:prstGeom prst="rect">
            <a:avLst/>
          </a:prstGeom>
          <a:noFill/>
        </p:spPr>
        <p:txBody>
          <a:bodyPr wrap="square">
            <a:spAutoFit/>
          </a:bodyPr>
          <a:lstStyle/>
          <a:p>
            <a:r>
              <a:rPr lang="en-GB" sz="2000" dirty="0">
                <a:latin typeface="Roboto" panose="02000000000000000000" pitchFamily="2" charset="0"/>
                <a:ea typeface="Roboto" panose="02000000000000000000" pitchFamily="2" charset="0"/>
                <a:hlinkClick r:id="rId7"/>
              </a:rPr>
              <a:t>Words make our lives a living hell - YouTube</a:t>
            </a:r>
            <a:endParaRPr lang="en-GB" sz="2000" dirty="0">
              <a:latin typeface="Roboto" panose="02000000000000000000" pitchFamily="2" charset="0"/>
              <a:ea typeface="Roboto" panose="02000000000000000000" pitchFamily="2" charset="0"/>
            </a:endParaRPr>
          </a:p>
        </p:txBody>
      </p:sp>
      <p:pic>
        <p:nvPicPr>
          <p:cNvPr id="7" name="Hate Crime - Social - 16x9 - 10sec 2" descr="Screenshot of a video linked: https://www.youtube.com/watch?v=PsB0R_2HFrw ">
            <a:hlinkClick r:id="" action="ppaction://media"/>
            <a:extLst>
              <a:ext uri="{FF2B5EF4-FFF2-40B4-BE49-F238E27FC236}">
                <a16:creationId xmlns:a16="http://schemas.microsoft.com/office/drawing/2014/main" id="{B7F0EEBC-AE9B-DEA3-FC4A-CF4B4DEB556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543" y="2162480"/>
            <a:ext cx="5560457" cy="3127757"/>
          </a:xfrm>
          <a:prstGeom prst="rect">
            <a:avLst/>
          </a:prstGeom>
        </p:spPr>
      </p:pic>
      <p:sp>
        <p:nvSpPr>
          <p:cNvPr id="5" name="TextBox 4">
            <a:extLst>
              <a:ext uri="{FF2B5EF4-FFF2-40B4-BE49-F238E27FC236}">
                <a16:creationId xmlns:a16="http://schemas.microsoft.com/office/drawing/2014/main" id="{3D32B618-4BA4-2EFC-8F92-326B9C19823D}"/>
              </a:ext>
            </a:extLst>
          </p:cNvPr>
          <p:cNvSpPr txBox="1"/>
          <p:nvPr/>
        </p:nvSpPr>
        <p:spPr>
          <a:xfrm>
            <a:off x="449891" y="5486386"/>
            <a:ext cx="5874675" cy="964367"/>
          </a:xfrm>
          <a:prstGeom prst="rect">
            <a:avLst/>
          </a:prstGeom>
          <a:solidFill>
            <a:schemeClr val="bg1"/>
          </a:solidFill>
        </p:spPr>
        <p:txBody>
          <a:bodyPr wrap="square" lIns="91440" tIns="45720" rIns="91440" bIns="45720" anchor="t">
            <a:spAutoFit/>
          </a:bodyPr>
          <a:lstStyle/>
          <a:p>
            <a:pPr>
              <a:lnSpc>
                <a:spcPct val="150000"/>
              </a:lnSpc>
              <a:spcAft>
                <a:spcPts val="800"/>
              </a:spcAft>
            </a:pPr>
            <a:r>
              <a:rPr lang="en-GB" sz="2000" kern="100" dirty="0">
                <a:latin typeface="Roboto" panose="02000000000000000000" pitchFamily="2" charset="0"/>
                <a:ea typeface="Roboto" panose="02000000000000000000" pitchFamily="2" charset="0"/>
                <a:cs typeface="Segoe UI"/>
              </a:rPr>
              <a:t>“The words they used have had a scarring effect on me, I’ve felt very threatened and vulnerable.”</a:t>
            </a:r>
          </a:p>
        </p:txBody>
      </p:sp>
      <p:sp>
        <p:nvSpPr>
          <p:cNvPr id="3" name="Text Placeholder 2">
            <a:extLst>
              <a:ext uri="{FF2B5EF4-FFF2-40B4-BE49-F238E27FC236}">
                <a16:creationId xmlns:a16="http://schemas.microsoft.com/office/drawing/2014/main" id="{C505297F-2AB7-B3EA-3BD4-7FEB390FD860}"/>
              </a:ext>
            </a:extLst>
          </p:cNvPr>
          <p:cNvSpPr>
            <a:spLocks noGrp="1"/>
          </p:cNvSpPr>
          <p:nvPr>
            <p:ph type="body" idx="4294967295"/>
          </p:nvPr>
        </p:nvSpPr>
        <p:spPr>
          <a:xfrm>
            <a:off x="6410345" y="1364203"/>
            <a:ext cx="5582135" cy="965200"/>
          </a:xfrm>
          <a:solidFill>
            <a:schemeClr val="bg1"/>
          </a:solidFill>
        </p:spPr>
        <p:txBody>
          <a:bodyPr>
            <a:noAutofit/>
          </a:bodyPr>
          <a:lstStyle/>
          <a:p>
            <a:pPr>
              <a:spcAft>
                <a:spcPts val="800"/>
              </a:spcAft>
            </a:pPr>
            <a:r>
              <a:rPr lang="en-US" sz="2000" kern="100" dirty="0">
                <a:solidFill>
                  <a:schemeClr val="tx1"/>
                </a:solidFill>
                <a:cs typeface="Segoe UI" panose="020B0502040204020203" pitchFamily="34" charset="0"/>
              </a:rPr>
              <a:t>“My daughter repeatedly asked me - ‘Mum, can I scrub off my brown, can I scrub myself white?’”</a:t>
            </a:r>
          </a:p>
        </p:txBody>
      </p:sp>
      <p:sp>
        <p:nvSpPr>
          <p:cNvPr id="8" name="TextBox 7">
            <a:extLst>
              <a:ext uri="{FF2B5EF4-FFF2-40B4-BE49-F238E27FC236}">
                <a16:creationId xmlns:a16="http://schemas.microsoft.com/office/drawing/2014/main" id="{00CFB710-91C8-712A-9E72-DD8CFCA4D94C}"/>
              </a:ext>
            </a:extLst>
          </p:cNvPr>
          <p:cNvSpPr txBox="1"/>
          <p:nvPr/>
        </p:nvSpPr>
        <p:spPr>
          <a:xfrm>
            <a:off x="6410345" y="2487587"/>
            <a:ext cx="6096000" cy="400110"/>
          </a:xfrm>
          <a:prstGeom prst="rect">
            <a:avLst/>
          </a:prstGeom>
          <a:noFill/>
        </p:spPr>
        <p:txBody>
          <a:bodyPr wrap="square">
            <a:spAutoFit/>
          </a:bodyPr>
          <a:lstStyle/>
          <a:p>
            <a:r>
              <a:rPr lang="en-GB" sz="2000" dirty="0">
                <a:latin typeface="Roboto" panose="02000000000000000000" pitchFamily="2" charset="0"/>
                <a:ea typeface="Roboto" panose="02000000000000000000" pitchFamily="2" charset="0"/>
                <a:hlinkClick r:id="rId9"/>
              </a:rPr>
              <a:t>Words make me feel hated just for being me</a:t>
            </a:r>
            <a:endParaRPr lang="en-GB" sz="2000" dirty="0">
              <a:latin typeface="Roboto" panose="02000000000000000000" pitchFamily="2" charset="0"/>
              <a:ea typeface="Roboto" panose="02000000000000000000" pitchFamily="2" charset="0"/>
            </a:endParaRPr>
          </a:p>
        </p:txBody>
      </p:sp>
      <p:pic>
        <p:nvPicPr>
          <p:cNvPr id="6" name="Hate Crime - Social - 16x9 - 10sec 4" descr="Screenshot of a video linked: https://www.youtube.com/watch?v=t1Im4eP-4Ug">
            <a:hlinkClick r:id="" action="ppaction://media"/>
            <a:extLst>
              <a:ext uri="{FF2B5EF4-FFF2-40B4-BE49-F238E27FC236}">
                <a16:creationId xmlns:a16="http://schemas.microsoft.com/office/drawing/2014/main" id="{58DF77B5-E422-9B65-A94E-827AD77BE0FE}"/>
              </a:ext>
            </a:extLst>
          </p:cNvPr>
          <p:cNvPicPr>
            <a:picLocks noChangeAspect="1"/>
          </p:cNvPicPr>
          <p:nvPr>
            <a:videoFile r:link="rId4"/>
            <p:extLst>
              <p:ext uri="{DAA4B4D4-6D71-4841-9C94-3DE7FCFB9230}">
                <p14:media xmlns:p14="http://schemas.microsoft.com/office/powerpoint/2010/main" r:embed="rId3">
                  <p14:extLst>
                    <p:ext uri="{3AFAAA56-56D3-431D-BCD4-E75A35582382}">
                      <p173:tracksInfo xmlns:p173="http://schemas.microsoft.com/office/powerpoint/2017/3/main" displayLoc="media">
                        <p173:trackLst>
                          <p173:track id="{B12BAFD2-C8ED-4F37-B67A-4898C4216C4E}" label="" lang="en-gb" r:embed="rId10"/>
                        </p173:trackLst>
                      </p173:tracksInfo>
                    </p:ext>
                  </p14:extLst>
                </p14:media>
              </p:ext>
            </p:extLst>
          </p:nvPr>
        </p:nvPicPr>
        <p:blipFill>
          <a:blip r:embed="rId11"/>
          <a:stretch>
            <a:fillRect/>
          </a:stretch>
        </p:blipFill>
        <p:spPr>
          <a:xfrm>
            <a:off x="6410345" y="3126847"/>
            <a:ext cx="5560457" cy="3127757"/>
          </a:xfrm>
          <a:prstGeom prst="rect">
            <a:avLst/>
          </a:prstGeom>
        </p:spPr>
      </p:pic>
    </p:spTree>
    <p:extLst>
      <p:ext uri="{BB962C8B-B14F-4D97-AF65-F5344CB8AC3E}">
        <p14:creationId xmlns:p14="http://schemas.microsoft.com/office/powerpoint/2010/main" val="186547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9"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7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52ABA1-ABFD-1D6F-B89A-60AE46C08CAE}"/>
              </a:ext>
            </a:extLst>
          </p:cNvPr>
          <p:cNvSpPr txBox="1">
            <a:spLocks noGrp="1"/>
          </p:cNvSpPr>
          <p:nvPr>
            <p:ph type="title" idx="4294967295"/>
          </p:nvPr>
        </p:nvSpPr>
        <p:spPr>
          <a:xfrm>
            <a:off x="558802" y="339539"/>
            <a:ext cx="8488392"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7980"/>
                </a:solidFill>
                <a:effectLst/>
                <a:uLnTx/>
                <a:uFillTx/>
                <a:cs typeface="Segoe UI"/>
              </a:rPr>
              <a:t>Why hate crime is under-reported</a:t>
            </a:r>
            <a:endParaRPr kumimoji="0" lang="en-US" sz="4000" b="0" i="0" u="none" strike="noStrike" kern="1200" cap="none" spc="0" normalizeH="0" baseline="0" noProof="0" dirty="0">
              <a:ln>
                <a:noFill/>
              </a:ln>
              <a:solidFill>
                <a:srgbClr val="117980"/>
              </a:solidFill>
              <a:effectLst/>
              <a:uLnTx/>
              <a:uFillTx/>
              <a:cs typeface="Arial"/>
            </a:endParaRPr>
          </a:p>
        </p:txBody>
      </p:sp>
      <p:sp>
        <p:nvSpPr>
          <p:cNvPr id="9" name="TextBox 8">
            <a:extLst>
              <a:ext uri="{FF2B5EF4-FFF2-40B4-BE49-F238E27FC236}">
                <a16:creationId xmlns:a16="http://schemas.microsoft.com/office/drawing/2014/main" id="{961FF66E-C4B0-9A9D-C337-15BEC8233DCD}"/>
              </a:ext>
            </a:extLst>
          </p:cNvPr>
          <p:cNvSpPr txBox="1"/>
          <p:nvPr/>
        </p:nvSpPr>
        <p:spPr>
          <a:xfrm>
            <a:off x="558802" y="1265906"/>
            <a:ext cx="11591486" cy="28449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000"/>
              </a:lnSpc>
              <a:spcAft>
                <a:spcPts val="600"/>
              </a:spcAft>
            </a:pPr>
            <a:r>
              <a:rPr lang="en-US" sz="2200" dirty="0">
                <a:solidFill>
                  <a:schemeClr val="tx1">
                    <a:lumMod val="75000"/>
                    <a:lumOff val="25000"/>
                  </a:schemeClr>
                </a:solidFill>
                <a:latin typeface="Roboto" panose="02000000000000000000" pitchFamily="2" charset="0"/>
                <a:ea typeface="Roboto" panose="02000000000000000000" pitchFamily="2" charset="0"/>
                <a:cs typeface="Arial"/>
              </a:rPr>
              <a:t>Hate crime is underreported for a range of reasons </a:t>
            </a:r>
            <a:r>
              <a:rPr lang="en-US" sz="2200" dirty="0">
                <a:latin typeface="Roboto" panose="02000000000000000000" pitchFamily="2" charset="0"/>
                <a:ea typeface="Roboto" panose="02000000000000000000" pitchFamily="2" charset="0"/>
                <a:cs typeface="Arial"/>
              </a:rPr>
              <a:t>including:</a:t>
            </a:r>
          </a:p>
          <a:p>
            <a:pPr marL="342900" indent="-342900">
              <a:lnSpc>
                <a:spcPct val="114000"/>
              </a:lnSpc>
              <a:buFont typeface="Arial" panose="020B0604020202020204" pitchFamily="34" charset="0"/>
              <a:buChar char="•"/>
            </a:pPr>
            <a:r>
              <a:rPr lang="en-US" sz="2200" dirty="0">
                <a:latin typeface="Roboto" panose="02000000000000000000" pitchFamily="2" charset="0"/>
                <a:ea typeface="Roboto" panose="02000000000000000000" pitchFamily="2" charset="0"/>
                <a:cs typeface="Arial"/>
              </a:rPr>
              <a:t>perception that it won’t be treated seriously or that the event wasn't "serious enough“</a:t>
            </a:r>
          </a:p>
          <a:p>
            <a:pPr marL="342900" indent="-342900">
              <a:lnSpc>
                <a:spcPct val="114000"/>
              </a:lnSpc>
              <a:buFont typeface="Arial" panose="020B0604020202020204" pitchFamily="34" charset="0"/>
              <a:buChar char="•"/>
            </a:pPr>
            <a:r>
              <a:rPr lang="en-US" sz="2200" dirty="0">
                <a:latin typeface="Roboto" panose="02000000000000000000" pitchFamily="2" charset="0"/>
                <a:ea typeface="Roboto" panose="02000000000000000000" pitchFamily="2" charset="0"/>
                <a:cs typeface="Arial"/>
              </a:rPr>
              <a:t>fear that the individual won't be believed</a:t>
            </a:r>
          </a:p>
          <a:p>
            <a:pPr marL="342900" indent="-342900">
              <a:lnSpc>
                <a:spcPct val="114000"/>
              </a:lnSpc>
              <a:buFont typeface="Arial" panose="020B0604020202020204" pitchFamily="34" charset="0"/>
              <a:buChar char="•"/>
            </a:pPr>
            <a:r>
              <a:rPr lang="en-US" sz="2200" dirty="0">
                <a:latin typeface="Roboto" panose="02000000000000000000" pitchFamily="2" charset="0"/>
                <a:ea typeface="Roboto" panose="02000000000000000000" pitchFamily="2" charset="0"/>
                <a:cs typeface="Arial"/>
              </a:rPr>
              <a:t>sharing personal details</a:t>
            </a:r>
          </a:p>
          <a:p>
            <a:pPr marL="342900" indent="-342900">
              <a:lnSpc>
                <a:spcPct val="114000"/>
              </a:lnSpc>
              <a:buFont typeface="Arial" panose="020B0604020202020204" pitchFamily="34" charset="0"/>
              <a:buChar char="•"/>
            </a:pPr>
            <a:r>
              <a:rPr lang="en-US" sz="2200" dirty="0">
                <a:latin typeface="Roboto" panose="02000000000000000000" pitchFamily="2" charset="0"/>
                <a:ea typeface="Roboto" panose="02000000000000000000" pitchFamily="2" charset="0"/>
                <a:cs typeface="Arial"/>
              </a:rPr>
              <a:t>having to repeat traumatic experiences</a:t>
            </a:r>
          </a:p>
          <a:p>
            <a:pPr marL="342900" indent="-342900">
              <a:lnSpc>
                <a:spcPct val="114000"/>
              </a:lnSpc>
              <a:buFont typeface="Arial" panose="020B0604020202020204" pitchFamily="34" charset="0"/>
              <a:buChar char="•"/>
            </a:pPr>
            <a:r>
              <a:rPr lang="en-US" sz="2200" dirty="0">
                <a:latin typeface="Roboto" panose="02000000000000000000" pitchFamily="2" charset="0"/>
                <a:ea typeface="Roboto" panose="02000000000000000000" pitchFamily="2" charset="0"/>
                <a:cs typeface="Arial"/>
              </a:rPr>
              <a:t>language or accessibility barriers</a:t>
            </a:r>
          </a:p>
          <a:p>
            <a:pPr marL="342900" indent="-342900">
              <a:lnSpc>
                <a:spcPct val="114000"/>
              </a:lnSpc>
              <a:buFont typeface="Arial" panose="020B0604020202020204" pitchFamily="34" charset="0"/>
              <a:buChar char="•"/>
            </a:pPr>
            <a:r>
              <a:rPr lang="en-US" sz="2200" dirty="0">
                <a:latin typeface="Roboto" panose="02000000000000000000" pitchFamily="2" charset="0"/>
                <a:ea typeface="Roboto" panose="02000000000000000000" pitchFamily="2" charset="0"/>
                <a:cs typeface="Arial"/>
              </a:rPr>
              <a:t>fear of being outed and fear of escalation</a:t>
            </a:r>
            <a:r>
              <a:rPr lang="en-US" sz="2200" dirty="0">
                <a:latin typeface="Roboto" panose="02000000000000000000" pitchFamily="2" charset="0"/>
                <a:ea typeface="Roboto" panose="02000000000000000000" pitchFamily="2" charset="0"/>
              </a:rPr>
              <a:t>.</a:t>
            </a:r>
            <a:r>
              <a:rPr lang="en-GB" sz="2200" dirty="0">
                <a:latin typeface="Roboto" panose="02000000000000000000" pitchFamily="2" charset="0"/>
                <a:ea typeface="Roboto" panose="02000000000000000000" pitchFamily="2" charset="0"/>
              </a:rPr>
              <a:t> </a:t>
            </a:r>
          </a:p>
        </p:txBody>
      </p:sp>
      <p:sp>
        <p:nvSpPr>
          <p:cNvPr id="7" name="Speech Bubble: Rectangle with Corners Rounded 6">
            <a:extLst>
              <a:ext uri="{FF2B5EF4-FFF2-40B4-BE49-F238E27FC236}">
                <a16:creationId xmlns:a16="http://schemas.microsoft.com/office/drawing/2014/main" id="{88C25659-0B72-AAE4-8290-7DF62B8405A4}"/>
              </a:ext>
            </a:extLst>
          </p:cNvPr>
          <p:cNvSpPr/>
          <p:nvPr/>
        </p:nvSpPr>
        <p:spPr>
          <a:xfrm>
            <a:off x="6716854" y="2263701"/>
            <a:ext cx="5278653" cy="2330598"/>
          </a:xfrm>
          <a:prstGeom prst="wedgeRoundRectCallout">
            <a:avLst>
              <a:gd name="adj1" fmla="val 48906"/>
              <a:gd name="adj2" fmla="val 67812"/>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dirty="0">
                <a:solidFill>
                  <a:schemeClr val="tx1">
                    <a:lumMod val="75000"/>
                    <a:lumOff val="25000"/>
                  </a:schemeClr>
                </a:solidFill>
                <a:latin typeface="Roboto" panose="02000000000000000000" pitchFamily="2" charset="0"/>
                <a:ea typeface="Roboto" panose="02000000000000000000" pitchFamily="2" charset="0"/>
              </a:rPr>
              <a:t>“I don’t feel I would be believed, and even if I was, it’s really hard to actually get any action taken against someone – especially when you have no proof. The process can be horrific for victims, and I cannot handle that”</a:t>
            </a:r>
            <a:r>
              <a:rPr lang="en-GB" sz="2000" b="1" dirty="0">
                <a:solidFill>
                  <a:schemeClr val="tx1">
                    <a:lumMod val="75000"/>
                    <a:lumOff val="25000"/>
                  </a:schemeClr>
                </a:solidFill>
                <a:latin typeface="Roboto" panose="02000000000000000000" pitchFamily="2" charset="0"/>
                <a:ea typeface="Roboto" panose="02000000000000000000" pitchFamily="2" charset="0"/>
              </a:rPr>
              <a:t> LGBT+ young person</a:t>
            </a:r>
          </a:p>
        </p:txBody>
      </p:sp>
      <p:sp>
        <p:nvSpPr>
          <p:cNvPr id="6" name="Speech Bubble: Rectangle with Corners Rounded 5">
            <a:extLst>
              <a:ext uri="{FF2B5EF4-FFF2-40B4-BE49-F238E27FC236}">
                <a16:creationId xmlns:a16="http://schemas.microsoft.com/office/drawing/2014/main" id="{874977D2-62B9-8FC1-0564-3F5F735B7138}"/>
              </a:ext>
            </a:extLst>
          </p:cNvPr>
          <p:cNvSpPr/>
          <p:nvPr/>
        </p:nvSpPr>
        <p:spPr>
          <a:xfrm>
            <a:off x="201284" y="4984976"/>
            <a:ext cx="3762554" cy="1386764"/>
          </a:xfrm>
          <a:prstGeom prst="wedgeRoundRectCallout">
            <a:avLst>
              <a:gd name="adj1" fmla="val -37589"/>
              <a:gd name="adj2" fmla="val 74255"/>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dirty="0">
                <a:solidFill>
                  <a:schemeClr val="tx1">
                    <a:lumMod val="75000"/>
                    <a:lumOff val="25000"/>
                  </a:schemeClr>
                </a:solidFill>
                <a:latin typeface="Roboto" panose="02000000000000000000" pitchFamily="2" charset="0"/>
                <a:ea typeface="Roboto" panose="02000000000000000000" pitchFamily="2" charset="0"/>
              </a:rPr>
              <a:t>“The way it impacted my health is, you get it so much that you just don’t want to live no more” </a:t>
            </a:r>
            <a:r>
              <a:rPr lang="en-GB" sz="2000" b="1" dirty="0">
                <a:solidFill>
                  <a:schemeClr val="tx1">
                    <a:lumMod val="75000"/>
                    <a:lumOff val="25000"/>
                  </a:schemeClr>
                </a:solidFill>
                <a:latin typeface="Roboto" panose="02000000000000000000" pitchFamily="2" charset="0"/>
                <a:ea typeface="Roboto" panose="02000000000000000000" pitchFamily="2" charset="0"/>
              </a:rPr>
              <a:t>Disabled person</a:t>
            </a:r>
          </a:p>
        </p:txBody>
      </p:sp>
      <p:sp>
        <p:nvSpPr>
          <p:cNvPr id="3" name="TextBox 2">
            <a:extLst>
              <a:ext uri="{FF2B5EF4-FFF2-40B4-BE49-F238E27FC236}">
                <a16:creationId xmlns:a16="http://schemas.microsoft.com/office/drawing/2014/main" id="{5CA477DC-8B90-2E1C-8E8C-7F752ECAFDA0}"/>
              </a:ext>
            </a:extLst>
          </p:cNvPr>
          <p:cNvSpPr txBox="1"/>
          <p:nvPr/>
        </p:nvSpPr>
        <p:spPr>
          <a:xfrm>
            <a:off x="4140679" y="5090301"/>
            <a:ext cx="8512583" cy="1224246"/>
          </a:xfrm>
          <a:prstGeom prst="rect">
            <a:avLst/>
          </a:prstGeom>
          <a:noFill/>
        </p:spPr>
        <p:txBody>
          <a:bodyPr wrap="square">
            <a:spAutoFit/>
          </a:bodyPr>
          <a:lstStyle/>
          <a:p>
            <a:pPr>
              <a:lnSpc>
                <a:spcPct val="114000"/>
              </a:lnSpc>
            </a:pPr>
            <a:r>
              <a:rPr lang="en-GB" sz="2200" dirty="0">
                <a:solidFill>
                  <a:schemeClr val="tx1">
                    <a:lumMod val="75000"/>
                    <a:lumOff val="25000"/>
                  </a:schemeClr>
                </a:solidFill>
                <a:latin typeface="Roboto" panose="02000000000000000000" pitchFamily="2" charset="0"/>
                <a:ea typeface="Roboto" panose="02000000000000000000" pitchFamily="2" charset="0"/>
              </a:rPr>
              <a:t>During engagement for Scotland's Hate Crime Strategy, some individuals talked about mistrust of the police and the criminal justice system and that this would prevent them from reporting</a:t>
            </a:r>
            <a:endParaRPr lang="en-US" sz="2200" dirty="0">
              <a:solidFill>
                <a:schemeClr val="tx1">
                  <a:lumMod val="75000"/>
                  <a:lumOff val="25000"/>
                </a:schemeClr>
              </a:solidFill>
              <a:latin typeface="Roboto" panose="02000000000000000000" pitchFamily="2" charset="0"/>
              <a:ea typeface="Roboto" panose="02000000000000000000" pitchFamily="2" charset="0"/>
              <a:cs typeface="Arial"/>
            </a:endParaRPr>
          </a:p>
        </p:txBody>
      </p:sp>
    </p:spTree>
    <p:extLst>
      <p:ext uri="{BB962C8B-B14F-4D97-AF65-F5344CB8AC3E}">
        <p14:creationId xmlns:p14="http://schemas.microsoft.com/office/powerpoint/2010/main" val="1101495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EB3AC-6F02-A438-EEFA-6CFAFF2A5671}"/>
            </a:ext>
          </a:extLst>
        </p:cNvPr>
        <p:cNvGrpSpPr/>
        <p:nvPr/>
      </p:nvGrpSpPr>
      <p:grpSpPr>
        <a:xfrm>
          <a:off x="0" y="0"/>
          <a:ext cx="0" cy="0"/>
          <a:chOff x="0" y="0"/>
          <a:chExt cx="0" cy="0"/>
        </a:xfrm>
      </p:grpSpPr>
      <p:sp>
        <p:nvSpPr>
          <p:cNvPr id="68612" name="TextBox 1">
            <a:extLst>
              <a:ext uri="{FF2B5EF4-FFF2-40B4-BE49-F238E27FC236}">
                <a16:creationId xmlns:a16="http://schemas.microsoft.com/office/drawing/2014/main" id="{F33115BC-7D06-8D78-C514-D711EF6F0911}"/>
              </a:ext>
            </a:extLst>
          </p:cNvPr>
          <p:cNvSpPr txBox="1">
            <a:spLocks noGrp="1" noChangeArrowheads="1"/>
          </p:cNvSpPr>
          <p:nvPr>
            <p:ph type="title"/>
          </p:nvPr>
        </p:nvSpPr>
        <p:spPr bwMode="auto">
          <a:xfrm>
            <a:off x="392065" y="319178"/>
            <a:ext cx="8251601" cy="120032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auto" hangingPunct="1">
              <a:spcBef>
                <a:spcPts val="0"/>
              </a:spcBef>
              <a:spcAft>
                <a:spcPts val="0"/>
              </a:spcAft>
              <a:defRPr/>
            </a:pPr>
            <a:r>
              <a:rPr lang="en-GB" sz="4000" kern="1200" dirty="0">
                <a:solidFill>
                  <a:srgbClr val="117980"/>
                </a:solidFill>
                <a:latin typeface="Roboto" panose="02000000000000000000" pitchFamily="2" charset="0"/>
                <a:ea typeface="Roboto" panose="02000000000000000000" pitchFamily="2" charset="0"/>
                <a:cs typeface="Arial"/>
              </a:rPr>
              <a:t>Preventing prejudice-based behaviours    </a:t>
            </a:r>
            <a:endParaRPr kumimoji="0" lang="en-GB" sz="4000" b="1" i="0" u="none" strike="noStrike" kern="1200" cap="none" spc="0" normalizeH="0" baseline="0" noProof="0" dirty="0">
              <a:ln>
                <a:noFill/>
              </a:ln>
              <a:solidFill>
                <a:srgbClr val="117980"/>
              </a:solidFill>
              <a:effectLst/>
              <a:uLnTx/>
              <a:uFillTx/>
              <a:latin typeface="Roboto" panose="02000000000000000000" pitchFamily="2" charset="0"/>
              <a:ea typeface="Roboto" panose="02000000000000000000" pitchFamily="2" charset="0"/>
              <a:cs typeface="+mn-cs"/>
            </a:endParaRPr>
          </a:p>
        </p:txBody>
      </p:sp>
      <p:graphicFrame>
        <p:nvGraphicFramePr>
          <p:cNvPr id="4" name="Diagram 3" descr="This images shows a wheel with the words, 'UNCRC', 'MVP and GBV prevention', 'LGBT inclusive education', 'anti-racist education', 'safeguarding', 'prevent', relational approaches', 'equalities work'. All of these are circled around the words, ' preventing prejudice based behaviours'. ">
            <a:extLst>
              <a:ext uri="{FF2B5EF4-FFF2-40B4-BE49-F238E27FC236}">
                <a16:creationId xmlns:a16="http://schemas.microsoft.com/office/drawing/2014/main" id="{AE02E63E-2747-7117-C8E9-9CCD288098C2}"/>
              </a:ext>
            </a:extLst>
          </p:cNvPr>
          <p:cNvGraphicFramePr/>
          <p:nvPr>
            <p:extLst>
              <p:ext uri="{D42A27DB-BD31-4B8C-83A1-F6EECF244321}">
                <p14:modId xmlns:p14="http://schemas.microsoft.com/office/powerpoint/2010/main" val="2409341406"/>
              </p:ext>
            </p:extLst>
          </p:nvPr>
        </p:nvGraphicFramePr>
        <p:xfrm>
          <a:off x="0" y="1061677"/>
          <a:ext cx="11990718" cy="5934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9868" name="TextBox 69867">
            <a:extLst>
              <a:ext uri="{FF2B5EF4-FFF2-40B4-BE49-F238E27FC236}">
                <a16:creationId xmlns:a16="http://schemas.microsoft.com/office/drawing/2014/main" id="{6A43712D-C43B-2563-5171-2EE582240F85}"/>
              </a:ext>
            </a:extLst>
          </p:cNvPr>
          <p:cNvSpPr txBox="1"/>
          <p:nvPr/>
        </p:nvSpPr>
        <p:spPr>
          <a:xfrm>
            <a:off x="4706260" y="3428998"/>
            <a:ext cx="2779479" cy="1200329"/>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dirty="0">
                <a:solidFill>
                  <a:srgbClr val="1B4171"/>
                </a:solidFill>
              </a:rPr>
              <a:t>Preventing Prejudice-based Behaviours​</a:t>
            </a:r>
            <a:r>
              <a:rPr lang="en-GB" dirty="0"/>
              <a:t>​</a:t>
            </a:r>
          </a:p>
        </p:txBody>
      </p:sp>
    </p:spTree>
    <p:extLst>
      <p:ext uri="{BB962C8B-B14F-4D97-AF65-F5344CB8AC3E}">
        <p14:creationId xmlns:p14="http://schemas.microsoft.com/office/powerpoint/2010/main" val="2909901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E496C-86D3-E64F-3622-F006E308C4DC}"/>
            </a:ext>
          </a:extLst>
        </p:cNvPr>
        <p:cNvGrpSpPr/>
        <p:nvPr/>
      </p:nvGrpSpPr>
      <p:grpSpPr>
        <a:xfrm>
          <a:off x="0" y="0"/>
          <a:ext cx="0" cy="0"/>
          <a:chOff x="0" y="0"/>
          <a:chExt cx="0" cy="0"/>
        </a:xfrm>
      </p:grpSpPr>
      <p:sp>
        <p:nvSpPr>
          <p:cNvPr id="68612" name="TextBox 1">
            <a:extLst>
              <a:ext uri="{FF2B5EF4-FFF2-40B4-BE49-F238E27FC236}">
                <a16:creationId xmlns:a16="http://schemas.microsoft.com/office/drawing/2014/main" id="{FEA1BD1A-7E3D-B853-A551-E1235964F833}"/>
              </a:ext>
            </a:extLst>
          </p:cNvPr>
          <p:cNvSpPr txBox="1">
            <a:spLocks noGrp="1" noChangeArrowheads="1"/>
          </p:cNvSpPr>
          <p:nvPr>
            <p:ph type="title"/>
          </p:nvPr>
        </p:nvSpPr>
        <p:spPr bwMode="auto">
          <a:xfrm>
            <a:off x="486957" y="479219"/>
            <a:ext cx="10991849" cy="707886"/>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srgbClr val="117980"/>
                </a:solidFill>
                <a:effectLst/>
                <a:uLnTx/>
                <a:uFillTx/>
                <a:latin typeface="Roboto" panose="02000000000000000000" pitchFamily="2" charset="0"/>
                <a:ea typeface="Roboto" panose="02000000000000000000" pitchFamily="2" charset="0"/>
                <a:cs typeface="Arial"/>
              </a:rPr>
              <a:t>Reflection 1</a:t>
            </a:r>
            <a:endParaRPr kumimoji="0" lang="en-GB" sz="4000" i="0" u="none" strike="noStrike" kern="1200" cap="none" spc="0" normalizeH="0" baseline="0" noProof="0" dirty="0">
              <a:ln>
                <a:noFill/>
              </a:ln>
              <a:solidFill>
                <a:srgbClr val="117980"/>
              </a:solidFill>
              <a:effectLst/>
              <a:uLnTx/>
              <a:uFillTx/>
              <a:latin typeface="Roboto" panose="02000000000000000000" pitchFamily="2" charset="0"/>
              <a:ea typeface="Roboto" panose="02000000000000000000" pitchFamily="2" charset="0"/>
              <a:cs typeface="+mn-cs"/>
            </a:endParaRPr>
          </a:p>
        </p:txBody>
      </p:sp>
      <p:sp>
        <p:nvSpPr>
          <p:cNvPr id="2" name="TextBox 1">
            <a:extLst>
              <a:ext uri="{FF2B5EF4-FFF2-40B4-BE49-F238E27FC236}">
                <a16:creationId xmlns:a16="http://schemas.microsoft.com/office/drawing/2014/main" id="{BCE2B1FF-161F-C84A-D15F-786FCE906FB6}"/>
              </a:ext>
            </a:extLst>
          </p:cNvPr>
          <p:cNvSpPr txBox="1"/>
          <p:nvPr/>
        </p:nvSpPr>
        <p:spPr>
          <a:xfrm>
            <a:off x="535232" y="1526937"/>
            <a:ext cx="9398166"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Aft>
                <a:spcPts val="1200"/>
              </a:spcAft>
            </a:pPr>
            <a:r>
              <a:rPr lang="en-GB" sz="2400" b="1" dirty="0">
                <a:latin typeface="Roboto" panose="02000000000000000000" pitchFamily="2" charset="0"/>
                <a:ea typeface="Roboto" panose="02000000000000000000" pitchFamily="2" charset="0"/>
                <a:cs typeface="Arial"/>
              </a:rPr>
              <a:t>We're about halfway through, from what you have learned so far, think about:</a:t>
            </a:r>
          </a:p>
          <a:p>
            <a:pPr marL="342900" indent="-342900">
              <a:lnSpc>
                <a:spcPct val="150000"/>
              </a:lnSpc>
              <a:buFont typeface="Wingdings"/>
              <a:buChar char="§"/>
            </a:pPr>
            <a:r>
              <a:rPr lang="en-GB" sz="2400" dirty="0">
                <a:latin typeface="Roboto" panose="02000000000000000000" pitchFamily="2" charset="0"/>
                <a:ea typeface="Roboto" panose="02000000000000000000" pitchFamily="2" charset="0"/>
                <a:cs typeface="Arial"/>
              </a:rPr>
              <a:t>How has this made you feel?</a:t>
            </a:r>
          </a:p>
          <a:p>
            <a:pPr marL="342900" indent="-342900">
              <a:lnSpc>
                <a:spcPct val="150000"/>
              </a:lnSpc>
              <a:buFont typeface="Wingdings"/>
              <a:buChar char="§"/>
            </a:pPr>
            <a:r>
              <a:rPr lang="en-GB" sz="2400" dirty="0">
                <a:latin typeface="Roboto" panose="02000000000000000000" pitchFamily="2" charset="0"/>
                <a:ea typeface="Roboto" panose="02000000000000000000" pitchFamily="2" charset="0"/>
                <a:cs typeface="Arial"/>
              </a:rPr>
              <a:t>What has this made you think about?</a:t>
            </a:r>
          </a:p>
          <a:p>
            <a:pPr marL="342900" indent="-342900">
              <a:lnSpc>
                <a:spcPct val="150000"/>
              </a:lnSpc>
              <a:buFont typeface="Wingdings"/>
              <a:buChar char="§"/>
            </a:pPr>
            <a:r>
              <a:rPr lang="en-GB" sz="2400" dirty="0">
                <a:latin typeface="Roboto" panose="02000000000000000000" pitchFamily="2" charset="0"/>
                <a:ea typeface="Roboto" panose="02000000000000000000" pitchFamily="2" charset="0"/>
                <a:cs typeface="Arial"/>
              </a:rPr>
              <a:t>What one action would you like to take forward?</a:t>
            </a:r>
          </a:p>
          <a:p>
            <a:pPr marL="342900" indent="-342900">
              <a:lnSpc>
                <a:spcPct val="150000"/>
              </a:lnSpc>
              <a:buFont typeface="Wingdings"/>
              <a:buChar char="§"/>
            </a:pPr>
            <a:r>
              <a:rPr lang="en-GB" sz="2400" dirty="0">
                <a:latin typeface="Roboto" panose="02000000000000000000" pitchFamily="2" charset="0"/>
                <a:ea typeface="Roboto" panose="02000000000000000000" pitchFamily="2" charset="0"/>
                <a:cs typeface="Arial"/>
              </a:rPr>
              <a:t>How can you link what you plan to do with others in your setting?</a:t>
            </a:r>
          </a:p>
          <a:p>
            <a:pPr marL="342900" indent="-342900">
              <a:lnSpc>
                <a:spcPct val="150000"/>
              </a:lnSpc>
              <a:buFont typeface="Wingdings"/>
              <a:buChar char="§"/>
            </a:pPr>
            <a:r>
              <a:rPr lang="en-GB" sz="2400" dirty="0">
                <a:latin typeface="Roboto" panose="02000000000000000000" pitchFamily="2" charset="0"/>
                <a:ea typeface="Roboto" panose="02000000000000000000" pitchFamily="2" charset="0"/>
                <a:cs typeface="Arial"/>
              </a:rPr>
              <a:t>How will you know that this learning has made a difference?</a:t>
            </a:r>
          </a:p>
        </p:txBody>
      </p:sp>
      <p:pic>
        <p:nvPicPr>
          <p:cNvPr id="4" name="Picture 4">
            <a:extLst>
              <a:ext uri="{FF2B5EF4-FFF2-40B4-BE49-F238E27FC236}">
                <a16:creationId xmlns:a16="http://schemas.microsoft.com/office/drawing/2014/main" id="{4EEB28C0-C505-F494-A5A3-8481A7DE870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0394" y="365125"/>
            <a:ext cx="1899308" cy="187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130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19F1FF9-4CB9-50BB-4E45-724EF554B2E6}"/>
              </a:ext>
            </a:extLst>
          </p:cNvPr>
          <p:cNvSpPr txBox="1">
            <a:spLocks noGrp="1"/>
          </p:cNvSpPr>
          <p:nvPr>
            <p:ph type="title"/>
          </p:nvPr>
        </p:nvSpPr>
        <p:spPr>
          <a:xfrm>
            <a:off x="115964" y="295896"/>
            <a:ext cx="5789040" cy="1713345"/>
          </a:xfrm>
        </p:spPr>
        <p:txBody>
          <a:bodyPr>
            <a:noAutofit/>
          </a:bodyPr>
          <a:lstStyle/>
          <a:p>
            <a:r>
              <a:rPr lang="en-GB" sz="4000" kern="1200" dirty="0">
                <a:cs typeface="Segoe UI"/>
              </a:rPr>
              <a:t>Responding to prejudice-based behaviours </a:t>
            </a:r>
          </a:p>
        </p:txBody>
      </p:sp>
      <p:sp>
        <p:nvSpPr>
          <p:cNvPr id="4" name="Content Placeholder 2">
            <a:extLst>
              <a:ext uri="{FF2B5EF4-FFF2-40B4-BE49-F238E27FC236}">
                <a16:creationId xmlns:a16="http://schemas.microsoft.com/office/drawing/2014/main" id="{654A214D-B674-08F8-ACB9-E07015884C57}"/>
              </a:ext>
            </a:extLst>
          </p:cNvPr>
          <p:cNvSpPr txBox="1">
            <a:spLocks noGrp="1"/>
          </p:cNvSpPr>
          <p:nvPr>
            <p:ph idx="1"/>
          </p:nvPr>
        </p:nvSpPr>
        <p:spPr>
          <a:xfrm>
            <a:off x="337083" y="1847036"/>
            <a:ext cx="5346803" cy="4412032"/>
          </a:xfrm>
        </p:spPr>
        <p:txBody>
          <a:bodyPr anchor="ctr"/>
          <a:lstStyle/>
          <a:p>
            <a:pPr marL="342900" lvl="0" indent="-342900">
              <a:buChar char="•"/>
            </a:pPr>
            <a:r>
              <a:rPr lang="en-GB" sz="2400" dirty="0">
                <a:cs typeface="Segoe UI"/>
              </a:rPr>
              <a:t>GIRFEC</a:t>
            </a:r>
            <a:endParaRPr lang="en-US" sz="2400" dirty="0">
              <a:cs typeface="Segoe UI"/>
            </a:endParaRPr>
          </a:p>
          <a:p>
            <a:pPr marL="342900" lvl="0" indent="-342900">
              <a:buChar char="•"/>
            </a:pPr>
            <a:r>
              <a:rPr lang="en-GB" sz="2400" dirty="0">
                <a:cs typeface="Segoe UI"/>
              </a:rPr>
              <a:t>National Child Protection Guidance</a:t>
            </a:r>
          </a:p>
          <a:p>
            <a:pPr marL="342900" lvl="0" indent="-342900">
              <a:buChar char="•"/>
            </a:pPr>
            <a:r>
              <a:rPr lang="en-GB" sz="2400" dirty="0">
                <a:cs typeface="Segoe UI"/>
              </a:rPr>
              <a:t>Relationships and behaviour policy</a:t>
            </a:r>
          </a:p>
          <a:p>
            <a:pPr marL="342900" indent="-342900">
              <a:buChar char="•"/>
            </a:pPr>
            <a:r>
              <a:rPr lang="en-GB" sz="2400" dirty="0">
                <a:cs typeface="Segoe UI"/>
              </a:rPr>
              <a:t>National Approach to Anti-Bullying for Scotland’s Children and Young People</a:t>
            </a:r>
          </a:p>
          <a:p>
            <a:pPr marL="342900" lvl="0" indent="-342900">
              <a:buChar char="•"/>
            </a:pPr>
            <a:r>
              <a:rPr lang="en-GB" sz="2400" dirty="0">
                <a:cs typeface="Segoe UI"/>
              </a:rPr>
              <a:t>Trauma-informed </a:t>
            </a:r>
          </a:p>
        </p:txBody>
      </p:sp>
      <p:pic>
        <p:nvPicPr>
          <p:cNvPr id="2" name="Picture 4">
            <a:extLst>
              <a:ext uri="{FF2B5EF4-FFF2-40B4-BE49-F238E27FC236}">
                <a16:creationId xmlns:a16="http://schemas.microsoft.com/office/drawing/2014/main" id="{D0EAC5B4-7913-0FAD-B1CF-471B5CDA9D04}"/>
              </a:ext>
              <a:ext uri="{C183D7F6-B498-43B3-948B-1728B52AA6E4}">
                <adec:decorative xmlns:adec="http://schemas.microsoft.com/office/drawing/2017/decorative" val="1"/>
              </a:ext>
            </a:extLst>
          </p:cNvPr>
          <p:cNvPicPr>
            <a:picLocks noChangeAspect="1"/>
          </p:cNvPicPr>
          <p:nvPr/>
        </p:nvPicPr>
        <p:blipFill>
          <a:blip r:embed="rId3"/>
          <a:srcRect l="22764" r="18858"/>
          <a:stretch>
            <a:fillRect/>
          </a:stretch>
        </p:blipFill>
        <p:spPr>
          <a:xfrm>
            <a:off x="6128008" y="9"/>
            <a:ext cx="6063988" cy="6857990"/>
          </a:xfrm>
          <a:prstGeom prst="rect">
            <a:avLst/>
          </a:prstGeom>
          <a:noFill/>
          <a:ln cap="flat">
            <a:noFill/>
          </a:ln>
        </p:spPr>
      </p:pic>
    </p:spTree>
    <p:extLst>
      <p:ext uri="{BB962C8B-B14F-4D97-AF65-F5344CB8AC3E}">
        <p14:creationId xmlns:p14="http://schemas.microsoft.com/office/powerpoint/2010/main" val="1813712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253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CF9B6-C1EF-D4CE-7DC2-CBBA1DF6ABBE}"/>
              </a:ext>
            </a:extLst>
          </p:cNvPr>
          <p:cNvSpPr txBox="1">
            <a:spLocks noGrp="1"/>
          </p:cNvSpPr>
          <p:nvPr>
            <p:ph type="title"/>
          </p:nvPr>
        </p:nvSpPr>
        <p:spPr>
          <a:xfrm>
            <a:off x="313770" y="716692"/>
            <a:ext cx="3886962" cy="5012338"/>
          </a:xfrm>
        </p:spPr>
        <p:txBody>
          <a:bodyPr>
            <a:normAutofit/>
          </a:bodyPr>
          <a:lstStyle/>
          <a:p>
            <a:r>
              <a:rPr lang="en-GB" sz="4000" kern="1200" dirty="0">
                <a:cs typeface="Segoe UI"/>
              </a:rPr>
              <a:t>Staff may become aware of prejudice-based behaviours and hate crime through: </a:t>
            </a:r>
          </a:p>
        </p:txBody>
      </p:sp>
      <p:grpSp>
        <p:nvGrpSpPr>
          <p:cNvPr id="4" name="Diagram 2">
            <a:extLst>
              <a:ext uri="{FF2B5EF4-FFF2-40B4-BE49-F238E27FC236}">
                <a16:creationId xmlns:a16="http://schemas.microsoft.com/office/drawing/2014/main" id="{D55F1CB4-43A9-9DF9-7273-48E9C8B3028C}"/>
              </a:ext>
              <a:ext uri="{C183D7F6-B498-43B3-948B-1728B52AA6E4}">
                <adec:decorative xmlns:adec="http://schemas.microsoft.com/office/drawing/2017/decorative" val="1"/>
              </a:ext>
            </a:extLst>
          </p:cNvPr>
          <p:cNvGrpSpPr/>
          <p:nvPr/>
        </p:nvGrpSpPr>
        <p:grpSpPr>
          <a:xfrm>
            <a:off x="4370829" y="1181774"/>
            <a:ext cx="7143804" cy="4422359"/>
            <a:chOff x="4400339" y="1649138"/>
            <a:chExt cx="7143804" cy="4422359"/>
          </a:xfrm>
        </p:grpSpPr>
        <p:sp>
          <p:nvSpPr>
            <p:cNvPr id="5" name="Free-form: Shape 4">
              <a:extLst>
                <a:ext uri="{FF2B5EF4-FFF2-40B4-BE49-F238E27FC236}">
                  <a16:creationId xmlns:a16="http://schemas.microsoft.com/office/drawing/2014/main" id="{56E514C1-9681-D3B4-4878-5871D116376C}"/>
                </a:ext>
              </a:extLst>
            </p:cNvPr>
            <p:cNvSpPr/>
            <p:nvPr/>
          </p:nvSpPr>
          <p:spPr>
            <a:xfrm>
              <a:off x="4400339" y="1649138"/>
              <a:ext cx="3401805" cy="2041087"/>
            </a:xfrm>
            <a:custGeom>
              <a:avLst/>
              <a:gdLst>
                <a:gd name="f0" fmla="val 10800000"/>
                <a:gd name="f1" fmla="val 5400000"/>
                <a:gd name="f2" fmla="val 180"/>
                <a:gd name="f3" fmla="val w"/>
                <a:gd name="f4" fmla="val h"/>
                <a:gd name="f5" fmla="val 0"/>
                <a:gd name="f6" fmla="val 3401810"/>
                <a:gd name="f7" fmla="val 2041086"/>
                <a:gd name="f8" fmla="+- 0 0 -90"/>
                <a:gd name="f9" fmla="*/ f3 1 3401810"/>
                <a:gd name="f10" fmla="*/ f4 1 2041086"/>
                <a:gd name="f11" fmla="val f5"/>
                <a:gd name="f12" fmla="val f6"/>
                <a:gd name="f13" fmla="val f7"/>
                <a:gd name="f14" fmla="*/ f8 f0 1"/>
                <a:gd name="f15" fmla="+- f13 0 f11"/>
                <a:gd name="f16" fmla="+- f12 0 f11"/>
                <a:gd name="f17" fmla="*/ f14 1 f2"/>
                <a:gd name="f18" fmla="*/ f16 1 3401810"/>
                <a:gd name="f19" fmla="*/ f15 1 2041086"/>
                <a:gd name="f20" fmla="*/ 0 f16 1"/>
                <a:gd name="f21" fmla="*/ 0 f15 1"/>
                <a:gd name="f22" fmla="*/ 3401810 f16 1"/>
                <a:gd name="f23" fmla="*/ 2041086 f15 1"/>
                <a:gd name="f24" fmla="+- f17 0 f1"/>
                <a:gd name="f25" fmla="*/ f20 1 3401810"/>
                <a:gd name="f26" fmla="*/ f21 1 2041086"/>
                <a:gd name="f27" fmla="*/ f22 1 3401810"/>
                <a:gd name="f28" fmla="*/ f23 1 2041086"/>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3401810" h="2041086">
                  <a:moveTo>
                    <a:pt x="f5" y="f5"/>
                  </a:moveTo>
                  <a:lnTo>
                    <a:pt x="f6" y="f5"/>
                  </a:lnTo>
                  <a:lnTo>
                    <a:pt x="f6" y="f7"/>
                  </a:lnTo>
                  <a:lnTo>
                    <a:pt x="f5" y="f7"/>
                  </a:lnTo>
                  <a:lnTo>
                    <a:pt x="f5" y="f5"/>
                  </a:lnTo>
                  <a:close/>
                </a:path>
              </a:pathLst>
            </a:custGeom>
            <a:solidFill>
              <a:srgbClr val="FFFFFF"/>
            </a:solidFill>
            <a:ln w="19046" cap="flat">
              <a:solidFill>
                <a:srgbClr val="00ABB5"/>
              </a:solidFill>
              <a:prstDash val="solid"/>
              <a:miter/>
            </a:ln>
          </p:spPr>
          <p:txBody>
            <a:bodyPr vert="horz" wrap="square" lIns="99056" tIns="99056" rIns="99056" bIns="99056" anchor="ctr" anchorCtr="0" compatLnSpc="1">
              <a:noAutofit/>
            </a:bodyPr>
            <a:lstStyle/>
            <a:p>
              <a:pPr defTabSz="1155701">
                <a:lnSpc>
                  <a:spcPct val="90000"/>
                </a:lnSpc>
                <a:spcAft>
                  <a:spcPts val="1100"/>
                </a:spcAf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Segoe UI"/>
                  <a:ea typeface="Calibri"/>
                  <a:cs typeface="Segoe UI"/>
                </a:rPr>
                <a:t>Witnessing </a:t>
              </a:r>
              <a:r>
                <a:rPr lang="en-GB" sz="2400">
                  <a:solidFill>
                    <a:srgbClr val="000000"/>
                  </a:solidFill>
                  <a:latin typeface="Segoe UI"/>
                  <a:ea typeface="Calibri"/>
                  <a:cs typeface="Segoe UI"/>
                </a:rPr>
                <a:t>prejudice-based behaviours </a:t>
              </a:r>
              <a:r>
                <a:rPr lang="en-GB" sz="2400" b="0" i="0" u="none" strike="noStrike" kern="1200" cap="none" spc="0" baseline="0">
                  <a:solidFill>
                    <a:srgbClr val="000000"/>
                  </a:solidFill>
                  <a:uFillTx/>
                  <a:latin typeface="Segoe UI"/>
                  <a:ea typeface="Calibri"/>
                  <a:cs typeface="Segoe UI"/>
                </a:rPr>
                <a:t>directly</a:t>
              </a:r>
              <a:r>
                <a:rPr lang="en-GB" sz="2400">
                  <a:solidFill>
                    <a:srgbClr val="000000"/>
                  </a:solidFill>
                  <a:latin typeface="Segoe UI"/>
                  <a:ea typeface="Calibri"/>
                  <a:cs typeface="Segoe UI"/>
                </a:rPr>
                <a:t> </a:t>
              </a:r>
              <a:endParaRPr lang="en-US" sz="2400" b="0" i="0" u="none" strike="noStrike" kern="1200" cap="none" spc="0" baseline="0">
                <a:solidFill>
                  <a:srgbClr val="000000"/>
                </a:solidFill>
                <a:uFillTx/>
                <a:latin typeface="Segoe UI"/>
                <a:ea typeface="Calibri"/>
                <a:cs typeface="Segoe UI"/>
              </a:endParaRPr>
            </a:p>
          </p:txBody>
        </p:sp>
        <p:sp>
          <p:nvSpPr>
            <p:cNvPr id="6" name="Free-form: Shape 5">
              <a:extLst>
                <a:ext uri="{FF2B5EF4-FFF2-40B4-BE49-F238E27FC236}">
                  <a16:creationId xmlns:a16="http://schemas.microsoft.com/office/drawing/2014/main" id="{182387EB-707D-7F6D-7FC0-2955BEA7D275}"/>
                </a:ext>
              </a:extLst>
            </p:cNvPr>
            <p:cNvSpPr/>
            <p:nvPr/>
          </p:nvSpPr>
          <p:spPr>
            <a:xfrm>
              <a:off x="8142338" y="1649138"/>
              <a:ext cx="3401805" cy="2041087"/>
            </a:xfrm>
            <a:custGeom>
              <a:avLst/>
              <a:gdLst>
                <a:gd name="f0" fmla="val 10800000"/>
                <a:gd name="f1" fmla="val 5400000"/>
                <a:gd name="f2" fmla="val 180"/>
                <a:gd name="f3" fmla="val w"/>
                <a:gd name="f4" fmla="val h"/>
                <a:gd name="f5" fmla="val 0"/>
                <a:gd name="f6" fmla="val 3401810"/>
                <a:gd name="f7" fmla="val 2041086"/>
                <a:gd name="f8" fmla="+- 0 0 -90"/>
                <a:gd name="f9" fmla="*/ f3 1 3401810"/>
                <a:gd name="f10" fmla="*/ f4 1 2041086"/>
                <a:gd name="f11" fmla="val f5"/>
                <a:gd name="f12" fmla="val f6"/>
                <a:gd name="f13" fmla="val f7"/>
                <a:gd name="f14" fmla="*/ f8 f0 1"/>
                <a:gd name="f15" fmla="+- f13 0 f11"/>
                <a:gd name="f16" fmla="+- f12 0 f11"/>
                <a:gd name="f17" fmla="*/ f14 1 f2"/>
                <a:gd name="f18" fmla="*/ f16 1 3401810"/>
                <a:gd name="f19" fmla="*/ f15 1 2041086"/>
                <a:gd name="f20" fmla="*/ 0 f16 1"/>
                <a:gd name="f21" fmla="*/ 0 f15 1"/>
                <a:gd name="f22" fmla="*/ 3401810 f16 1"/>
                <a:gd name="f23" fmla="*/ 2041086 f15 1"/>
                <a:gd name="f24" fmla="+- f17 0 f1"/>
                <a:gd name="f25" fmla="*/ f20 1 3401810"/>
                <a:gd name="f26" fmla="*/ f21 1 2041086"/>
                <a:gd name="f27" fmla="*/ f22 1 3401810"/>
                <a:gd name="f28" fmla="*/ f23 1 2041086"/>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3401810" h="2041086">
                  <a:moveTo>
                    <a:pt x="f5" y="f5"/>
                  </a:moveTo>
                  <a:lnTo>
                    <a:pt x="f6" y="f5"/>
                  </a:lnTo>
                  <a:lnTo>
                    <a:pt x="f6" y="f7"/>
                  </a:lnTo>
                  <a:lnTo>
                    <a:pt x="f5" y="f7"/>
                  </a:lnTo>
                  <a:lnTo>
                    <a:pt x="f5" y="f5"/>
                  </a:lnTo>
                  <a:close/>
                </a:path>
              </a:pathLst>
            </a:custGeom>
            <a:solidFill>
              <a:srgbClr val="FFFFFF"/>
            </a:solidFill>
            <a:ln w="19046" cap="flat">
              <a:solidFill>
                <a:srgbClr val="00ABB5"/>
              </a:solidFill>
              <a:prstDash val="solid"/>
              <a:miter/>
            </a:ln>
          </p:spPr>
          <p:txBody>
            <a:bodyPr vert="horz" wrap="square" lIns="99056" tIns="99056" rIns="99056" bIns="99056" anchor="ctr" anchorCtr="0" compatLnSpc="1">
              <a:noAutofit/>
            </a:bodyPr>
            <a:lstStyle/>
            <a:p>
              <a:pPr defTabSz="1155701">
                <a:lnSpc>
                  <a:spcPct val="90000"/>
                </a:lnSpc>
                <a:spcAft>
                  <a:spcPts val="1100"/>
                </a:spcAf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Segoe UI"/>
                  <a:ea typeface="Calibri"/>
                  <a:cs typeface="Segoe UI"/>
                </a:rPr>
                <a:t>Disclosure from a child or young person</a:t>
              </a:r>
              <a:r>
                <a:rPr lang="en-GB" sz="2400">
                  <a:solidFill>
                    <a:srgbClr val="000000"/>
                  </a:solidFill>
                  <a:latin typeface="Segoe UI"/>
                  <a:ea typeface="Calibri"/>
                  <a:cs typeface="Segoe UI"/>
                </a:rPr>
                <a:t> </a:t>
              </a:r>
              <a:endParaRPr lang="en-US" sz="2400" b="0" i="0" u="none" strike="noStrike" kern="1200" cap="none" spc="0" baseline="0">
                <a:solidFill>
                  <a:srgbClr val="000000"/>
                </a:solidFill>
                <a:uFillTx/>
                <a:latin typeface="Segoe UI"/>
                <a:ea typeface="Calibri"/>
                <a:cs typeface="Segoe UI"/>
              </a:endParaRPr>
            </a:p>
          </p:txBody>
        </p:sp>
        <p:sp>
          <p:nvSpPr>
            <p:cNvPr id="7" name="Free-form: Shape 6">
              <a:extLst>
                <a:ext uri="{FF2B5EF4-FFF2-40B4-BE49-F238E27FC236}">
                  <a16:creationId xmlns:a16="http://schemas.microsoft.com/office/drawing/2014/main" id="{5BF66D50-EBA9-57ED-2010-C721CC3492F8}"/>
                </a:ext>
              </a:extLst>
            </p:cNvPr>
            <p:cNvSpPr/>
            <p:nvPr/>
          </p:nvSpPr>
          <p:spPr>
            <a:xfrm>
              <a:off x="4400339" y="4030410"/>
              <a:ext cx="3401805" cy="2041087"/>
            </a:xfrm>
            <a:custGeom>
              <a:avLst/>
              <a:gdLst>
                <a:gd name="f0" fmla="val 10800000"/>
                <a:gd name="f1" fmla="val 5400000"/>
                <a:gd name="f2" fmla="val 180"/>
                <a:gd name="f3" fmla="val w"/>
                <a:gd name="f4" fmla="val h"/>
                <a:gd name="f5" fmla="val 0"/>
                <a:gd name="f6" fmla="val 3401810"/>
                <a:gd name="f7" fmla="val 2041086"/>
                <a:gd name="f8" fmla="+- 0 0 -90"/>
                <a:gd name="f9" fmla="*/ f3 1 3401810"/>
                <a:gd name="f10" fmla="*/ f4 1 2041086"/>
                <a:gd name="f11" fmla="val f5"/>
                <a:gd name="f12" fmla="val f6"/>
                <a:gd name="f13" fmla="val f7"/>
                <a:gd name="f14" fmla="*/ f8 f0 1"/>
                <a:gd name="f15" fmla="+- f13 0 f11"/>
                <a:gd name="f16" fmla="+- f12 0 f11"/>
                <a:gd name="f17" fmla="*/ f14 1 f2"/>
                <a:gd name="f18" fmla="*/ f16 1 3401810"/>
                <a:gd name="f19" fmla="*/ f15 1 2041086"/>
                <a:gd name="f20" fmla="*/ 0 f16 1"/>
                <a:gd name="f21" fmla="*/ 0 f15 1"/>
                <a:gd name="f22" fmla="*/ 3401810 f16 1"/>
                <a:gd name="f23" fmla="*/ 2041086 f15 1"/>
                <a:gd name="f24" fmla="+- f17 0 f1"/>
                <a:gd name="f25" fmla="*/ f20 1 3401810"/>
                <a:gd name="f26" fmla="*/ f21 1 2041086"/>
                <a:gd name="f27" fmla="*/ f22 1 3401810"/>
                <a:gd name="f28" fmla="*/ f23 1 2041086"/>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3401810" h="2041086">
                  <a:moveTo>
                    <a:pt x="f5" y="f5"/>
                  </a:moveTo>
                  <a:lnTo>
                    <a:pt x="f6" y="f5"/>
                  </a:lnTo>
                  <a:lnTo>
                    <a:pt x="f6" y="f7"/>
                  </a:lnTo>
                  <a:lnTo>
                    <a:pt x="f5" y="f7"/>
                  </a:lnTo>
                  <a:lnTo>
                    <a:pt x="f5" y="f5"/>
                  </a:lnTo>
                  <a:close/>
                </a:path>
              </a:pathLst>
            </a:custGeom>
            <a:solidFill>
              <a:srgbClr val="FFFFFF"/>
            </a:solidFill>
            <a:ln w="19046" cap="flat">
              <a:solidFill>
                <a:srgbClr val="00ABB5"/>
              </a:solidFill>
              <a:prstDash val="solid"/>
              <a:miter/>
            </a:ln>
          </p:spPr>
          <p:txBody>
            <a:bodyPr vert="horz" wrap="square" lIns="99056" tIns="99056" rIns="99056" bIns="99056" anchor="ctr" anchorCtr="0" compatLnSpc="1">
              <a:noAutofit/>
            </a:bodyPr>
            <a:lstStyle/>
            <a:p>
              <a:pPr defTabSz="1155701">
                <a:lnSpc>
                  <a:spcPct val="90000"/>
                </a:lnSpc>
                <a:spcAft>
                  <a:spcPts val="1100"/>
                </a:spcAf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Segoe UI"/>
                  <a:ea typeface="Calibri"/>
                  <a:cs typeface="Segoe UI"/>
                </a:rPr>
                <a:t>Formally reported by families or via a multi-agency response</a:t>
              </a:r>
              <a:r>
                <a:rPr lang="en-GB" sz="2400">
                  <a:solidFill>
                    <a:srgbClr val="000000"/>
                  </a:solidFill>
                  <a:latin typeface="Segoe UI"/>
                  <a:ea typeface="Calibri"/>
                  <a:cs typeface="Segoe UI"/>
                </a:rPr>
                <a:t> </a:t>
              </a:r>
              <a:endParaRPr lang="en-US" sz="2400" b="0" i="0" u="none" strike="noStrike" kern="1200" cap="none" spc="0" baseline="0">
                <a:solidFill>
                  <a:srgbClr val="000000"/>
                </a:solidFill>
                <a:uFillTx/>
                <a:latin typeface="Segoe UI"/>
                <a:ea typeface="Calibri"/>
                <a:cs typeface="Segoe UI"/>
              </a:endParaRPr>
            </a:p>
          </p:txBody>
        </p:sp>
        <p:sp>
          <p:nvSpPr>
            <p:cNvPr id="8" name="Free-form: Shape 7">
              <a:extLst>
                <a:ext uri="{FF2B5EF4-FFF2-40B4-BE49-F238E27FC236}">
                  <a16:creationId xmlns:a16="http://schemas.microsoft.com/office/drawing/2014/main" id="{A7704B69-6CFC-542B-C085-F151282863F3}"/>
                </a:ext>
              </a:extLst>
            </p:cNvPr>
            <p:cNvSpPr/>
            <p:nvPr/>
          </p:nvSpPr>
          <p:spPr>
            <a:xfrm>
              <a:off x="8142338" y="4030410"/>
              <a:ext cx="3401805" cy="2041087"/>
            </a:xfrm>
            <a:custGeom>
              <a:avLst/>
              <a:gdLst>
                <a:gd name="f0" fmla="val 10800000"/>
                <a:gd name="f1" fmla="val 5400000"/>
                <a:gd name="f2" fmla="val 180"/>
                <a:gd name="f3" fmla="val w"/>
                <a:gd name="f4" fmla="val h"/>
                <a:gd name="f5" fmla="val 0"/>
                <a:gd name="f6" fmla="val 3401810"/>
                <a:gd name="f7" fmla="val 2041086"/>
                <a:gd name="f8" fmla="+- 0 0 -90"/>
                <a:gd name="f9" fmla="*/ f3 1 3401810"/>
                <a:gd name="f10" fmla="*/ f4 1 2041086"/>
                <a:gd name="f11" fmla="val f5"/>
                <a:gd name="f12" fmla="val f6"/>
                <a:gd name="f13" fmla="val f7"/>
                <a:gd name="f14" fmla="*/ f8 f0 1"/>
                <a:gd name="f15" fmla="+- f13 0 f11"/>
                <a:gd name="f16" fmla="+- f12 0 f11"/>
                <a:gd name="f17" fmla="*/ f14 1 f2"/>
                <a:gd name="f18" fmla="*/ f16 1 3401810"/>
                <a:gd name="f19" fmla="*/ f15 1 2041086"/>
                <a:gd name="f20" fmla="*/ 0 f16 1"/>
                <a:gd name="f21" fmla="*/ 0 f15 1"/>
                <a:gd name="f22" fmla="*/ 3401810 f16 1"/>
                <a:gd name="f23" fmla="*/ 2041086 f15 1"/>
                <a:gd name="f24" fmla="+- f17 0 f1"/>
                <a:gd name="f25" fmla="*/ f20 1 3401810"/>
                <a:gd name="f26" fmla="*/ f21 1 2041086"/>
                <a:gd name="f27" fmla="*/ f22 1 3401810"/>
                <a:gd name="f28" fmla="*/ f23 1 2041086"/>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3401810" h="2041086">
                  <a:moveTo>
                    <a:pt x="f5" y="f5"/>
                  </a:moveTo>
                  <a:lnTo>
                    <a:pt x="f6" y="f5"/>
                  </a:lnTo>
                  <a:lnTo>
                    <a:pt x="f6" y="f7"/>
                  </a:lnTo>
                  <a:lnTo>
                    <a:pt x="f5" y="f7"/>
                  </a:lnTo>
                  <a:lnTo>
                    <a:pt x="f5" y="f5"/>
                  </a:lnTo>
                  <a:close/>
                </a:path>
              </a:pathLst>
            </a:custGeom>
            <a:solidFill>
              <a:srgbClr val="FFFFFF"/>
            </a:solidFill>
            <a:ln w="19046" cap="flat">
              <a:solidFill>
                <a:srgbClr val="00ABB5"/>
              </a:solidFill>
              <a:prstDash val="solid"/>
              <a:miter/>
            </a:ln>
          </p:spPr>
          <p:txBody>
            <a:bodyPr vert="horz" wrap="square" lIns="99056" tIns="99056" rIns="99056" bIns="99056" anchor="ctr" anchorCtr="0" compatLnSpc="1">
              <a:noAutofit/>
            </a:bodyPr>
            <a:lstStyle/>
            <a:p>
              <a:pPr defTabSz="1155701">
                <a:lnSpc>
                  <a:spcPct val="90000"/>
                </a:lnSpc>
                <a:spcAft>
                  <a:spcPts val="1100"/>
                </a:spcAf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Segoe UI"/>
                  <a:ea typeface="Calibri"/>
                  <a:cs typeface="Segoe UI"/>
                </a:rPr>
                <a:t>Aware of changes in behaviour that may indicate underlying concerns about a child or young person</a:t>
              </a:r>
              <a:r>
                <a:rPr lang="en-GB" sz="2400">
                  <a:solidFill>
                    <a:srgbClr val="000000"/>
                  </a:solidFill>
                  <a:latin typeface="Segoe UI"/>
                  <a:ea typeface="Calibri"/>
                  <a:cs typeface="Segoe UI"/>
                </a:rPr>
                <a:t> </a:t>
              </a:r>
              <a:endParaRPr lang="en-GB" sz="2400" b="0" i="0" u="none" strike="noStrike" kern="1200" cap="none" spc="0" baseline="0">
                <a:solidFill>
                  <a:srgbClr val="000000"/>
                </a:solidFill>
                <a:uFillTx/>
                <a:latin typeface="Segoe UI"/>
                <a:cs typeface="Segoe UI"/>
              </a:endParaRPr>
            </a:p>
          </p:txBody>
        </p:sp>
      </p:grpSp>
    </p:spTree>
    <p:extLst>
      <p:ext uri="{BB962C8B-B14F-4D97-AF65-F5344CB8AC3E}">
        <p14:creationId xmlns:p14="http://schemas.microsoft.com/office/powerpoint/2010/main" val="1906183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253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9FE4D-411F-B3CF-4511-F26FF3262CD6}"/>
              </a:ext>
            </a:extLst>
          </p:cNvPr>
          <p:cNvSpPr txBox="1">
            <a:spLocks noGrp="1"/>
          </p:cNvSpPr>
          <p:nvPr>
            <p:ph type="title"/>
          </p:nvPr>
        </p:nvSpPr>
        <p:spPr>
          <a:xfrm>
            <a:off x="290548" y="561249"/>
            <a:ext cx="4243738" cy="3424155"/>
          </a:xfrm>
        </p:spPr>
        <p:txBody>
          <a:bodyPr anchor="t">
            <a:noAutofit/>
          </a:bodyPr>
          <a:lstStyle/>
          <a:p>
            <a:r>
              <a:rPr lang="en-GB" sz="4000" kern="1200" dirty="0">
                <a:cs typeface="Segoe UI"/>
              </a:rPr>
              <a:t>Supporting the person who experienced prejudice-based behaviours and hate crime</a:t>
            </a:r>
            <a:endParaRPr lang="en-US" sz="4000" kern="1200" dirty="0">
              <a:cs typeface="Segoe UI"/>
            </a:endParaRPr>
          </a:p>
        </p:txBody>
      </p:sp>
      <p:sp>
        <p:nvSpPr>
          <p:cNvPr id="4" name="Content Placeholder 2">
            <a:extLst>
              <a:ext uri="{FF2B5EF4-FFF2-40B4-BE49-F238E27FC236}">
                <a16:creationId xmlns:a16="http://schemas.microsoft.com/office/drawing/2014/main" id="{97D485B4-650E-9F33-2BC4-5AF0CEAA01EB}"/>
              </a:ext>
            </a:extLst>
          </p:cNvPr>
          <p:cNvSpPr txBox="1">
            <a:spLocks noGrp="1"/>
          </p:cNvSpPr>
          <p:nvPr>
            <p:ph idx="1"/>
          </p:nvPr>
        </p:nvSpPr>
        <p:spPr>
          <a:xfrm>
            <a:off x="4586375" y="561249"/>
            <a:ext cx="7400021" cy="5520692"/>
          </a:xfrm>
        </p:spPr>
        <p:txBody>
          <a:bodyPr>
            <a:normAutofit fontScale="85000" lnSpcReduction="20000"/>
          </a:bodyPr>
          <a:lstStyle/>
          <a:p>
            <a:r>
              <a:rPr lang="en-GB" b="1" i="1" dirty="0">
                <a:solidFill>
                  <a:srgbClr val="00ABB5"/>
                </a:solidFill>
                <a:latin typeface="Segoe UI"/>
                <a:cs typeface="Segoe UI"/>
              </a:rPr>
              <a:t>“I would like someone to listen to me and ask how I want be supported rather than someone deciding for me what support I need.”</a:t>
            </a:r>
            <a:r>
              <a:rPr lang="en-GB" dirty="0">
                <a:latin typeface="Segoe UI"/>
                <a:cs typeface="Segoe UI"/>
              </a:rPr>
              <a:t> </a:t>
            </a:r>
          </a:p>
          <a:p>
            <a:endParaRPr lang="en-US" dirty="0">
              <a:latin typeface="Segoe UI"/>
              <a:cs typeface="Segoe UI"/>
            </a:endParaRPr>
          </a:p>
          <a:p>
            <a:pPr marL="0" lvl="0" indent="0">
              <a:buNone/>
            </a:pPr>
            <a:r>
              <a:rPr lang="en-GB" dirty="0">
                <a:latin typeface="Segoe UI"/>
                <a:cs typeface="Segoe UI"/>
              </a:rPr>
              <a:t>The Rise Report: supporting young women facing abuse in their intimate relationships, p.18</a:t>
            </a:r>
          </a:p>
          <a:p>
            <a:pPr lvl="1">
              <a:lnSpc>
                <a:spcPct val="150000"/>
              </a:lnSpc>
              <a:spcBef>
                <a:spcPts val="1400"/>
              </a:spcBef>
              <a:spcAft>
                <a:spcPts val="0"/>
              </a:spcAft>
              <a:buFont typeface="Courier New" pitchFamily="34"/>
              <a:buChar char="o"/>
            </a:pPr>
            <a:r>
              <a:rPr lang="en-GB" dirty="0">
                <a:latin typeface="Segoe UI"/>
                <a:cs typeface="Segoe UI"/>
              </a:rPr>
              <a:t>Specialist approaches to responding to a person affected by </a:t>
            </a:r>
            <a:r>
              <a:rPr lang="en-GB" dirty="0">
                <a:solidFill>
                  <a:srgbClr val="595959"/>
                </a:solidFill>
                <a:latin typeface="Segoe UI"/>
                <a:cs typeface="Segoe UI"/>
              </a:rPr>
              <a:t>prejudice-based behaviours</a:t>
            </a:r>
            <a:endParaRPr lang="en-GB" sz="3200" b="1" dirty="0">
              <a:solidFill>
                <a:srgbClr val="4E1548"/>
              </a:solidFill>
              <a:latin typeface="Segoe UI"/>
              <a:cs typeface="Segoe UI"/>
            </a:endParaRPr>
          </a:p>
          <a:p>
            <a:pPr lvl="1">
              <a:lnSpc>
                <a:spcPct val="150000"/>
              </a:lnSpc>
              <a:spcBef>
                <a:spcPts val="1400"/>
              </a:spcBef>
              <a:spcAft>
                <a:spcPts val="0"/>
              </a:spcAft>
              <a:buFont typeface="Courier New" pitchFamily="34"/>
              <a:buChar char="o"/>
            </a:pPr>
            <a:r>
              <a:rPr lang="en-GB" dirty="0">
                <a:latin typeface="Segoe UI"/>
                <a:cs typeface="Segoe UI"/>
              </a:rPr>
              <a:t>Privacy considerations</a:t>
            </a:r>
          </a:p>
          <a:p>
            <a:pPr lvl="1">
              <a:lnSpc>
                <a:spcPct val="150000"/>
              </a:lnSpc>
              <a:spcBef>
                <a:spcPts val="1400"/>
              </a:spcBef>
              <a:spcAft>
                <a:spcPts val="0"/>
              </a:spcAft>
              <a:buFont typeface="Courier New" pitchFamily="34"/>
              <a:buChar char="o"/>
            </a:pPr>
            <a:r>
              <a:rPr lang="en-GB" dirty="0">
                <a:latin typeface="Segoe UI"/>
                <a:cs typeface="Segoe UI"/>
              </a:rPr>
              <a:t>Taking action to meet the needs of the person who has experienced prejudice-based behaviours</a:t>
            </a:r>
          </a:p>
          <a:p>
            <a:pPr lvl="1">
              <a:lnSpc>
                <a:spcPct val="150000"/>
              </a:lnSpc>
              <a:spcBef>
                <a:spcPts val="1400"/>
              </a:spcBef>
              <a:spcAft>
                <a:spcPts val="0"/>
              </a:spcAft>
              <a:buFont typeface="Courier New" pitchFamily="34"/>
              <a:buChar char="o"/>
            </a:pPr>
            <a:r>
              <a:rPr lang="en-GB" dirty="0">
                <a:latin typeface="Segoe UI"/>
                <a:cs typeface="Segoe UI"/>
              </a:rPr>
              <a:t>Remember barriers to reporting </a:t>
            </a:r>
          </a:p>
          <a:p>
            <a:pPr lvl="1">
              <a:buFont typeface="Courier New" pitchFamily="34"/>
              <a:buChar char="o"/>
            </a:pPr>
            <a:endParaRPr lang="en-GB" sz="2000" dirty="0"/>
          </a:p>
        </p:txBody>
      </p:sp>
      <p:pic>
        <p:nvPicPr>
          <p:cNvPr id="3" name="Graphic 33">
            <a:extLst>
              <a:ext uri="{FF2B5EF4-FFF2-40B4-BE49-F238E27FC236}">
                <a16:creationId xmlns:a16="http://schemas.microsoft.com/office/drawing/2014/main" id="{8199259D-7082-9FC5-D2CF-30AEB438509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1037" y="3793991"/>
            <a:ext cx="2502760" cy="2502760"/>
          </a:xfrm>
          <a:prstGeom prst="rect">
            <a:avLst/>
          </a:prstGeom>
          <a:noFill/>
          <a:ln cap="flat">
            <a:noFill/>
          </a:ln>
        </p:spPr>
      </p:pic>
    </p:spTree>
    <p:extLst>
      <p:ext uri="{BB962C8B-B14F-4D97-AF65-F5344CB8AC3E}">
        <p14:creationId xmlns:p14="http://schemas.microsoft.com/office/powerpoint/2010/main" val="1813048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253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FB2B-7F5C-FF0F-DB32-F504E333E19B}"/>
              </a:ext>
            </a:extLst>
          </p:cNvPr>
          <p:cNvSpPr txBox="1">
            <a:spLocks noGrp="1"/>
          </p:cNvSpPr>
          <p:nvPr>
            <p:ph type="title"/>
          </p:nvPr>
        </p:nvSpPr>
        <p:spPr>
          <a:xfrm>
            <a:off x="393309" y="421344"/>
            <a:ext cx="8596219" cy="794329"/>
          </a:xfrm>
        </p:spPr>
        <p:txBody>
          <a:bodyPr anchor="t">
            <a:normAutofit/>
          </a:bodyPr>
          <a:lstStyle/>
          <a:p>
            <a:r>
              <a:rPr lang="en-US" sz="4000" kern="1200" dirty="0">
                <a:cs typeface="Segoe UI"/>
              </a:rPr>
              <a:t>Responding sensitively to disclosure</a:t>
            </a:r>
            <a:r>
              <a:rPr lang="en-US" sz="4000" dirty="0">
                <a:cs typeface="Calibri Light"/>
              </a:rPr>
              <a:t> </a:t>
            </a:r>
          </a:p>
        </p:txBody>
      </p:sp>
      <p:sp>
        <p:nvSpPr>
          <p:cNvPr id="4" name="Content Placeholder 3">
            <a:extLst>
              <a:ext uri="{FF2B5EF4-FFF2-40B4-BE49-F238E27FC236}">
                <a16:creationId xmlns:a16="http://schemas.microsoft.com/office/drawing/2014/main" id="{C38C60E7-0866-23B8-6A58-054FB1F0653A}"/>
              </a:ext>
            </a:extLst>
          </p:cNvPr>
          <p:cNvSpPr txBox="1">
            <a:spLocks noGrp="1"/>
          </p:cNvSpPr>
          <p:nvPr>
            <p:ph idx="1"/>
          </p:nvPr>
        </p:nvSpPr>
        <p:spPr>
          <a:xfrm>
            <a:off x="393309" y="1232883"/>
            <a:ext cx="11614661" cy="5037869"/>
          </a:xfrm>
        </p:spPr>
        <p:txBody>
          <a:bodyPr>
            <a:noAutofit/>
          </a:bodyPr>
          <a:lstStyle/>
          <a:p>
            <a:pPr marL="342900" lvl="0" indent="-342900">
              <a:lnSpc>
                <a:spcPct val="134000"/>
              </a:lnSpc>
              <a:spcBef>
                <a:spcPts val="1400"/>
              </a:spcBef>
              <a:spcAft>
                <a:spcPts val="0"/>
              </a:spcAft>
              <a:buChar char="•"/>
            </a:pPr>
            <a:r>
              <a:rPr lang="en-GB" sz="2200" dirty="0">
                <a:cs typeface="Calibri"/>
              </a:rPr>
              <a:t>Provide safe opportunities for disclosure</a:t>
            </a:r>
          </a:p>
          <a:p>
            <a:pPr marL="342900" lvl="0" indent="-342900">
              <a:lnSpc>
                <a:spcPct val="134000"/>
              </a:lnSpc>
              <a:spcBef>
                <a:spcPts val="1400"/>
              </a:spcBef>
              <a:spcAft>
                <a:spcPts val="0"/>
              </a:spcAft>
              <a:buChar char="•"/>
            </a:pPr>
            <a:r>
              <a:rPr lang="en-GB" sz="2200" dirty="0">
                <a:cs typeface="Calibri"/>
              </a:rPr>
              <a:t>Listen carefully</a:t>
            </a:r>
          </a:p>
          <a:p>
            <a:pPr marL="342900" lvl="0" indent="-342900">
              <a:lnSpc>
                <a:spcPct val="134000"/>
              </a:lnSpc>
              <a:spcBef>
                <a:spcPts val="1400"/>
              </a:spcBef>
              <a:spcAft>
                <a:spcPts val="0"/>
              </a:spcAft>
              <a:buChar char="•"/>
            </a:pPr>
            <a:r>
              <a:rPr lang="en-GB" sz="2200" dirty="0">
                <a:cs typeface="Calibri"/>
              </a:rPr>
              <a:t>Explain procedures clearly </a:t>
            </a:r>
          </a:p>
          <a:p>
            <a:pPr marL="342900" lvl="0" indent="-342900">
              <a:lnSpc>
                <a:spcPct val="134000"/>
              </a:lnSpc>
              <a:spcBef>
                <a:spcPts val="1400"/>
              </a:spcBef>
              <a:spcAft>
                <a:spcPts val="0"/>
              </a:spcAft>
              <a:buChar char="•"/>
            </a:pPr>
            <a:r>
              <a:rPr lang="en-GB" sz="2200" dirty="0">
                <a:cs typeface="Calibri"/>
              </a:rPr>
              <a:t>Move at the young person's pace </a:t>
            </a:r>
          </a:p>
          <a:p>
            <a:pPr marL="342900" lvl="0" indent="-342900">
              <a:lnSpc>
                <a:spcPct val="134000"/>
              </a:lnSpc>
              <a:spcBef>
                <a:spcPts val="1400"/>
              </a:spcBef>
              <a:spcAft>
                <a:spcPts val="0"/>
              </a:spcAft>
              <a:buChar char="•"/>
            </a:pPr>
            <a:r>
              <a:rPr lang="en-GB" sz="2200" dirty="0">
                <a:cs typeface="Calibri"/>
              </a:rPr>
              <a:t>Put measures in place for support </a:t>
            </a:r>
          </a:p>
          <a:p>
            <a:pPr marL="342900" indent="-342900">
              <a:lnSpc>
                <a:spcPct val="134000"/>
              </a:lnSpc>
              <a:spcBef>
                <a:spcPts val="1400"/>
              </a:spcBef>
              <a:spcAft>
                <a:spcPts val="0"/>
              </a:spcAft>
              <a:buChar char="•"/>
            </a:pPr>
            <a:r>
              <a:rPr lang="en-GB" sz="2200" dirty="0">
                <a:cs typeface="Calibri"/>
              </a:rPr>
              <a:t>Identify risks from </a:t>
            </a:r>
            <a:r>
              <a:rPr lang="en-GB" sz="2200" dirty="0">
                <a:cs typeface="Segoe UI"/>
              </a:rPr>
              <a:t>person carrying out </a:t>
            </a:r>
            <a:r>
              <a:rPr lang="en-GB" sz="2200" dirty="0">
                <a:solidFill>
                  <a:srgbClr val="595959"/>
                </a:solidFill>
                <a:cs typeface="Arial"/>
              </a:rPr>
              <a:t>prejudice-based behaviours </a:t>
            </a:r>
            <a:r>
              <a:rPr lang="en-GB" sz="2200" dirty="0">
                <a:cs typeface="Calibri"/>
              </a:rPr>
              <a:t>and put plan in place </a:t>
            </a:r>
          </a:p>
          <a:p>
            <a:pPr marL="342900" lvl="0" indent="-342900">
              <a:lnSpc>
                <a:spcPct val="134000"/>
              </a:lnSpc>
              <a:spcBef>
                <a:spcPts val="1400"/>
              </a:spcBef>
              <a:spcAft>
                <a:spcPts val="0"/>
              </a:spcAft>
              <a:buChar char="•"/>
            </a:pPr>
            <a:r>
              <a:rPr lang="en-GB" sz="2200" dirty="0">
                <a:cs typeface="Calibri"/>
              </a:rPr>
              <a:t>Signpost to specialised support</a:t>
            </a:r>
          </a:p>
          <a:p>
            <a:pPr marL="342900" indent="-342900">
              <a:lnSpc>
                <a:spcPct val="134000"/>
              </a:lnSpc>
              <a:spcBef>
                <a:spcPts val="1400"/>
              </a:spcBef>
              <a:spcAft>
                <a:spcPts val="0"/>
              </a:spcAft>
              <a:buChar char="•"/>
            </a:pPr>
            <a:r>
              <a:rPr lang="en-GB" sz="2200" dirty="0">
                <a:cs typeface="Calibri"/>
              </a:rPr>
              <a:t>Empower the </a:t>
            </a:r>
            <a:r>
              <a:rPr lang="en-GB" sz="2200" dirty="0">
                <a:cs typeface="Segoe UI"/>
              </a:rPr>
              <a:t>person who has experienced </a:t>
            </a:r>
            <a:r>
              <a:rPr lang="en-GB" sz="2200" dirty="0">
                <a:solidFill>
                  <a:srgbClr val="595959"/>
                </a:solidFill>
                <a:cs typeface="Segoe UI"/>
              </a:rPr>
              <a:t>prejudice-based </a:t>
            </a:r>
            <a:r>
              <a:rPr lang="en-GB" sz="2200" dirty="0">
                <a:solidFill>
                  <a:srgbClr val="595959"/>
                </a:solidFill>
                <a:cs typeface="Arial"/>
              </a:rPr>
              <a:t>behaviours </a:t>
            </a:r>
            <a:r>
              <a:rPr lang="en-GB" sz="2200" dirty="0">
                <a:cs typeface="Calibri"/>
              </a:rPr>
              <a:t>to make decisions (at their own pace)</a:t>
            </a:r>
          </a:p>
        </p:txBody>
      </p:sp>
      <p:sp>
        <p:nvSpPr>
          <p:cNvPr id="3" name="TextBox 6">
            <a:extLst>
              <a:ext uri="{FF2B5EF4-FFF2-40B4-BE49-F238E27FC236}">
                <a16:creationId xmlns:a16="http://schemas.microsoft.com/office/drawing/2014/main" id="{DEF7485A-5DE4-B7FC-BA19-F7F560A29D83}"/>
              </a:ext>
            </a:extLst>
          </p:cNvPr>
          <p:cNvSpPr txBox="1"/>
          <p:nvPr/>
        </p:nvSpPr>
        <p:spPr>
          <a:xfrm>
            <a:off x="6728603" y="1621723"/>
            <a:ext cx="4466849" cy="1980798"/>
          </a:xfrm>
          <a:prstGeom prst="rect">
            <a:avLst/>
          </a:prstGeom>
          <a:solidFill>
            <a:schemeClr val="bg1"/>
          </a:solidFill>
          <a:ln cap="flat">
            <a:solidFill>
              <a:schemeClr val="accent1"/>
            </a:solidFill>
          </a:ln>
        </p:spPr>
        <p:txBody>
          <a:bodyPr vert="horz" wrap="square" lIns="91440" tIns="45720" rIns="91440" bIns="45720" anchor="t" anchorCtr="0" compatLnSpc="1">
            <a:noAutofit/>
          </a:bodyPr>
          <a:lstStyle/>
          <a:p>
            <a:pPr marL="0" marR="0" lvl="1" indent="0" algn="l" defTabSz="914400" rtl="0" fontAlgn="auto" hangingPunct="1">
              <a:spcBef>
                <a:spcPts val="0"/>
              </a:spcBef>
              <a:spcAft>
                <a:spcPts val="600"/>
              </a:spcAft>
              <a:buNone/>
              <a:tabLst/>
              <a:defRPr sz="1800" b="0" i="0" u="none" strike="noStrike" kern="0" cap="none" spc="0" baseline="0">
                <a:solidFill>
                  <a:srgbClr val="000000"/>
                </a:solidFill>
                <a:uFillTx/>
              </a:defRPr>
            </a:pPr>
            <a:r>
              <a:rPr lang="en-US" sz="2200" b="1" i="0" u="none" strike="noStrike" kern="1200" cap="none" spc="0" baseline="0" dirty="0">
                <a:solidFill>
                  <a:srgbClr val="000000"/>
                </a:solidFill>
                <a:uFillTx/>
                <a:latin typeface="Roboto" panose="02000000000000000000" pitchFamily="2" charset="0"/>
                <a:ea typeface="Roboto" panose="02000000000000000000" pitchFamily="2" charset="0"/>
                <a:cs typeface="Segoe UI" panose="020B0502040204020203" pitchFamily="34" charset="0"/>
              </a:rPr>
              <a:t>Reminder</a:t>
            </a:r>
            <a:r>
              <a:rPr lang="en-US" sz="2200" b="0" i="0" u="none" strike="noStrike" kern="1200" cap="none" spc="0" baseline="0" dirty="0">
                <a:solidFill>
                  <a:srgbClr val="000000"/>
                </a:solidFill>
                <a:uFillTx/>
                <a:latin typeface="Roboto" panose="02000000000000000000" pitchFamily="2" charset="0"/>
                <a:ea typeface="Roboto" panose="02000000000000000000" pitchFamily="2" charset="0"/>
                <a:cs typeface="Segoe UI" panose="020B0502040204020203" pitchFamily="34" charset="0"/>
              </a:rPr>
              <a:t>: Disclosures might not </a:t>
            </a:r>
            <a:r>
              <a:rPr lang="en-US" sz="2200" dirty="0">
                <a:latin typeface="Roboto" panose="02000000000000000000" pitchFamily="2" charset="0"/>
                <a:ea typeface="Roboto" panose="02000000000000000000" pitchFamily="2" charset="0"/>
                <a:cs typeface="Segoe UI" panose="020B0502040204020203" pitchFamily="34" charset="0"/>
              </a:rPr>
              <a:t>initially</a:t>
            </a:r>
            <a:r>
              <a:rPr lang="en-US" sz="2200" b="0" i="0" u="none" strike="noStrike" kern="1200" cap="none" spc="0" baseline="0" dirty="0">
                <a:solidFill>
                  <a:srgbClr val="000000"/>
                </a:solidFill>
                <a:uFillTx/>
                <a:latin typeface="Roboto" panose="02000000000000000000" pitchFamily="2" charset="0"/>
                <a:ea typeface="Roboto" panose="02000000000000000000" pitchFamily="2" charset="0"/>
                <a:cs typeface="Segoe UI" panose="020B0502040204020203" pitchFamily="34" charset="0"/>
              </a:rPr>
              <a:t> look like disclosures; a child or young person might be 'testing the water' to see if it's safe to disclose. ​</a:t>
            </a:r>
          </a:p>
        </p:txBody>
      </p:sp>
      <p:pic>
        <p:nvPicPr>
          <p:cNvPr id="5" name="Graphic 5" descr="Exclamation mark with solid fill">
            <a:extLst>
              <a:ext uri="{FF2B5EF4-FFF2-40B4-BE49-F238E27FC236}">
                <a16:creationId xmlns:a16="http://schemas.microsoft.com/office/drawing/2014/main" id="{66D27FFC-0041-7C37-E4AC-747F499B08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94675" y="1771614"/>
            <a:ext cx="1414073" cy="1848117"/>
          </a:xfrm>
          <a:prstGeom prst="rect">
            <a:avLst/>
          </a:prstGeom>
          <a:noFill/>
          <a:ln cap="flat">
            <a:noFill/>
          </a:ln>
        </p:spPr>
      </p:pic>
    </p:spTree>
    <p:extLst>
      <p:ext uri="{BB962C8B-B14F-4D97-AF65-F5344CB8AC3E}">
        <p14:creationId xmlns:p14="http://schemas.microsoft.com/office/powerpoint/2010/main" val="1499600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2538">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49A0BD-8F27-2810-9B83-3272CF86325E}"/>
              </a:ext>
            </a:extLst>
          </p:cNvPr>
          <p:cNvSpPr>
            <a:spLocks noGrp="1"/>
          </p:cNvSpPr>
          <p:nvPr>
            <p:ph type="title"/>
          </p:nvPr>
        </p:nvSpPr>
        <p:spPr>
          <a:xfrm>
            <a:off x="400119" y="577223"/>
            <a:ext cx="11325800" cy="1234326"/>
          </a:xfrm>
        </p:spPr>
        <p:txBody>
          <a:bodyPr>
            <a:noAutofit/>
          </a:bodyPr>
          <a:lstStyle/>
          <a:p>
            <a:r>
              <a:rPr lang="en-US" sz="4000" kern="1200" dirty="0">
                <a:cs typeface="Segoe UI"/>
              </a:rPr>
              <a:t>Responding to an individual or group who has carried out prejudice-based </a:t>
            </a:r>
            <a:r>
              <a:rPr lang="en-US" sz="4000" kern="1200" dirty="0" err="1">
                <a:cs typeface="Segoe UI"/>
              </a:rPr>
              <a:t>behaviours</a:t>
            </a:r>
            <a:r>
              <a:rPr lang="en-US" sz="4000" kern="1200" dirty="0">
                <a:cs typeface="Segoe UI"/>
              </a:rPr>
              <a:t> </a:t>
            </a:r>
          </a:p>
        </p:txBody>
      </p:sp>
      <p:sp>
        <p:nvSpPr>
          <p:cNvPr id="3" name="Content Placeholder 2">
            <a:extLst>
              <a:ext uri="{FF2B5EF4-FFF2-40B4-BE49-F238E27FC236}">
                <a16:creationId xmlns:a16="http://schemas.microsoft.com/office/drawing/2014/main" id="{2C52216C-4B34-50E6-8B75-594BFB1E5A19}"/>
              </a:ext>
            </a:extLst>
          </p:cNvPr>
          <p:cNvSpPr txBox="1">
            <a:spLocks noGrp="1"/>
          </p:cNvSpPr>
          <p:nvPr>
            <p:ph idx="1"/>
          </p:nvPr>
        </p:nvSpPr>
        <p:spPr>
          <a:xfrm>
            <a:off x="400119" y="2077906"/>
            <a:ext cx="11325800" cy="2380889"/>
          </a:xfrm>
        </p:spPr>
        <p:txBody>
          <a:bodyPr>
            <a:noAutofit/>
          </a:bodyPr>
          <a:lstStyle/>
          <a:p>
            <a:pPr marL="742950" indent="-457200">
              <a:lnSpc>
                <a:spcPct val="100000"/>
              </a:lnSpc>
              <a:spcBef>
                <a:spcPts val="1400"/>
              </a:spcBef>
              <a:buFont typeface="Arial" panose="020B0604020202020204" pitchFamily="34" charset="0"/>
              <a:buChar char="•"/>
            </a:pPr>
            <a:r>
              <a:rPr lang="en-US" sz="2600" b="1" dirty="0">
                <a:latin typeface="Segoe UI"/>
                <a:cs typeface="Segoe UI"/>
              </a:rPr>
              <a:t>United Nations Convention on the Rights of t</a:t>
            </a:r>
          </a:p>
          <a:p>
            <a:pPr marL="742950" indent="-457200">
              <a:lnSpc>
                <a:spcPct val="100000"/>
              </a:lnSpc>
              <a:spcBef>
                <a:spcPts val="1400"/>
              </a:spcBef>
              <a:buFont typeface="Arial" panose="020B0604020202020204" pitchFamily="34" charset="0"/>
              <a:buChar char="•"/>
            </a:pPr>
            <a:r>
              <a:rPr lang="en-US" sz="2600" b="1" dirty="0">
                <a:latin typeface="Segoe UI"/>
                <a:cs typeface="Segoe UI"/>
                <a:hlinkClick r:id="rId3"/>
              </a:rPr>
              <a:t>Relational Approaches</a:t>
            </a:r>
            <a:r>
              <a:rPr lang="en-US" sz="2600" b="1" dirty="0">
                <a:latin typeface="Segoe UI"/>
                <a:cs typeface="Segoe UI"/>
              </a:rPr>
              <a:t>  to challenging and addressing </a:t>
            </a:r>
            <a:r>
              <a:rPr lang="en-US" sz="2600" b="1" dirty="0" err="1">
                <a:latin typeface="Segoe UI"/>
                <a:cs typeface="Segoe UI"/>
              </a:rPr>
              <a:t>behaviours</a:t>
            </a:r>
            <a:endParaRPr lang="en-US" sz="2600" b="1" dirty="0">
              <a:latin typeface="Segoe UI"/>
              <a:cs typeface="Segoe UI"/>
            </a:endParaRPr>
          </a:p>
          <a:p>
            <a:pPr marL="742950" indent="-457200">
              <a:lnSpc>
                <a:spcPct val="100000"/>
              </a:lnSpc>
              <a:spcBef>
                <a:spcPts val="1400"/>
              </a:spcBef>
              <a:buFont typeface="Arial" panose="020B0604020202020204" pitchFamily="34" charset="0"/>
              <a:buChar char="•"/>
            </a:pPr>
            <a:r>
              <a:rPr lang="en-US" sz="2600" b="1" dirty="0">
                <a:latin typeface="Segoe UI"/>
                <a:cs typeface="Segoe UI"/>
              </a:rPr>
              <a:t>The National Approach to Anti-Bullying</a:t>
            </a:r>
          </a:p>
          <a:p>
            <a:pPr marL="742950" indent="-457200">
              <a:lnSpc>
                <a:spcPct val="100000"/>
              </a:lnSpc>
              <a:spcBef>
                <a:spcPts val="1400"/>
              </a:spcBef>
              <a:buFont typeface="Arial" panose="020B0604020202020204" pitchFamily="34" charset="0"/>
              <a:buChar char="•"/>
            </a:pPr>
            <a:r>
              <a:rPr lang="en-US" sz="2600" b="1" dirty="0">
                <a:latin typeface="Segoe UI"/>
                <a:cs typeface="Segoe UI"/>
              </a:rPr>
              <a:t>Specialist Approaches </a:t>
            </a:r>
          </a:p>
        </p:txBody>
      </p:sp>
      <p:sp>
        <p:nvSpPr>
          <p:cNvPr id="4" name="TextBox 7">
            <a:extLst>
              <a:ext uri="{FF2B5EF4-FFF2-40B4-BE49-F238E27FC236}">
                <a16:creationId xmlns:a16="http://schemas.microsoft.com/office/drawing/2014/main" id="{F293E291-0BDD-2C86-C50F-D736375EB89D}"/>
              </a:ext>
            </a:extLst>
          </p:cNvPr>
          <p:cNvSpPr txBox="1"/>
          <p:nvPr/>
        </p:nvSpPr>
        <p:spPr>
          <a:xfrm>
            <a:off x="6670841" y="4725152"/>
            <a:ext cx="5055078" cy="1708031"/>
          </a:xfrm>
          <a:prstGeom prst="rect">
            <a:avLst/>
          </a:prstGeom>
          <a:solidFill>
            <a:schemeClr val="bg1"/>
          </a:solidFill>
          <a:ln cap="flat">
            <a:solidFill>
              <a:schemeClr val="accent1"/>
            </a:solidFill>
          </a:ln>
        </p:spPr>
        <p:txBody>
          <a:bodyPr vert="horz" wrap="square" lIns="91440" tIns="45720" rIns="91440" bIns="45720" anchor="t" anchorCtr="0" compatLnSpc="1">
            <a:normAutofit/>
          </a:bodyPr>
          <a:lstStyle/>
          <a:p>
            <a:pPr>
              <a:lnSpc>
                <a:spcPct val="90000"/>
              </a:lnSpc>
              <a:spcAft>
                <a:spcPts val="600"/>
              </a:spcAft>
              <a:defRPr sz="1800" b="0" i="0" u="none" strike="noStrike" kern="0" cap="none" spc="0" baseline="0">
                <a:solidFill>
                  <a:srgbClr val="000000"/>
                </a:solidFill>
                <a:uFillTx/>
              </a:defRPr>
            </a:pPr>
            <a:r>
              <a:rPr lang="en-US" sz="2200" b="1" dirty="0">
                <a:solidFill>
                  <a:srgbClr val="000000"/>
                </a:solidFill>
                <a:latin typeface="Segoe UI"/>
                <a:cs typeface="Segoe UI"/>
              </a:rPr>
              <a:t> </a:t>
            </a:r>
            <a:r>
              <a:rPr lang="en-US" sz="2200" b="1" i="0" u="none" strike="noStrike" kern="1200" cap="none" spc="0" baseline="0" dirty="0">
                <a:solidFill>
                  <a:srgbClr val="000000"/>
                </a:solidFill>
                <a:uFillTx/>
                <a:latin typeface="Roboto" panose="02000000000000000000" pitchFamily="2" charset="0"/>
                <a:ea typeface="Roboto" panose="02000000000000000000" pitchFamily="2" charset="0"/>
                <a:cs typeface="Segoe UI"/>
              </a:rPr>
              <a:t>School community​</a:t>
            </a:r>
          </a:p>
          <a:p>
            <a:pPr marL="342900" indent="-228600">
              <a:lnSpc>
                <a:spcPct val="90000"/>
              </a:lnSpc>
              <a:spcAft>
                <a:spcPts val="600"/>
              </a:spcAft>
              <a:buSzPct val="100000"/>
              <a:buFont typeface="Arial" pitchFamily="34"/>
              <a:buChar char="•"/>
              <a:defRPr sz="1800" b="0" i="0" u="none" strike="noStrike" kern="0" cap="none" spc="0" baseline="0">
                <a:solidFill>
                  <a:srgbClr val="000000"/>
                </a:solidFill>
                <a:uFillTx/>
              </a:defRPr>
            </a:pPr>
            <a:r>
              <a:rPr lang="en-US" sz="2200" dirty="0">
                <a:solidFill>
                  <a:srgbClr val="000000"/>
                </a:solidFill>
                <a:latin typeface="Roboto" panose="02000000000000000000" pitchFamily="2" charset="0"/>
                <a:ea typeface="Roboto" panose="02000000000000000000" pitchFamily="2" charset="0"/>
                <a:cs typeface="Segoe UI"/>
              </a:rPr>
              <a:t>Relationships and </a:t>
            </a:r>
            <a:r>
              <a:rPr lang="en-US" sz="2200" dirty="0" err="1">
                <a:solidFill>
                  <a:srgbClr val="000000"/>
                </a:solidFill>
                <a:latin typeface="Roboto" panose="02000000000000000000" pitchFamily="2" charset="0"/>
                <a:ea typeface="Roboto" panose="02000000000000000000" pitchFamily="2" charset="0"/>
                <a:cs typeface="Segoe UI"/>
              </a:rPr>
              <a:t>behaviour</a:t>
            </a:r>
            <a:r>
              <a:rPr lang="en-US" sz="2200" dirty="0">
                <a:solidFill>
                  <a:srgbClr val="000000"/>
                </a:solidFill>
                <a:latin typeface="Roboto" panose="02000000000000000000" pitchFamily="2" charset="0"/>
                <a:ea typeface="Roboto" panose="02000000000000000000" pitchFamily="2" charset="0"/>
                <a:cs typeface="Segoe UI"/>
              </a:rPr>
              <a:t> policy</a:t>
            </a:r>
          </a:p>
          <a:p>
            <a:pPr marL="342900" marR="0" lvl="0" indent="-228600" algn="l" defTabSz="914400">
              <a:lnSpc>
                <a:spcPct val="90000"/>
              </a:lnSpc>
              <a:spcBef>
                <a:spcPts val="0"/>
              </a:spcBef>
              <a:spcAft>
                <a:spcPts val="600"/>
              </a:spcAft>
              <a:buSzPct val="100000"/>
              <a:buFont typeface="Arial" pitchFamily="34"/>
              <a:buChar char="•"/>
              <a:tabLst/>
              <a:defRPr sz="1800" b="0" i="0" u="none" strike="noStrike" kern="0" cap="none" spc="0" baseline="0">
                <a:solidFill>
                  <a:srgbClr val="000000"/>
                </a:solidFill>
                <a:uFillTx/>
              </a:defRPr>
            </a:pPr>
            <a:r>
              <a:rPr lang="en-US" sz="2200" b="0" i="0" u="none" strike="noStrike" kern="1200" cap="none" spc="0" baseline="0" dirty="0">
                <a:solidFill>
                  <a:srgbClr val="000000"/>
                </a:solidFill>
                <a:uFillTx/>
                <a:latin typeface="Roboto" panose="02000000000000000000" pitchFamily="2" charset="0"/>
                <a:ea typeface="Roboto" panose="02000000000000000000" pitchFamily="2" charset="0"/>
                <a:cs typeface="Segoe UI"/>
              </a:rPr>
              <a:t>Whole setting approach </a:t>
            </a:r>
          </a:p>
          <a:p>
            <a:pPr marL="342900" marR="0" lvl="0" indent="-228600" algn="l" defTabSz="914400" rtl="0" fontAlgn="auto" hangingPunct="1">
              <a:lnSpc>
                <a:spcPct val="90000"/>
              </a:lnSpc>
              <a:spcBef>
                <a:spcPts val="0"/>
              </a:spcBef>
              <a:spcAft>
                <a:spcPts val="600"/>
              </a:spcAft>
              <a:buSzPct val="100000"/>
              <a:buFont typeface="Arial" pitchFamily="34"/>
              <a:buChar char="•"/>
              <a:tabLst/>
              <a:defRPr sz="1800" b="0" i="0" u="none" strike="noStrike" kern="0" cap="none" spc="0" baseline="0">
                <a:solidFill>
                  <a:srgbClr val="000000"/>
                </a:solidFill>
                <a:uFillTx/>
              </a:defRPr>
            </a:pPr>
            <a:r>
              <a:rPr lang="en-US" sz="2200" dirty="0">
                <a:solidFill>
                  <a:srgbClr val="000000"/>
                </a:solidFill>
                <a:latin typeface="Roboto" panose="02000000000000000000" pitchFamily="2" charset="0"/>
                <a:ea typeface="Roboto" panose="02000000000000000000" pitchFamily="2" charset="0"/>
                <a:cs typeface="Segoe UI"/>
              </a:rPr>
              <a:t>Prevention</a:t>
            </a:r>
            <a:endParaRPr lang="en-US" sz="2200" b="0" i="0" u="none" strike="noStrike" cap="none" spc="0" baseline="0" dirty="0">
              <a:solidFill>
                <a:srgbClr val="000000"/>
              </a:solidFill>
              <a:uFillTx/>
              <a:latin typeface="Roboto" panose="02000000000000000000" pitchFamily="2" charset="0"/>
              <a:ea typeface="Roboto" panose="02000000000000000000" pitchFamily="2" charset="0"/>
              <a:cs typeface="Segoe UI"/>
            </a:endParaRPr>
          </a:p>
        </p:txBody>
      </p:sp>
    </p:spTree>
    <p:extLst>
      <p:ext uri="{BB962C8B-B14F-4D97-AF65-F5344CB8AC3E}">
        <p14:creationId xmlns:p14="http://schemas.microsoft.com/office/powerpoint/2010/main" val="2735345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540143" y="202367"/>
            <a:ext cx="826646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effectLst/>
                <a:uLnTx/>
                <a:uFillTx/>
                <a:cs typeface="Segoe UI"/>
              </a:rPr>
              <a:t>If you witness prejudice-based behaviours</a:t>
            </a:r>
            <a:endParaRPr kumimoji="0" lang="en-GB" sz="4400" i="0" u="none" strike="noStrike" kern="1200" cap="none" spc="0" normalizeH="0" baseline="0" noProof="0" dirty="0">
              <a:ln>
                <a:noFill/>
              </a:ln>
              <a:effectLst/>
              <a:uLnTx/>
              <a:uFillTx/>
              <a:cs typeface="Segoe UI" panose="020B0502040204020203" pitchFamily="34" charset="0"/>
            </a:endParaRPr>
          </a:p>
        </p:txBody>
      </p:sp>
      <p:sp>
        <p:nvSpPr>
          <p:cNvPr id="7" name="TextBox 6">
            <a:extLst>
              <a:ext uri="{FF2B5EF4-FFF2-40B4-BE49-F238E27FC236}">
                <a16:creationId xmlns:a16="http://schemas.microsoft.com/office/drawing/2014/main" id="{2A07006A-0EE4-E819-EF9A-3291A4BABF97}"/>
              </a:ext>
            </a:extLst>
          </p:cNvPr>
          <p:cNvSpPr txBox="1"/>
          <p:nvPr/>
        </p:nvSpPr>
        <p:spPr>
          <a:xfrm>
            <a:off x="540143" y="1669885"/>
            <a:ext cx="6981868" cy="1610184"/>
          </a:xfrm>
          <a:prstGeom prst="rect">
            <a:avLst/>
          </a:prstGeom>
          <a:noFill/>
        </p:spPr>
        <p:txBody>
          <a:bodyPr wrap="square">
            <a:spAutoFit/>
          </a:bodyPr>
          <a:lstStyle/>
          <a:p>
            <a:pPr>
              <a:lnSpc>
                <a:spcPct val="114000"/>
              </a:lnSpc>
              <a:spcAft>
                <a:spcPts val="1200"/>
              </a:spcAft>
            </a:pPr>
            <a:r>
              <a:rPr lang="en-GB" sz="2200" dirty="0">
                <a:solidFill>
                  <a:schemeClr val="tx1">
                    <a:lumMod val="75000"/>
                    <a:lumOff val="25000"/>
                  </a:schemeClr>
                </a:solidFill>
                <a:latin typeface="Roboto" panose="02000000000000000000" pitchFamily="2" charset="0"/>
                <a:ea typeface="Roboto" panose="02000000000000000000" pitchFamily="2" charset="0"/>
                <a:cs typeface="Segoe UI"/>
              </a:rPr>
              <a:t>Should you witness prejudice-based behaviour, the </a:t>
            </a:r>
            <a:r>
              <a:rPr lang="en-GB" sz="2200" dirty="0">
                <a:solidFill>
                  <a:schemeClr val="tx1">
                    <a:lumMod val="75000"/>
                    <a:lumOff val="25000"/>
                  </a:schemeClr>
                </a:solidFill>
                <a:latin typeface="Roboto" panose="02000000000000000000" pitchFamily="2" charset="0"/>
                <a:ea typeface="Roboto" panose="02000000000000000000" pitchFamily="2" charset="0"/>
                <a:cs typeface="Segoe UI"/>
                <a:hlinkClick r:id="rId3"/>
              </a:rPr>
              <a:t>5Ds of Bystander Intervention</a:t>
            </a:r>
            <a:r>
              <a:rPr lang="en-GB" sz="2200" dirty="0">
                <a:solidFill>
                  <a:schemeClr val="tx1">
                    <a:lumMod val="75000"/>
                    <a:lumOff val="25000"/>
                  </a:schemeClr>
                </a:solidFill>
                <a:latin typeface="Roboto" panose="02000000000000000000" pitchFamily="2" charset="0"/>
                <a:ea typeface="Roboto" panose="02000000000000000000" pitchFamily="2" charset="0"/>
                <a:cs typeface="Segoe UI"/>
              </a:rPr>
              <a:t> can be used to help assess the situation and choose an appropriate and safe action.</a:t>
            </a:r>
            <a:endParaRPr lang="en-US" sz="2200" dirty="0">
              <a:solidFill>
                <a:schemeClr val="tx1">
                  <a:lumMod val="75000"/>
                  <a:lumOff val="25000"/>
                </a:schemeClr>
              </a:solidFill>
              <a:latin typeface="Roboto" panose="02000000000000000000" pitchFamily="2" charset="0"/>
              <a:ea typeface="Roboto" panose="02000000000000000000" pitchFamily="2" charset="0"/>
              <a:cs typeface="Arial"/>
            </a:endParaRPr>
          </a:p>
        </p:txBody>
      </p:sp>
      <p:sp>
        <p:nvSpPr>
          <p:cNvPr id="5" name="TextBox 4"/>
          <p:cNvSpPr txBox="1"/>
          <p:nvPr/>
        </p:nvSpPr>
        <p:spPr>
          <a:xfrm>
            <a:off x="436849" y="3373867"/>
            <a:ext cx="10070125" cy="2382062"/>
          </a:xfrm>
          <a:prstGeom prst="rect">
            <a:avLst/>
          </a:prstGeom>
          <a:noFill/>
        </p:spPr>
        <p:txBody>
          <a:bodyPr wrap="square" lIns="91440" tIns="45720" rIns="91440" bIns="45720" rtlCol="0" anchor="t">
            <a:spAutoFit/>
          </a:bodyPr>
          <a:lstStyle/>
          <a:p>
            <a:pPr marL="342900" indent="-342900">
              <a:lnSpc>
                <a:spcPct val="114000"/>
              </a:lnSpc>
              <a:buFont typeface="Arial"/>
              <a:buChar char="•"/>
            </a:pPr>
            <a:r>
              <a:rPr lang="en-GB" sz="2200" b="1" dirty="0">
                <a:solidFill>
                  <a:schemeClr val="tx1">
                    <a:lumMod val="65000"/>
                    <a:lumOff val="35000"/>
                  </a:schemeClr>
                </a:solidFill>
                <a:latin typeface="Roboto" panose="02000000000000000000" pitchFamily="2" charset="0"/>
                <a:ea typeface="Roboto" panose="02000000000000000000" pitchFamily="2" charset="0"/>
                <a:cs typeface="Segoe UI"/>
              </a:rPr>
              <a:t>Direct: </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step in and confront a person causing harm.</a:t>
            </a:r>
          </a:p>
          <a:p>
            <a:pPr marL="342900" indent="-342900">
              <a:lnSpc>
                <a:spcPct val="114000"/>
              </a:lnSpc>
              <a:buFont typeface="Arial"/>
              <a:buChar char="•"/>
            </a:pPr>
            <a:r>
              <a:rPr lang="en-GB" sz="2200" b="1" dirty="0">
                <a:solidFill>
                  <a:schemeClr val="tx1">
                    <a:lumMod val="65000"/>
                    <a:lumOff val="35000"/>
                  </a:schemeClr>
                </a:solidFill>
                <a:latin typeface="Roboto" panose="02000000000000000000" pitchFamily="2" charset="0"/>
                <a:ea typeface="Roboto" panose="02000000000000000000" pitchFamily="2" charset="0"/>
                <a:cs typeface="Segoe UI"/>
              </a:rPr>
              <a:t>Distract</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 change the subject of conversation to take away the attention from the person experiencing hate.</a:t>
            </a:r>
          </a:p>
          <a:p>
            <a:pPr marL="342900" indent="-342900">
              <a:lnSpc>
                <a:spcPct val="114000"/>
              </a:lnSpc>
              <a:buFont typeface="Arial"/>
              <a:buChar char="•"/>
            </a:pPr>
            <a:r>
              <a:rPr lang="en-GB" sz="2200" b="1" dirty="0">
                <a:solidFill>
                  <a:schemeClr val="tx1">
                    <a:lumMod val="65000"/>
                    <a:lumOff val="35000"/>
                  </a:schemeClr>
                </a:solidFill>
                <a:latin typeface="Roboto" panose="02000000000000000000" pitchFamily="2" charset="0"/>
                <a:ea typeface="Roboto" panose="02000000000000000000" pitchFamily="2" charset="0"/>
                <a:cs typeface="Segoe UI"/>
              </a:rPr>
              <a:t>Delegate</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 get help from a senior colleague.</a:t>
            </a:r>
          </a:p>
          <a:p>
            <a:pPr marL="342900" indent="-342900">
              <a:lnSpc>
                <a:spcPct val="114000"/>
              </a:lnSpc>
              <a:buFont typeface="Arial"/>
              <a:buChar char="•"/>
            </a:pPr>
            <a:r>
              <a:rPr lang="en-GB" sz="2200" b="1" dirty="0">
                <a:solidFill>
                  <a:schemeClr val="tx1">
                    <a:lumMod val="65000"/>
                    <a:lumOff val="35000"/>
                  </a:schemeClr>
                </a:solidFill>
                <a:latin typeface="Roboto" panose="02000000000000000000" pitchFamily="2" charset="0"/>
                <a:ea typeface="Roboto" panose="02000000000000000000" pitchFamily="2" charset="0"/>
                <a:cs typeface="Segoe UI"/>
              </a:rPr>
              <a:t>Document</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 write out a statement of what happened and report the event.</a:t>
            </a:r>
          </a:p>
          <a:p>
            <a:pPr marL="342900" indent="-342900">
              <a:lnSpc>
                <a:spcPct val="114000"/>
              </a:lnSpc>
              <a:buFont typeface="Arial"/>
              <a:buChar char="•"/>
            </a:pPr>
            <a:r>
              <a:rPr lang="en-GB" sz="2200" b="1" dirty="0">
                <a:solidFill>
                  <a:schemeClr val="tx1">
                    <a:lumMod val="65000"/>
                    <a:lumOff val="35000"/>
                  </a:schemeClr>
                </a:solidFill>
                <a:latin typeface="Roboto" panose="02000000000000000000" pitchFamily="2" charset="0"/>
                <a:ea typeface="Roboto" panose="02000000000000000000" pitchFamily="2" charset="0"/>
                <a:cs typeface="Segoe UI"/>
              </a:rPr>
              <a:t>Delay</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 check in on the person who experienced the hate at a safe time.</a:t>
            </a:r>
          </a:p>
        </p:txBody>
      </p:sp>
      <p:pic>
        <p:nvPicPr>
          <p:cNvPr id="4" name="Picture 3">
            <a:extLst>
              <a:ext uri="{FF2B5EF4-FFF2-40B4-BE49-F238E27FC236}">
                <a16:creationId xmlns:a16="http://schemas.microsoft.com/office/drawing/2014/main" id="{7548CA3F-4EFE-9D69-84CF-E8A8547244E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212190" y="789764"/>
            <a:ext cx="4788480" cy="2857396"/>
          </a:xfrm>
          <a:prstGeom prst="rect">
            <a:avLst/>
          </a:prstGeom>
        </p:spPr>
      </p:pic>
      <p:sp>
        <p:nvSpPr>
          <p:cNvPr id="9" name="TextBox 8">
            <a:extLst>
              <a:ext uri="{FF2B5EF4-FFF2-40B4-BE49-F238E27FC236}">
                <a16:creationId xmlns:a16="http://schemas.microsoft.com/office/drawing/2014/main" id="{8DC56392-DC83-B85C-6D93-42838D6296EA}"/>
              </a:ext>
            </a:extLst>
          </p:cNvPr>
          <p:cNvSpPr txBox="1"/>
          <p:nvPr/>
        </p:nvSpPr>
        <p:spPr>
          <a:xfrm>
            <a:off x="436849" y="5932194"/>
            <a:ext cx="11229351" cy="845937"/>
          </a:xfrm>
          <a:prstGeom prst="rect">
            <a:avLst/>
          </a:prstGeom>
          <a:noFill/>
        </p:spPr>
        <p:txBody>
          <a:bodyPr wrap="square">
            <a:spAutoFit/>
          </a:bodyPr>
          <a:lstStyle/>
          <a:p>
            <a:pPr>
              <a:lnSpc>
                <a:spcPct val="114000"/>
              </a:lnSpc>
            </a:pPr>
            <a:r>
              <a:rPr lang="en-GB" sz="2200" dirty="0">
                <a:solidFill>
                  <a:schemeClr val="tx1">
                    <a:lumMod val="75000"/>
                    <a:lumOff val="25000"/>
                  </a:schemeClr>
                </a:solidFill>
                <a:latin typeface="Roboto" panose="02000000000000000000" pitchFamily="2" charset="0"/>
                <a:ea typeface="Roboto" panose="02000000000000000000" pitchFamily="2" charset="0"/>
                <a:cs typeface="Segoe UI"/>
              </a:rPr>
              <a:t>When selecting an action, it is important to stay safe and seek advice where needed.</a:t>
            </a:r>
          </a:p>
          <a:p>
            <a:pPr>
              <a:lnSpc>
                <a:spcPct val="114000"/>
              </a:lnSpc>
            </a:pPr>
            <a:r>
              <a:rPr lang="en-GB" sz="2200" b="1" dirty="0">
                <a:solidFill>
                  <a:schemeClr val="tx1">
                    <a:lumMod val="75000"/>
                    <a:lumOff val="25000"/>
                  </a:schemeClr>
                </a:solidFill>
                <a:latin typeface="Roboto" panose="02000000000000000000" pitchFamily="2" charset="0"/>
                <a:ea typeface="Roboto" panose="02000000000000000000" pitchFamily="2" charset="0"/>
                <a:cs typeface="Arial"/>
              </a:rPr>
              <a:t>Follow-up and support will need to occur alongside interventions. </a:t>
            </a:r>
          </a:p>
        </p:txBody>
      </p:sp>
    </p:spTree>
    <p:extLst>
      <p:ext uri="{BB962C8B-B14F-4D97-AF65-F5344CB8AC3E}">
        <p14:creationId xmlns:p14="http://schemas.microsoft.com/office/powerpoint/2010/main" val="365621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AA57D-4331-9A9A-CE81-5290B4E1CC3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183AAE3-6B25-6743-7D0D-55BBBBAC6E43}"/>
              </a:ext>
            </a:extLst>
          </p:cNvPr>
          <p:cNvSpPr>
            <a:spLocks noGrp="1"/>
          </p:cNvSpPr>
          <p:nvPr>
            <p:ph type="title"/>
          </p:nvPr>
        </p:nvSpPr>
        <p:spPr>
          <a:xfrm>
            <a:off x="584881" y="500649"/>
            <a:ext cx="5530190" cy="883578"/>
          </a:xfrm>
        </p:spPr>
        <p:txBody>
          <a:bodyPr/>
          <a:lstStyle/>
          <a:p>
            <a:r>
              <a:rPr lang="en-GB" dirty="0"/>
              <a:t>Welcome</a:t>
            </a:r>
          </a:p>
        </p:txBody>
      </p:sp>
      <p:sp>
        <p:nvSpPr>
          <p:cNvPr id="6" name="Text Placeholder 5">
            <a:extLst>
              <a:ext uri="{FF2B5EF4-FFF2-40B4-BE49-F238E27FC236}">
                <a16:creationId xmlns:a16="http://schemas.microsoft.com/office/drawing/2014/main" id="{DF5BC9FD-E617-8A6B-5625-BA84C8DCE278}"/>
              </a:ext>
            </a:extLst>
          </p:cNvPr>
          <p:cNvSpPr>
            <a:spLocks noGrp="1"/>
          </p:cNvSpPr>
          <p:nvPr>
            <p:ph type="body" sz="half" idx="2"/>
          </p:nvPr>
        </p:nvSpPr>
        <p:spPr>
          <a:xfrm>
            <a:off x="584880" y="1633338"/>
            <a:ext cx="6570663" cy="5014205"/>
          </a:xfrm>
        </p:spPr>
        <p:txBody>
          <a:bodyPr>
            <a:normAutofit fontScale="92500" lnSpcReduction="10000"/>
          </a:bodyPr>
          <a:lstStyle/>
          <a:p>
            <a:pPr>
              <a:spcAft>
                <a:spcPts val="600"/>
              </a:spcAft>
            </a:pPr>
            <a:r>
              <a:rPr lang="en-GB" b="0" i="0" u="none" strike="noStrike" dirty="0">
                <a:solidFill>
                  <a:srgbClr val="000000"/>
                </a:solidFill>
                <a:effectLst/>
              </a:rPr>
              <a:t>This professional learning resource will support understanding of: </a:t>
            </a:r>
          </a:p>
          <a:p>
            <a:pPr marL="342900" indent="-342900">
              <a:buFont typeface="Arial" panose="020B0604020202020204" pitchFamily="34" charset="0"/>
              <a:buChar char="•"/>
            </a:pPr>
            <a:r>
              <a:rPr lang="en-GB" b="0" i="0" u="none" strike="noStrike" dirty="0">
                <a:solidFill>
                  <a:schemeClr val="tx1"/>
                </a:solidFill>
                <a:effectLst/>
                <a:hlinkClick r:id="rId3"/>
              </a:rPr>
              <a:t>Bias and inequality</a:t>
            </a:r>
            <a:r>
              <a:rPr lang="en-GB" b="0" i="0" u="none" strike="noStrike" dirty="0">
                <a:solidFill>
                  <a:schemeClr val="tx1"/>
                </a:solidFill>
                <a:effectLst/>
              </a:rPr>
              <a:t>​ and </a:t>
            </a:r>
            <a:r>
              <a:rPr lang="en-GB" b="0" i="0" u="none" strike="noStrike" dirty="0">
                <a:solidFill>
                  <a:schemeClr val="tx1"/>
                </a:solidFill>
                <a:effectLst/>
                <a:hlinkClick r:id="rId4"/>
              </a:rPr>
              <a:t>the impact of inequality</a:t>
            </a:r>
            <a:r>
              <a:rPr lang="en-GB" b="0" i="0" u="none" strike="noStrike" dirty="0">
                <a:solidFill>
                  <a:schemeClr val="tx1"/>
                </a:solidFill>
                <a:effectLst/>
              </a:rPr>
              <a:t>​</a:t>
            </a:r>
          </a:p>
          <a:p>
            <a:pPr marL="342900" indent="-342900">
              <a:buFont typeface="Arial" panose="020B0604020202020204" pitchFamily="34" charset="0"/>
              <a:buChar char="•"/>
            </a:pPr>
            <a:r>
              <a:rPr lang="en-GB" b="0" i="0" u="none" strike="noStrike" dirty="0">
                <a:solidFill>
                  <a:schemeClr val="tx1"/>
                </a:solidFill>
                <a:effectLst/>
                <a:hlinkClick r:id="rId5"/>
              </a:rPr>
              <a:t>Religious literacy</a:t>
            </a:r>
            <a:endParaRPr lang="en-GB" b="0" i="0" u="none" strike="noStrike" dirty="0">
              <a:solidFill>
                <a:schemeClr val="tx1"/>
              </a:solidFill>
              <a:effectLst/>
            </a:endParaRPr>
          </a:p>
          <a:p>
            <a:pPr marL="342900" indent="-342900">
              <a:buFont typeface="Arial" panose="020B0604020202020204" pitchFamily="34" charset="0"/>
              <a:buChar char="•"/>
            </a:pPr>
            <a:r>
              <a:rPr lang="en-GB" b="0" i="0" u="none" strike="noStrike" dirty="0">
                <a:solidFill>
                  <a:schemeClr val="tx1"/>
                </a:solidFill>
                <a:effectLst/>
                <a:hlinkClick r:id="rId6"/>
              </a:rPr>
              <a:t>Diversity in the curriculum​</a:t>
            </a:r>
            <a:endParaRPr lang="en-GB" b="0" i="0" u="none" strike="noStrike" dirty="0">
              <a:solidFill>
                <a:schemeClr val="tx1"/>
              </a:solidFill>
              <a:effectLst/>
            </a:endParaRPr>
          </a:p>
          <a:p>
            <a:pPr marL="342900" indent="-342900">
              <a:buFont typeface="Arial" panose="020B0604020202020204" pitchFamily="34" charset="0"/>
              <a:buChar char="•"/>
            </a:pPr>
            <a:r>
              <a:rPr lang="en-GB" b="0" i="0" u="none" strike="noStrike" dirty="0">
                <a:solidFill>
                  <a:schemeClr val="tx1"/>
                </a:solidFill>
                <a:effectLst/>
                <a:hlinkClick r:id="rId7"/>
              </a:rPr>
              <a:t>Talking about diversity</a:t>
            </a:r>
            <a:endParaRPr lang="en-GB" b="0" i="0" u="none" strike="noStrike" dirty="0">
              <a:solidFill>
                <a:schemeClr val="tx1"/>
              </a:solidFill>
              <a:effectLst/>
            </a:endParaRPr>
          </a:p>
          <a:p>
            <a:pPr marL="342900" indent="-342900">
              <a:buFont typeface="Arial" panose="020B0604020202020204" pitchFamily="34" charset="0"/>
              <a:buChar char="•"/>
            </a:pPr>
            <a:r>
              <a:rPr lang="en-GB" dirty="0">
                <a:solidFill>
                  <a:schemeClr val="tx1"/>
                </a:solidFill>
                <a:hlinkClick r:id="rId8"/>
              </a:rPr>
              <a:t>Relational approaches​</a:t>
            </a:r>
            <a:endParaRPr lang="en-GB" dirty="0">
              <a:solidFill>
                <a:schemeClr val="tx1"/>
              </a:solidFill>
            </a:endParaRPr>
          </a:p>
          <a:p>
            <a:pPr marL="342900" indent="-342900">
              <a:buFont typeface="Arial" panose="020B0604020202020204" pitchFamily="34" charset="0"/>
              <a:buChar char="•"/>
            </a:pPr>
            <a:r>
              <a:rPr lang="en-GB" dirty="0">
                <a:solidFill>
                  <a:schemeClr val="tx1"/>
                </a:solidFill>
                <a:hlinkClick r:id="rId9"/>
              </a:rPr>
              <a:t>Active listening​</a:t>
            </a:r>
            <a:endParaRPr lang="en-GB" dirty="0">
              <a:solidFill>
                <a:schemeClr val="tx1"/>
              </a:solidFill>
            </a:endParaRPr>
          </a:p>
          <a:p>
            <a:pPr marL="342900" indent="-342900">
              <a:buFont typeface="Arial" panose="020B0604020202020204" pitchFamily="34" charset="0"/>
              <a:buChar char="•"/>
            </a:pPr>
            <a:r>
              <a:rPr lang="en-GB" dirty="0">
                <a:solidFill>
                  <a:schemeClr val="tx1"/>
                </a:solidFill>
                <a:hlinkClick r:id="rId10"/>
              </a:rPr>
              <a:t>Co-regulation and de-escalation​</a:t>
            </a:r>
            <a:endParaRPr lang="en-GB" dirty="0">
              <a:solidFill>
                <a:schemeClr val="tx1"/>
              </a:solidFill>
            </a:endParaRPr>
          </a:p>
          <a:p>
            <a:pPr marL="342900" indent="-342900">
              <a:buFont typeface="Arial" panose="020B0604020202020204" pitchFamily="34" charset="0"/>
              <a:buChar char="•"/>
            </a:pPr>
            <a:r>
              <a:rPr lang="en-GB" dirty="0">
                <a:solidFill>
                  <a:schemeClr val="tx1"/>
                </a:solidFill>
                <a:hlinkClick r:id="rId11"/>
              </a:rPr>
              <a:t>Expectations and consequences​</a:t>
            </a:r>
            <a:endParaRPr lang="en-GB" dirty="0">
              <a:solidFill>
                <a:schemeClr val="tx1"/>
              </a:solidFill>
            </a:endParaRPr>
          </a:p>
        </p:txBody>
      </p:sp>
      <p:pic>
        <p:nvPicPr>
          <p:cNvPr id="5122" name="Picture 2" descr="Graphic showing the national model of professional learning. Full description in the link.">
            <a:extLst>
              <a:ext uri="{FF2B5EF4-FFF2-40B4-BE49-F238E27FC236}">
                <a16:creationId xmlns:a16="http://schemas.microsoft.com/office/drawing/2014/main" id="{88423982-FF58-F0C1-A61C-5B61FEEA9A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11090" y="769529"/>
            <a:ext cx="4667250" cy="454342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8">
            <a:extLst>
              <a:ext uri="{FF2B5EF4-FFF2-40B4-BE49-F238E27FC236}">
                <a16:creationId xmlns:a16="http://schemas.microsoft.com/office/drawing/2014/main" id="{241E172A-23B9-ADD8-4EF3-EBB2FB755471}"/>
              </a:ext>
            </a:extLst>
          </p:cNvPr>
          <p:cNvSpPr txBox="1">
            <a:spLocks/>
          </p:cNvSpPr>
          <p:nvPr/>
        </p:nvSpPr>
        <p:spPr>
          <a:xfrm>
            <a:off x="7037898" y="5429068"/>
            <a:ext cx="5013634" cy="1067982"/>
          </a:xfrm>
          <a:prstGeom prst="rect">
            <a:avLst/>
          </a:prstGeom>
        </p:spPr>
        <p:txBody>
          <a:bodyPr>
            <a:normAutofit lnSpcReduction="10000"/>
          </a:bodyPr>
          <a:lstStyle>
            <a:lvl1pPr marL="0" indent="0" algn="l" defTabSz="914400" rtl="0" eaLnBrk="1" latinLnBrk="0" hangingPunct="1">
              <a:lnSpc>
                <a:spcPct val="150000"/>
              </a:lnSpc>
              <a:spcBef>
                <a:spcPts val="0"/>
              </a:spcBef>
              <a:spcAft>
                <a:spcPts val="0"/>
              </a:spcAft>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150000"/>
              </a:lnSpc>
              <a:spcBef>
                <a:spcPts val="0"/>
              </a:spcBef>
              <a:spcAft>
                <a:spcPts val="0"/>
              </a:spcAft>
              <a:buFont typeface="Arial" panose="020B0604020202020204" pitchFamily="34" charset="0"/>
              <a:buNone/>
              <a:defRPr sz="2200" kern="1200">
                <a:solidFill>
                  <a:schemeClr val="tx1"/>
                </a:solidFill>
                <a:latin typeface="Roboto" panose="02000000000000000000" pitchFamily="2" charset="0"/>
                <a:ea typeface="Roboto" panose="02000000000000000000" pitchFamily="2" charset="0"/>
                <a:cs typeface="+mn-cs"/>
              </a:defRPr>
            </a:lvl2pPr>
            <a:lvl3pPr marL="914400" indent="0" algn="l" defTabSz="914400" rtl="0" eaLnBrk="1" latinLnBrk="0" hangingPunct="1">
              <a:lnSpc>
                <a:spcPct val="150000"/>
              </a:lnSpc>
              <a:spcBef>
                <a:spcPts val="0"/>
              </a:spcBef>
              <a:spcAft>
                <a:spcPts val="0"/>
              </a:spcAft>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hlinkClick r:id="rId13"/>
              </a:rPr>
              <a:t>The national model of professional learning (education.gov.scot</a:t>
            </a:r>
            <a:r>
              <a:rPr lang="en-GB" dirty="0"/>
              <a:t>)</a:t>
            </a:r>
          </a:p>
        </p:txBody>
      </p:sp>
    </p:spTree>
    <p:extLst>
      <p:ext uri="{BB962C8B-B14F-4D97-AF65-F5344CB8AC3E}">
        <p14:creationId xmlns:p14="http://schemas.microsoft.com/office/powerpoint/2010/main" val="572628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DF50C-552E-063C-32CC-FB872D4D26B9}"/>
              </a:ext>
            </a:extLst>
          </p:cNvPr>
          <p:cNvSpPr txBox="1">
            <a:spLocks noGrp="1"/>
          </p:cNvSpPr>
          <p:nvPr>
            <p:ph type="title" idx="4294967295"/>
          </p:nvPr>
        </p:nvSpPr>
        <p:spPr>
          <a:xfrm>
            <a:off x="603250" y="294216"/>
            <a:ext cx="1128395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srgbClr val="117980"/>
                </a:solidFill>
                <a:effectLst/>
                <a:uLnTx/>
                <a:uFillTx/>
                <a:cs typeface="Segoe UI"/>
              </a:rPr>
              <a:t>Scenario</a:t>
            </a:r>
            <a:endParaRPr kumimoji="0" lang="en-GB" sz="4000" i="0" u="none" strike="noStrike" kern="1200" cap="none" spc="0" normalizeH="0" baseline="0" noProof="0" dirty="0">
              <a:ln>
                <a:noFill/>
              </a:ln>
              <a:solidFill>
                <a:srgbClr val="117980"/>
              </a:solidFill>
              <a:effectLst/>
              <a:uLnTx/>
              <a:uFillTx/>
              <a:cs typeface="Segoe UI" panose="020B0502040204020203" pitchFamily="34" charset="0"/>
            </a:endParaRPr>
          </a:p>
        </p:txBody>
      </p:sp>
      <p:sp>
        <p:nvSpPr>
          <p:cNvPr id="6" name="TextBox 5">
            <a:extLst>
              <a:ext uri="{FF2B5EF4-FFF2-40B4-BE49-F238E27FC236}">
                <a16:creationId xmlns:a16="http://schemas.microsoft.com/office/drawing/2014/main" id="{9E676D89-EB87-E3AB-3B05-A908665BC480}"/>
              </a:ext>
            </a:extLst>
          </p:cNvPr>
          <p:cNvSpPr txBox="1"/>
          <p:nvPr/>
        </p:nvSpPr>
        <p:spPr>
          <a:xfrm>
            <a:off x="603250" y="1191404"/>
            <a:ext cx="11283950" cy="83830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nSpc>
                <a:spcPct val="114000"/>
              </a:lnSpc>
            </a:pPr>
            <a:r>
              <a:rPr lang="en-US" sz="2200" dirty="0">
                <a:latin typeface="Roboto" panose="02000000000000000000" pitchFamily="2" charset="0"/>
                <a:ea typeface="Roboto" panose="02000000000000000000" pitchFamily="2" charset="0"/>
                <a:cs typeface="Segoe UI" panose="020B0502040204020203" pitchFamily="34" charset="0"/>
              </a:rPr>
              <a:t>You find out that Charlie, who is 15, has been called names by a group of boys because of a perceived characteristic he holds. You then overhear them threatening to beat him up. </a:t>
            </a:r>
            <a:endParaRPr lang="en-GB" sz="2200" dirty="0">
              <a:latin typeface="Roboto" panose="02000000000000000000" pitchFamily="2" charset="0"/>
              <a:ea typeface="Roboto" panose="02000000000000000000" pitchFamily="2" charset="0"/>
              <a:cs typeface="Segoe UI" panose="020B0502040204020203" pitchFamily="34" charset="0"/>
            </a:endParaRPr>
          </a:p>
        </p:txBody>
      </p:sp>
      <p:sp>
        <p:nvSpPr>
          <p:cNvPr id="8" name="TextBox 7">
            <a:extLst>
              <a:ext uri="{FF2B5EF4-FFF2-40B4-BE49-F238E27FC236}">
                <a16:creationId xmlns:a16="http://schemas.microsoft.com/office/drawing/2014/main" id="{E8719020-4CF3-C423-C0F9-EBE7BF348EA6}"/>
              </a:ext>
            </a:extLst>
          </p:cNvPr>
          <p:cNvSpPr txBox="1"/>
          <p:nvPr/>
        </p:nvSpPr>
        <p:spPr>
          <a:xfrm>
            <a:off x="603250" y="2315490"/>
            <a:ext cx="11283950" cy="2150012"/>
          </a:xfrm>
          <a:prstGeom prst="rect">
            <a:avLst/>
          </a:prstGeom>
          <a:noFill/>
        </p:spPr>
        <p:txBody>
          <a:bodyPr wrap="square" lIns="91440" tIns="45720" rIns="91440" bIns="45720" anchor="t">
            <a:spAutoFit/>
          </a:bodyPr>
          <a:lstStyle/>
          <a:p>
            <a:pPr>
              <a:lnSpc>
                <a:spcPct val="114000"/>
              </a:lnSpc>
              <a:spcBef>
                <a:spcPts val="600"/>
              </a:spcBef>
            </a:pPr>
            <a:r>
              <a:rPr lang="en-US" sz="2200" dirty="0">
                <a:latin typeface="Roboto" panose="02000000000000000000" pitchFamily="2" charset="0"/>
                <a:ea typeface="Roboto" panose="02000000000000000000" pitchFamily="2" charset="0"/>
                <a:cs typeface="Segoe UI"/>
              </a:rPr>
              <a:t>PICK ONE: age, disability, race, religion, sexual orientation, transgender Identity, variations in sex characteristics.</a:t>
            </a:r>
          </a:p>
          <a:p>
            <a:pPr marL="342900" indent="-342900">
              <a:lnSpc>
                <a:spcPct val="114000"/>
              </a:lnSpc>
              <a:spcBef>
                <a:spcPts val="600"/>
              </a:spcBef>
              <a:buFont typeface="Arial" panose="020B0604020202020204" pitchFamily="34" charset="0"/>
              <a:buChar char="•"/>
            </a:pPr>
            <a:r>
              <a:rPr lang="en-US" sz="2200" dirty="0">
                <a:latin typeface="Roboto" panose="02000000000000000000" pitchFamily="2" charset="0"/>
                <a:ea typeface="Roboto" panose="02000000000000000000" pitchFamily="2" charset="0"/>
                <a:cs typeface="Segoe UI"/>
              </a:rPr>
              <a:t>Please refer to the 5Ds (Direct, Distract, Delegate, Document, Delay)</a:t>
            </a:r>
          </a:p>
          <a:p>
            <a:pPr marL="342900" indent="-342900">
              <a:lnSpc>
                <a:spcPct val="114000"/>
              </a:lnSpc>
              <a:spcBef>
                <a:spcPts val="600"/>
              </a:spcBef>
              <a:buFont typeface="Arial" panose="020B0604020202020204" pitchFamily="34" charset="0"/>
              <a:buChar char="•"/>
            </a:pPr>
            <a:r>
              <a:rPr lang="en-US" sz="2200" dirty="0">
                <a:latin typeface="Roboto" panose="02000000000000000000" pitchFamily="2" charset="0"/>
                <a:ea typeface="Roboto" panose="02000000000000000000" pitchFamily="2" charset="0"/>
                <a:cs typeface="Segoe UI"/>
              </a:rPr>
              <a:t>Consider the bystander approaches you might take and then answer the following questions</a:t>
            </a:r>
            <a:r>
              <a:rPr lang="en-US" dirty="0">
                <a:latin typeface="Segoe UI"/>
                <a:cs typeface="Segoe UI"/>
              </a:rPr>
              <a:t>.</a:t>
            </a:r>
            <a:endParaRPr lang="en-GB" dirty="0">
              <a:latin typeface="Segoe UI"/>
              <a:cs typeface="Segoe UI"/>
            </a:endParaRPr>
          </a:p>
        </p:txBody>
      </p:sp>
      <p:sp>
        <p:nvSpPr>
          <p:cNvPr id="9" name="TextBox 8">
            <a:extLst>
              <a:ext uri="{FF2B5EF4-FFF2-40B4-BE49-F238E27FC236}">
                <a16:creationId xmlns:a16="http://schemas.microsoft.com/office/drawing/2014/main" id="{0FF0E6E1-9416-8AFF-C41A-DA0175228658}"/>
              </a:ext>
            </a:extLst>
          </p:cNvPr>
          <p:cNvSpPr txBox="1"/>
          <p:nvPr/>
        </p:nvSpPr>
        <p:spPr>
          <a:xfrm>
            <a:off x="603250" y="4611014"/>
            <a:ext cx="7613243" cy="1603516"/>
          </a:xfrm>
          <a:prstGeom prst="rect">
            <a:avLst/>
          </a:prstGeom>
          <a:solidFill>
            <a:schemeClr val="bg1"/>
          </a:solidFill>
          <a:ln>
            <a:solidFill>
              <a:schemeClr val="tx1"/>
            </a:solidFill>
          </a:ln>
        </p:spPr>
        <p:txBody>
          <a:bodyPr wrap="square" rtlCol="0">
            <a:spAutoFit/>
          </a:bodyPr>
          <a:lstStyle/>
          <a:p>
            <a:pPr marL="342900" indent="-342900">
              <a:lnSpc>
                <a:spcPct val="114000"/>
              </a:lnSpc>
              <a:buFont typeface="+mj-lt"/>
              <a:buAutoNum type="arabicPeriod"/>
            </a:pPr>
            <a:r>
              <a:rPr lang="en-US" sz="2200" dirty="0">
                <a:latin typeface="Segoe UI" panose="020B0502040204020203" pitchFamily="34" charset="0"/>
                <a:cs typeface="Segoe UI" panose="020B0502040204020203" pitchFamily="34" charset="0"/>
              </a:rPr>
              <a:t>Which intervention felt the most natural to you?</a:t>
            </a:r>
          </a:p>
          <a:p>
            <a:pPr marL="342900" indent="-342900">
              <a:lnSpc>
                <a:spcPct val="114000"/>
              </a:lnSpc>
              <a:buFont typeface="+mj-lt"/>
              <a:buAutoNum type="arabicPeriod"/>
            </a:pPr>
            <a:r>
              <a:rPr lang="en-US" sz="2200" dirty="0">
                <a:latin typeface="Segoe UI" panose="020B0502040204020203" pitchFamily="34" charset="0"/>
                <a:cs typeface="Segoe UI" panose="020B0502040204020203" pitchFamily="34" charset="0"/>
              </a:rPr>
              <a:t>Which intervention felt safest?</a:t>
            </a:r>
          </a:p>
          <a:p>
            <a:pPr marL="342900" indent="-342900">
              <a:lnSpc>
                <a:spcPct val="114000"/>
              </a:lnSpc>
              <a:buFont typeface="+mj-lt"/>
              <a:buAutoNum type="arabicPeriod"/>
            </a:pPr>
            <a:r>
              <a:rPr lang="en-US" sz="2200" dirty="0">
                <a:latin typeface="Segoe UI" panose="020B0502040204020203" pitchFamily="34" charset="0"/>
                <a:cs typeface="Segoe UI" panose="020B0502040204020203" pitchFamily="34" charset="0"/>
              </a:rPr>
              <a:t>How comfortable would you feel intervening in reality?</a:t>
            </a:r>
          </a:p>
          <a:p>
            <a:pPr marL="342900" indent="-342900">
              <a:lnSpc>
                <a:spcPct val="114000"/>
              </a:lnSpc>
              <a:buFont typeface="+mj-lt"/>
              <a:buAutoNum type="arabicPeriod"/>
            </a:pPr>
            <a:r>
              <a:rPr lang="en-GB" sz="2200" dirty="0">
                <a:latin typeface="Segoe UI" panose="020B0502040204020203" pitchFamily="34" charset="0"/>
                <a:cs typeface="Segoe UI" panose="020B0502040204020203" pitchFamily="34" charset="0"/>
              </a:rPr>
              <a:t>What would help you in this position?</a:t>
            </a:r>
          </a:p>
        </p:txBody>
      </p:sp>
      <p:pic>
        <p:nvPicPr>
          <p:cNvPr id="5" name="Picture 4">
            <a:extLst>
              <a:ext uri="{FF2B5EF4-FFF2-40B4-BE49-F238E27FC236}">
                <a16:creationId xmlns:a16="http://schemas.microsoft.com/office/drawing/2014/main" id="{F935FF8B-3B34-43ED-5A33-E366DA2921D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1556" y="4392373"/>
            <a:ext cx="3465644" cy="1822157"/>
          </a:xfrm>
          <a:prstGeom prst="rect">
            <a:avLst/>
          </a:prstGeom>
          <a:ln>
            <a:solidFill>
              <a:schemeClr val="tx1"/>
            </a:solidFill>
          </a:ln>
        </p:spPr>
      </p:pic>
      <p:sp>
        <p:nvSpPr>
          <p:cNvPr id="3" name="TextBox 2">
            <a:extLst>
              <a:ext uri="{FF2B5EF4-FFF2-40B4-BE49-F238E27FC236}">
                <a16:creationId xmlns:a16="http://schemas.microsoft.com/office/drawing/2014/main" id="{E772B089-341C-7E35-556B-6F4B13EB7A91}"/>
              </a:ext>
            </a:extLst>
          </p:cNvPr>
          <p:cNvSpPr txBox="1"/>
          <p:nvPr/>
        </p:nvSpPr>
        <p:spPr>
          <a:xfrm>
            <a:off x="4543721" y="6403832"/>
            <a:ext cx="7532016" cy="400110"/>
          </a:xfrm>
          <a:prstGeom prst="rect">
            <a:avLst/>
          </a:prstGeom>
          <a:noFill/>
        </p:spPr>
        <p:txBody>
          <a:bodyPr wrap="square" rtlCol="0">
            <a:spAutoFit/>
          </a:bodyPr>
          <a:lstStyle/>
          <a:p>
            <a:r>
              <a:rPr lang="en-US" sz="2000" dirty="0"/>
              <a:t>This activity is adapted from the Speak Up activity ‘</a:t>
            </a:r>
            <a:r>
              <a:rPr lang="en-US" sz="2000" dirty="0">
                <a:hlinkClick r:id="rId4"/>
              </a:rPr>
              <a:t>Man on the Bus</a:t>
            </a:r>
            <a:r>
              <a:rPr lang="en-US" sz="2000" dirty="0"/>
              <a:t>’.</a:t>
            </a:r>
            <a:endParaRPr lang="en-GB" sz="2000" dirty="0"/>
          </a:p>
        </p:txBody>
      </p:sp>
    </p:spTree>
    <p:extLst>
      <p:ext uri="{BB962C8B-B14F-4D97-AF65-F5344CB8AC3E}">
        <p14:creationId xmlns:p14="http://schemas.microsoft.com/office/powerpoint/2010/main" val="3742542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453085" y="242527"/>
            <a:ext cx="8153194"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effectLst/>
                <a:uLnTx/>
                <a:uFillTx/>
                <a:cs typeface="Segoe UI"/>
              </a:rPr>
              <a:t>Local/school reporting procedures</a:t>
            </a:r>
            <a:endParaRPr kumimoji="0" lang="en-GB" sz="4000" i="0" u="none" strike="noStrike" kern="1200" cap="none" spc="0" normalizeH="0" baseline="0" noProof="0" dirty="0">
              <a:ln>
                <a:noFill/>
              </a:ln>
              <a:effectLst/>
              <a:uLnTx/>
              <a:uFillTx/>
              <a:cs typeface="Segoe UI" panose="020B0502040204020203" pitchFamily="34" charset="0"/>
            </a:endParaRPr>
          </a:p>
        </p:txBody>
      </p:sp>
      <p:sp>
        <p:nvSpPr>
          <p:cNvPr id="5" name="TextBox 4"/>
          <p:cNvSpPr txBox="1"/>
          <p:nvPr/>
        </p:nvSpPr>
        <p:spPr>
          <a:xfrm>
            <a:off x="453085" y="1070172"/>
            <a:ext cx="11419710" cy="5699189"/>
          </a:xfrm>
          <a:prstGeom prst="rect">
            <a:avLst/>
          </a:prstGeom>
          <a:noFill/>
        </p:spPr>
        <p:txBody>
          <a:bodyPr wrap="square" lIns="91440" tIns="45720" rIns="91440" bIns="45720" rtlCol="0" anchor="t">
            <a:spAutoFit/>
          </a:bodyPr>
          <a:lstStyle/>
          <a:p>
            <a:pPr>
              <a:lnSpc>
                <a:spcPct val="114000"/>
              </a:lnSpc>
              <a:spcBef>
                <a:spcPts val="1200"/>
              </a:spcBef>
            </a:pPr>
            <a:r>
              <a:rPr lang="en-GB" sz="2200" dirty="0">
                <a:solidFill>
                  <a:schemeClr val="tx1">
                    <a:lumMod val="95000"/>
                    <a:lumOff val="5000"/>
                  </a:schemeClr>
                </a:solidFill>
                <a:latin typeface="Roboto" panose="02000000000000000000" pitchFamily="2" charset="0"/>
                <a:ea typeface="Roboto" panose="02000000000000000000" pitchFamily="2" charset="0"/>
                <a:cs typeface="Segoe UI"/>
              </a:rPr>
              <a:t>For youth work and CLD settings referencing </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hlinkClick r:id="rId3"/>
              </a:rPr>
              <a:t>CLD competencies and code of ethics</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 </a:t>
            </a:r>
            <a:r>
              <a:rPr lang="en-GB" sz="2200" dirty="0">
                <a:solidFill>
                  <a:schemeClr val="tx1">
                    <a:lumMod val="95000"/>
                    <a:lumOff val="5000"/>
                  </a:schemeClr>
                </a:solidFill>
                <a:latin typeface="Roboto" panose="02000000000000000000" pitchFamily="2" charset="0"/>
                <a:ea typeface="Roboto" panose="02000000000000000000" pitchFamily="2" charset="0"/>
                <a:cs typeface="Segoe UI"/>
              </a:rPr>
              <a:t>as well as the </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hlinkClick r:id="rId4"/>
              </a:rPr>
              <a:t>National Occupational Standards for Youth Work</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 </a:t>
            </a:r>
            <a:r>
              <a:rPr lang="en-GB" sz="2200" dirty="0">
                <a:solidFill>
                  <a:schemeClr val="tx1">
                    <a:lumMod val="95000"/>
                    <a:lumOff val="5000"/>
                  </a:schemeClr>
                </a:solidFill>
                <a:latin typeface="Roboto" panose="02000000000000000000" pitchFamily="2" charset="0"/>
                <a:ea typeface="Roboto" panose="02000000000000000000" pitchFamily="2" charset="0"/>
                <a:cs typeface="Segoe UI"/>
              </a:rPr>
              <a:t>will be helpful.</a:t>
            </a:r>
          </a:p>
          <a:p>
            <a:pPr>
              <a:lnSpc>
                <a:spcPct val="114000"/>
              </a:lnSpc>
              <a:spcBef>
                <a:spcPts val="1200"/>
              </a:spcBef>
            </a:pPr>
            <a:r>
              <a:rPr lang="en-GB" sz="2200" dirty="0">
                <a:solidFill>
                  <a:schemeClr val="tx1">
                    <a:lumMod val="95000"/>
                    <a:lumOff val="5000"/>
                  </a:schemeClr>
                </a:solidFill>
                <a:latin typeface="Roboto" panose="02000000000000000000" pitchFamily="2" charset="0"/>
                <a:ea typeface="Roboto" panose="02000000000000000000" pitchFamily="2" charset="0"/>
                <a:cs typeface="Segoe UI"/>
              </a:rPr>
              <a:t>For school settings, please follow your local relationships and behaviour policy operational guidance (e.g. pastoral notes, violent incident form, etc.)</a:t>
            </a:r>
          </a:p>
          <a:p>
            <a:pPr>
              <a:lnSpc>
                <a:spcPct val="114000"/>
              </a:lnSpc>
              <a:spcBef>
                <a:spcPts val="1200"/>
              </a:spcBef>
            </a:pPr>
            <a:r>
              <a:rPr lang="en-GB" sz="2200" dirty="0">
                <a:solidFill>
                  <a:schemeClr val="tx1">
                    <a:lumMod val="95000"/>
                    <a:lumOff val="5000"/>
                  </a:schemeClr>
                </a:solidFill>
                <a:latin typeface="Roboto" panose="02000000000000000000" pitchFamily="2" charset="0"/>
                <a:ea typeface="Roboto" panose="02000000000000000000" pitchFamily="2" charset="0"/>
                <a:cs typeface="Segoe UI"/>
              </a:rPr>
              <a:t>Recommendations from Respect for all include:</a:t>
            </a:r>
            <a:endParaRPr lang="en-US" sz="2200" dirty="0">
              <a:solidFill>
                <a:schemeClr val="tx1">
                  <a:lumMod val="95000"/>
                  <a:lumOff val="5000"/>
                </a:schemeClr>
              </a:solidFill>
              <a:latin typeface="Roboto" panose="02000000000000000000" pitchFamily="2" charset="0"/>
              <a:ea typeface="Roboto" panose="02000000000000000000" pitchFamily="2" charset="0"/>
              <a:cs typeface="Arial"/>
            </a:endParaRPr>
          </a:p>
          <a:p>
            <a:pPr marL="342900" indent="-342900">
              <a:lnSpc>
                <a:spcPct val="114000"/>
              </a:lnSpc>
              <a:buFont typeface="Arial" panose="020B0604020202020204" pitchFamily="34" charset="0"/>
              <a:buChar char="•"/>
            </a:pPr>
            <a:r>
              <a:rPr lang="en-GB" sz="2200" dirty="0">
                <a:solidFill>
                  <a:schemeClr val="tx1">
                    <a:lumMod val="95000"/>
                    <a:lumOff val="5000"/>
                  </a:schemeClr>
                </a:solidFill>
                <a:latin typeface="Roboto" panose="02000000000000000000" pitchFamily="2" charset="0"/>
                <a:ea typeface="Roboto" panose="02000000000000000000" pitchFamily="2" charset="0"/>
                <a:cs typeface="Segoe UI"/>
              </a:rPr>
              <a:t>Log the incident on the recording system (ideally within 3 days)</a:t>
            </a:r>
          </a:p>
          <a:p>
            <a:pPr marL="342900" indent="-342900">
              <a:lnSpc>
                <a:spcPct val="114000"/>
              </a:lnSpc>
              <a:buFont typeface="Arial" panose="020B0604020202020204" pitchFamily="34" charset="0"/>
              <a:buChar char="•"/>
            </a:pPr>
            <a:r>
              <a:rPr lang="en-GB" sz="2200" dirty="0">
                <a:solidFill>
                  <a:schemeClr val="tx1">
                    <a:lumMod val="95000"/>
                    <a:lumOff val="5000"/>
                  </a:schemeClr>
                </a:solidFill>
                <a:latin typeface="Roboto" panose="02000000000000000000" pitchFamily="2" charset="0"/>
                <a:ea typeface="Roboto" panose="02000000000000000000" pitchFamily="2" charset="0"/>
                <a:cs typeface="Segoe UI"/>
              </a:rPr>
              <a:t>Include details of the incident, any potential underlying prejudice and impact (e.g. wellbeing concerns)</a:t>
            </a:r>
          </a:p>
          <a:p>
            <a:pPr>
              <a:lnSpc>
                <a:spcPct val="114000"/>
              </a:lnSpc>
            </a:pPr>
            <a:r>
              <a:rPr lang="en-GB" sz="2200" dirty="0">
                <a:solidFill>
                  <a:schemeClr val="tx1">
                    <a:lumMod val="95000"/>
                    <a:lumOff val="5000"/>
                  </a:schemeClr>
                </a:solidFill>
                <a:latin typeface="Roboto" panose="02000000000000000000" pitchFamily="2" charset="0"/>
                <a:ea typeface="Roboto" panose="02000000000000000000" pitchFamily="2" charset="0"/>
                <a:cs typeface="Segoe UI"/>
              </a:rPr>
              <a:t>An investigation should follow, with outcomes and actions recorded on the system</a:t>
            </a:r>
          </a:p>
          <a:p>
            <a:pPr>
              <a:lnSpc>
                <a:spcPct val="114000"/>
              </a:lnSpc>
              <a:spcBef>
                <a:spcPts val="1200"/>
              </a:spcBef>
            </a:pPr>
            <a:r>
              <a:rPr lang="en-GB" sz="2200" dirty="0">
                <a:solidFill>
                  <a:schemeClr val="tx1">
                    <a:lumMod val="95000"/>
                    <a:lumOff val="5000"/>
                  </a:schemeClr>
                </a:solidFill>
                <a:latin typeface="Roboto" panose="02000000000000000000" pitchFamily="2" charset="0"/>
                <a:ea typeface="Roboto" panose="02000000000000000000" pitchFamily="2" charset="0"/>
                <a:cs typeface="Segoe UI"/>
              </a:rPr>
              <a:t>For instances where staff are experiencing hate crime, please follow your setting HR policies and operational procedures. </a:t>
            </a:r>
          </a:p>
          <a:p>
            <a:pPr>
              <a:lnSpc>
                <a:spcPct val="114000"/>
              </a:lnSpc>
              <a:spcBef>
                <a:spcPts val="1200"/>
              </a:spcBef>
            </a:pPr>
            <a:r>
              <a:rPr lang="en-GB" sz="2200" dirty="0">
                <a:solidFill>
                  <a:schemeClr val="tx1">
                    <a:lumMod val="95000"/>
                    <a:lumOff val="5000"/>
                  </a:schemeClr>
                </a:solidFill>
                <a:latin typeface="Roboto" panose="02000000000000000000" pitchFamily="2" charset="0"/>
                <a:ea typeface="Roboto" panose="02000000000000000000" pitchFamily="2" charset="0"/>
                <a:cs typeface="Segoe UI"/>
              </a:rPr>
              <a:t>Staff have the right to report hate crime or other prejudice-based behaviour directly to their employer or the police without permission from line management. </a:t>
            </a:r>
          </a:p>
        </p:txBody>
      </p:sp>
    </p:spTree>
    <p:extLst>
      <p:ext uri="{BB962C8B-B14F-4D97-AF65-F5344CB8AC3E}">
        <p14:creationId xmlns:p14="http://schemas.microsoft.com/office/powerpoint/2010/main" val="3016448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Box 1"/>
          <p:cNvSpPr txBox="1">
            <a:spLocks noChangeArrowheads="1"/>
          </p:cNvSpPr>
          <p:nvPr/>
        </p:nvSpPr>
        <p:spPr bwMode="auto">
          <a:xfrm>
            <a:off x="239185" y="704850"/>
            <a:ext cx="1099184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3200" b="1">
                <a:solidFill>
                  <a:schemeClr val="bg1"/>
                </a:solidFill>
              </a:rPr>
              <a:t>Pause for Thought… </a:t>
            </a:r>
          </a:p>
        </p:txBody>
      </p:sp>
      <p:sp>
        <p:nvSpPr>
          <p:cNvPr id="3" name="Title 2"/>
          <p:cNvSpPr txBox="1">
            <a:spLocks noGrp="1"/>
          </p:cNvSpPr>
          <p:nvPr>
            <p:ph type="title"/>
          </p:nvPr>
        </p:nvSpPr>
        <p:spPr>
          <a:xfrm>
            <a:off x="453085" y="242527"/>
            <a:ext cx="6324167"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effectLst/>
                <a:uLnTx/>
                <a:uFillTx/>
                <a:cs typeface="Segoe UI"/>
              </a:rPr>
              <a:t>How to report a hate crime</a:t>
            </a:r>
            <a:endParaRPr kumimoji="0" lang="en-GB" sz="4000" i="0" u="none" strike="noStrike" kern="1200" cap="none" spc="0" normalizeH="0" baseline="0" noProof="0" dirty="0">
              <a:ln>
                <a:noFill/>
              </a:ln>
              <a:effectLst/>
              <a:uLnTx/>
              <a:uFillTx/>
              <a:cs typeface="Segoe UI" panose="020B0502040204020203" pitchFamily="34" charset="0"/>
            </a:endParaRPr>
          </a:p>
        </p:txBody>
      </p:sp>
      <p:sp>
        <p:nvSpPr>
          <p:cNvPr id="5" name="TextBox 4"/>
          <p:cNvSpPr txBox="1"/>
          <p:nvPr/>
        </p:nvSpPr>
        <p:spPr>
          <a:xfrm>
            <a:off x="429846" y="951573"/>
            <a:ext cx="11419710" cy="1051570"/>
          </a:xfrm>
          <a:prstGeom prst="rect">
            <a:avLst/>
          </a:prstGeom>
          <a:noFill/>
        </p:spPr>
        <p:txBody>
          <a:bodyPr wrap="square" lIns="91440" tIns="45720" rIns="91440" bIns="45720" rtlCol="0" anchor="t">
            <a:spAutoFit/>
          </a:bodyPr>
          <a:lstStyle/>
          <a:p>
            <a:pPr>
              <a:lnSpc>
                <a:spcPct val="150000"/>
              </a:lnSpc>
            </a:pPr>
            <a:r>
              <a:rPr lang="en-GB" sz="2200" dirty="0">
                <a:latin typeface="Roboto" panose="02000000000000000000" pitchFamily="2" charset="0"/>
                <a:ea typeface="Roboto" panose="02000000000000000000" pitchFamily="2" charset="0"/>
                <a:cs typeface="Segoe UI" panose="020B0502040204020203" pitchFamily="34" charset="0"/>
              </a:rPr>
              <a:t>I am me Scotland created this video about how to report Disability Hate Crime. The guidance here can be used for any Hate Crime </a:t>
            </a:r>
            <a:r>
              <a:rPr lang="en-GB" sz="2200" dirty="0">
                <a:solidFill>
                  <a:schemeClr val="tx1">
                    <a:lumMod val="95000"/>
                    <a:lumOff val="5000"/>
                  </a:schemeClr>
                </a:solidFill>
                <a:latin typeface="Roboto" panose="02000000000000000000" pitchFamily="2" charset="0"/>
                <a:ea typeface="Roboto" panose="02000000000000000000" pitchFamily="2" charset="0"/>
                <a:cs typeface="Segoe UI" panose="020B0502040204020203" pitchFamily="34" charset="0"/>
              </a:rPr>
              <a:t>you</a:t>
            </a:r>
            <a:r>
              <a:rPr lang="en-GB" sz="2200" dirty="0">
                <a:latin typeface="Roboto" panose="02000000000000000000" pitchFamily="2" charset="0"/>
                <a:ea typeface="Roboto" panose="02000000000000000000" pitchFamily="2" charset="0"/>
                <a:cs typeface="Segoe UI" panose="020B0502040204020203" pitchFamily="34" charset="0"/>
              </a:rPr>
              <a:t> experience or witness</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 </a:t>
            </a:r>
            <a:endParaRPr lang="en-GB" sz="2200" b="1" i="1" dirty="0">
              <a:latin typeface="Roboto" panose="02000000000000000000" pitchFamily="2" charset="0"/>
              <a:ea typeface="Roboto" panose="02000000000000000000" pitchFamily="2" charset="0"/>
              <a:cs typeface="Arial"/>
            </a:endParaRPr>
          </a:p>
        </p:txBody>
      </p:sp>
      <p:pic>
        <p:nvPicPr>
          <p:cNvPr id="2" name="Online Media 1" title="Hate Crime Information (Scotland)">
            <a:hlinkClick r:id="" action="ppaction://media"/>
            <a:extLst>
              <a:ext uri="{FF2B5EF4-FFF2-40B4-BE49-F238E27FC236}">
                <a16:creationId xmlns:a16="http://schemas.microsoft.com/office/drawing/2014/main" id="{A95F67EE-D977-6360-3361-7EBCA8086591}"/>
              </a:ext>
            </a:extLst>
          </p:cNvPr>
          <p:cNvPicPr>
            <a:picLocks noRot="1" noChangeAspect="1"/>
          </p:cNvPicPr>
          <p:nvPr>
            <a:videoFile r:link="rId1"/>
          </p:nvPr>
        </p:nvPicPr>
        <p:blipFill>
          <a:blip r:embed="rId4"/>
          <a:stretch>
            <a:fillRect/>
          </a:stretch>
        </p:blipFill>
        <p:spPr>
          <a:xfrm>
            <a:off x="429846" y="2248851"/>
            <a:ext cx="4949143" cy="3711857"/>
          </a:xfrm>
          <a:prstGeom prst="rect">
            <a:avLst/>
          </a:prstGeom>
        </p:spPr>
      </p:pic>
      <p:sp>
        <p:nvSpPr>
          <p:cNvPr id="4" name="TextBox 3">
            <a:extLst>
              <a:ext uri="{FF2B5EF4-FFF2-40B4-BE49-F238E27FC236}">
                <a16:creationId xmlns:a16="http://schemas.microsoft.com/office/drawing/2014/main" id="{DC3EBB47-9A56-5B8D-F2DE-00361E8989E9}"/>
              </a:ext>
            </a:extLst>
          </p:cNvPr>
          <p:cNvSpPr txBox="1"/>
          <p:nvPr/>
        </p:nvSpPr>
        <p:spPr>
          <a:xfrm>
            <a:off x="5602175" y="2252848"/>
            <a:ext cx="6513095" cy="3877215"/>
          </a:xfrm>
          <a:prstGeom prst="rect">
            <a:avLst/>
          </a:prstGeom>
          <a:noFill/>
        </p:spPr>
        <p:txBody>
          <a:bodyPr wrap="square" lIns="91440" tIns="45720" rIns="91440" bIns="45720" rtlCol="0" anchor="t">
            <a:spAutoFit/>
          </a:bodyPr>
          <a:lstStyle/>
          <a:p>
            <a:r>
              <a:rPr lang="en-GB" sz="2200" b="1" dirty="0">
                <a:latin typeface="Roboto" panose="02000000000000000000" pitchFamily="2" charset="0"/>
                <a:ea typeface="Roboto" panose="02000000000000000000" pitchFamily="2" charset="0"/>
                <a:cs typeface="Segoe UI" panose="020B0502040204020203" pitchFamily="34" charset="0"/>
              </a:rPr>
              <a:t>Reporting options:</a:t>
            </a:r>
            <a:endParaRPr lang="en-GB" sz="2200" b="1" i="1" dirty="0">
              <a:latin typeface="Roboto" panose="02000000000000000000" pitchFamily="2" charset="0"/>
              <a:ea typeface="Roboto" panose="02000000000000000000" pitchFamily="2" charset="0"/>
              <a:cs typeface="Segoe UI" panose="020B0502040204020203" pitchFamily="34" charset="0"/>
            </a:endParaRPr>
          </a:p>
          <a:p>
            <a:pPr marL="285750" indent="-285750">
              <a:lnSpc>
                <a:spcPct val="114000"/>
              </a:lnSpc>
              <a:spcBef>
                <a:spcPts val="600"/>
              </a:spcBef>
              <a:buFont typeface="Arial" panose="020B0604020202020204" pitchFamily="34" charset="0"/>
              <a:buChar char="•"/>
            </a:pPr>
            <a:r>
              <a:rPr lang="en-GB" sz="2200" dirty="0">
                <a:latin typeface="Roboto" panose="02000000000000000000" pitchFamily="2" charset="0"/>
                <a:ea typeface="Roboto" panose="02000000000000000000" pitchFamily="2" charset="0"/>
                <a:cs typeface="Segoe UI" panose="020B0502040204020203" pitchFamily="34" charset="0"/>
              </a:rPr>
              <a:t>In an emergency call Police on 999</a:t>
            </a:r>
          </a:p>
          <a:p>
            <a:pPr marL="285750" indent="-285750">
              <a:lnSpc>
                <a:spcPct val="114000"/>
              </a:lnSpc>
              <a:spcBef>
                <a:spcPts val="600"/>
              </a:spcBef>
              <a:buFont typeface="Arial" panose="020B0604020202020204" pitchFamily="34" charset="0"/>
              <a:buChar char="•"/>
            </a:pPr>
            <a:r>
              <a:rPr lang="en-GB" sz="2200" dirty="0">
                <a:latin typeface="Roboto" panose="02000000000000000000" pitchFamily="2" charset="0"/>
                <a:ea typeface="Roboto" panose="02000000000000000000" pitchFamily="2" charset="0"/>
                <a:cs typeface="Segoe UI" panose="020B0502040204020203" pitchFamily="34" charset="0"/>
              </a:rPr>
              <a:t>In a non-emergency you can call Police on 101 or use the </a:t>
            </a:r>
            <a:r>
              <a:rPr lang="en-GB" sz="2200" dirty="0">
                <a:latin typeface="Roboto" panose="02000000000000000000" pitchFamily="2" charset="0"/>
                <a:ea typeface="Roboto" panose="02000000000000000000" pitchFamily="2" charset="0"/>
                <a:cs typeface="Segoe UI" panose="020B0502040204020203" pitchFamily="34" charset="0"/>
                <a:hlinkClick r:id="rId5"/>
              </a:rPr>
              <a:t>online hate crime reporting form </a:t>
            </a:r>
            <a:endParaRPr lang="en-GB" sz="2200" dirty="0">
              <a:latin typeface="Roboto" panose="02000000000000000000" pitchFamily="2" charset="0"/>
              <a:ea typeface="Roboto" panose="02000000000000000000" pitchFamily="2" charset="0"/>
              <a:cs typeface="Segoe UI" panose="020B0502040204020203" pitchFamily="34" charset="0"/>
            </a:endParaRPr>
          </a:p>
          <a:p>
            <a:pPr marL="285750" indent="-285750">
              <a:lnSpc>
                <a:spcPct val="114000"/>
              </a:lnSpc>
              <a:spcBef>
                <a:spcPts val="600"/>
              </a:spcBef>
              <a:buFont typeface="Arial" panose="020B0604020202020204" pitchFamily="34" charset="0"/>
              <a:buChar char="•"/>
            </a:pPr>
            <a:r>
              <a:rPr lang="en-GB" sz="2200" dirty="0">
                <a:latin typeface="Roboto" panose="02000000000000000000" pitchFamily="2" charset="0"/>
                <a:ea typeface="Roboto" panose="02000000000000000000" pitchFamily="2" charset="0"/>
                <a:cs typeface="Segoe UI" panose="020B0502040204020203" pitchFamily="34" charset="0"/>
              </a:rPr>
              <a:t>You can go to get support to report from </a:t>
            </a:r>
            <a:r>
              <a:rPr lang="en-GB" sz="2200" dirty="0">
                <a:latin typeface="Roboto" panose="02000000000000000000" pitchFamily="2" charset="0"/>
                <a:ea typeface="Roboto" panose="02000000000000000000" pitchFamily="2" charset="0"/>
                <a:cs typeface="Segoe UI" panose="020B0502040204020203" pitchFamily="34" charset="0"/>
                <a:hlinkClick r:id="rId6"/>
              </a:rPr>
              <a:t>third party reporting centres </a:t>
            </a:r>
            <a:endParaRPr lang="en-GB" sz="2200" dirty="0">
              <a:latin typeface="Roboto" panose="02000000000000000000" pitchFamily="2" charset="0"/>
              <a:ea typeface="Roboto" panose="02000000000000000000" pitchFamily="2" charset="0"/>
              <a:cs typeface="Segoe UI" panose="020B0502040204020203" pitchFamily="34" charset="0"/>
            </a:endParaRPr>
          </a:p>
          <a:p>
            <a:pPr marL="285750" indent="-285750">
              <a:lnSpc>
                <a:spcPct val="114000"/>
              </a:lnSpc>
              <a:spcBef>
                <a:spcPts val="600"/>
              </a:spcBef>
              <a:buFont typeface="Arial" panose="020B0604020202020204" pitchFamily="34" charset="0"/>
              <a:buChar char="•"/>
            </a:pPr>
            <a:r>
              <a:rPr lang="en-GB" sz="2200" dirty="0">
                <a:latin typeface="Roboto" panose="02000000000000000000" pitchFamily="2" charset="0"/>
                <a:ea typeface="Roboto" panose="02000000000000000000" pitchFamily="2" charset="0"/>
                <a:cs typeface="Segoe UI" panose="020B0502040204020203" pitchFamily="34" charset="0"/>
              </a:rPr>
              <a:t>Young people can report something they witness anonymously on </a:t>
            </a:r>
            <a:r>
              <a:rPr lang="en-GB" sz="2200" dirty="0">
                <a:latin typeface="Roboto" panose="02000000000000000000" pitchFamily="2" charset="0"/>
                <a:ea typeface="Roboto" panose="02000000000000000000" pitchFamily="2" charset="0"/>
                <a:cs typeface="Segoe UI" panose="020B0502040204020203" pitchFamily="34" charset="0"/>
                <a:hlinkClick r:id="rId7"/>
              </a:rPr>
              <a:t>Fearless.org</a:t>
            </a:r>
            <a:r>
              <a:rPr lang="en-GB" sz="2200" dirty="0">
                <a:latin typeface="Roboto" panose="02000000000000000000" pitchFamily="2" charset="0"/>
                <a:ea typeface="Roboto" panose="02000000000000000000" pitchFamily="2" charset="0"/>
                <a:cs typeface="Segoe UI" panose="020B0502040204020203" pitchFamily="34" charset="0"/>
              </a:rPr>
              <a:t> </a:t>
            </a:r>
          </a:p>
          <a:p>
            <a:pPr marL="285750" indent="-285750">
              <a:lnSpc>
                <a:spcPct val="114000"/>
              </a:lnSpc>
              <a:spcBef>
                <a:spcPts val="600"/>
              </a:spcBef>
              <a:buFont typeface="Arial" panose="020B0604020202020204" pitchFamily="34" charset="0"/>
              <a:buChar char="•"/>
            </a:pPr>
            <a:r>
              <a:rPr lang="en-GB" sz="2200" dirty="0">
                <a:latin typeface="Roboto" panose="02000000000000000000" pitchFamily="2" charset="0"/>
                <a:ea typeface="Roboto" panose="02000000000000000000" pitchFamily="2" charset="0"/>
                <a:cs typeface="Segoe UI" panose="020B0502040204020203" pitchFamily="34" charset="0"/>
                <a:hlinkClick r:id="rId8"/>
              </a:rPr>
              <a:t>Safer Scotland </a:t>
            </a:r>
            <a:r>
              <a:rPr lang="en-GB" sz="2200" dirty="0">
                <a:latin typeface="Roboto" panose="02000000000000000000" pitchFamily="2" charset="0"/>
                <a:ea typeface="Roboto" panose="02000000000000000000" pitchFamily="2" charset="0"/>
                <a:cs typeface="Segoe UI" panose="020B0502040204020203" pitchFamily="34" charset="0"/>
              </a:rPr>
              <a:t>offers more information</a:t>
            </a:r>
          </a:p>
        </p:txBody>
      </p:sp>
      <p:sp>
        <p:nvSpPr>
          <p:cNvPr id="6" name="TextBox 5">
            <a:extLst>
              <a:ext uri="{FF2B5EF4-FFF2-40B4-BE49-F238E27FC236}">
                <a16:creationId xmlns:a16="http://schemas.microsoft.com/office/drawing/2014/main" id="{395CD6B0-AA3D-1AE2-5B6E-436096124C6E}"/>
              </a:ext>
            </a:extLst>
          </p:cNvPr>
          <p:cNvSpPr txBox="1"/>
          <p:nvPr/>
        </p:nvSpPr>
        <p:spPr>
          <a:xfrm>
            <a:off x="429846" y="6206416"/>
            <a:ext cx="50213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hlinkClick r:id="rId9"/>
              </a:rPr>
              <a:t>Hate Crime Information (Scotland) - YouTube</a:t>
            </a:r>
            <a:endParaRPr lang="en-US" dirty="0"/>
          </a:p>
        </p:txBody>
      </p:sp>
    </p:spTree>
    <p:extLst>
      <p:ext uri="{BB962C8B-B14F-4D97-AF65-F5344CB8AC3E}">
        <p14:creationId xmlns:p14="http://schemas.microsoft.com/office/powerpoint/2010/main" val="379014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805245" y="563166"/>
            <a:ext cx="3350597"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effectLst/>
                <a:uLnTx/>
                <a:uFillTx/>
                <a:cs typeface="Segoe UI"/>
              </a:rPr>
              <a:t>Big Questions</a:t>
            </a:r>
            <a:endParaRPr kumimoji="0" lang="en-GB" sz="4000" i="0" u="none" strike="noStrike" kern="1200" cap="none" spc="0" normalizeH="0" baseline="0" noProof="0" dirty="0">
              <a:ln>
                <a:noFill/>
              </a:ln>
              <a:effectLst/>
              <a:uLnTx/>
              <a:uFillTx/>
              <a:cs typeface="Segoe UI" panose="020B0502040204020203" pitchFamily="34" charset="0"/>
            </a:endParaRPr>
          </a:p>
        </p:txBody>
      </p:sp>
      <p:sp>
        <p:nvSpPr>
          <p:cNvPr id="4" name="TextBox 3">
            <a:extLst>
              <a:ext uri="{FF2B5EF4-FFF2-40B4-BE49-F238E27FC236}">
                <a16:creationId xmlns:a16="http://schemas.microsoft.com/office/drawing/2014/main" id="{537B5A7E-803F-ADFA-5E52-8B68BE1143A3}"/>
              </a:ext>
            </a:extLst>
          </p:cNvPr>
          <p:cNvSpPr txBox="1"/>
          <p:nvPr/>
        </p:nvSpPr>
        <p:spPr>
          <a:xfrm>
            <a:off x="1746533" y="1872343"/>
            <a:ext cx="9957381" cy="543739"/>
          </a:xfrm>
          <a:prstGeom prst="rect">
            <a:avLst/>
          </a:prstGeom>
          <a:solidFill>
            <a:schemeClr val="bg1"/>
          </a:solidFill>
        </p:spPr>
        <p:txBody>
          <a:bodyPr wrap="square">
            <a:spAutoFit/>
          </a:bodyPr>
          <a:lstStyle/>
          <a:p>
            <a:pPr>
              <a:lnSpc>
                <a:spcPct val="150000"/>
              </a:lnSpc>
            </a:pPr>
            <a:r>
              <a:rPr lang="en-GB" sz="2200" dirty="0">
                <a:latin typeface="Roboto" panose="02000000000000000000" pitchFamily="2" charset="0"/>
                <a:ea typeface="Roboto" panose="02000000000000000000" pitchFamily="2" charset="0"/>
                <a:cs typeface="Segoe UI" panose="020B0502040204020203" pitchFamily="34" charset="0"/>
              </a:rPr>
              <a:t>What about girls and young women? Does misogyny come under Hate Crime?</a:t>
            </a:r>
          </a:p>
        </p:txBody>
      </p:sp>
      <p:sp>
        <p:nvSpPr>
          <p:cNvPr id="7" name="TextBox 6">
            <a:extLst>
              <a:ext uri="{FF2B5EF4-FFF2-40B4-BE49-F238E27FC236}">
                <a16:creationId xmlns:a16="http://schemas.microsoft.com/office/drawing/2014/main" id="{F598EED9-B90A-595C-8CAE-933A935B5966}"/>
              </a:ext>
            </a:extLst>
          </p:cNvPr>
          <p:cNvSpPr txBox="1"/>
          <p:nvPr/>
        </p:nvSpPr>
        <p:spPr>
          <a:xfrm>
            <a:off x="1798201" y="2864801"/>
            <a:ext cx="5952813" cy="543739"/>
          </a:xfrm>
          <a:prstGeom prst="rect">
            <a:avLst/>
          </a:prstGeom>
          <a:solidFill>
            <a:schemeClr val="bg1"/>
          </a:solidFill>
        </p:spPr>
        <p:txBody>
          <a:bodyPr wrap="square">
            <a:spAutoFit/>
          </a:bodyPr>
          <a:lstStyle>
            <a:defPPr>
              <a:defRPr lang="en-GB"/>
            </a:defPPr>
            <a:lvl1pPr algn="ctr">
              <a:lnSpc>
                <a:spcPct val="150000"/>
              </a:lnSpc>
              <a:defRPr>
                <a:latin typeface="Segoe UI" panose="020B0502040204020203" pitchFamily="34" charset="0"/>
                <a:cs typeface="Segoe UI" panose="020B0502040204020203" pitchFamily="34" charset="0"/>
              </a:defRPr>
            </a:lvl1pPr>
          </a:lstStyle>
          <a:p>
            <a:pPr algn="l"/>
            <a:r>
              <a:rPr lang="en-GB" sz="2200" dirty="0">
                <a:latin typeface="Roboto" panose="02000000000000000000" pitchFamily="2" charset="0"/>
                <a:ea typeface="Roboto" panose="02000000000000000000" pitchFamily="2" charset="0"/>
              </a:rPr>
              <a:t>What sentence does a Hate Crime carry?</a:t>
            </a:r>
          </a:p>
        </p:txBody>
      </p:sp>
      <p:sp>
        <p:nvSpPr>
          <p:cNvPr id="5" name="TextBox 4"/>
          <p:cNvSpPr txBox="1"/>
          <p:nvPr/>
        </p:nvSpPr>
        <p:spPr>
          <a:xfrm>
            <a:off x="1798201" y="3857259"/>
            <a:ext cx="5566145" cy="543739"/>
          </a:xfrm>
          <a:prstGeom prst="rect">
            <a:avLst/>
          </a:prstGeom>
          <a:solidFill>
            <a:schemeClr val="bg1"/>
          </a:solidFill>
        </p:spPr>
        <p:txBody>
          <a:bodyPr wrap="square" lIns="91440" tIns="45720" rIns="91440" bIns="45720" anchor="t">
            <a:spAutoFit/>
          </a:bodyPr>
          <a:lstStyle>
            <a:defPPr>
              <a:defRPr lang="en-GB"/>
            </a:defPPr>
            <a:lvl1pPr algn="ctr">
              <a:lnSpc>
                <a:spcPct val="150000"/>
              </a:lnSpc>
              <a:defRPr>
                <a:latin typeface="Segoe UI" panose="020B0502040204020203" pitchFamily="34" charset="0"/>
                <a:cs typeface="Segoe UI" panose="020B0502040204020203" pitchFamily="34" charset="0"/>
              </a:defRPr>
            </a:lvl1pPr>
          </a:lstStyle>
          <a:p>
            <a:pPr algn="l"/>
            <a:r>
              <a:rPr lang="en-GB" sz="2200" dirty="0">
                <a:latin typeface="Roboto" panose="02000000000000000000" pitchFamily="2" charset="0"/>
                <a:ea typeface="Roboto" panose="02000000000000000000" pitchFamily="2" charset="0"/>
                <a:cs typeface="Segoe UI"/>
              </a:rPr>
              <a:t>What about my right to Free Speech? </a:t>
            </a:r>
          </a:p>
        </p:txBody>
      </p:sp>
      <p:sp>
        <p:nvSpPr>
          <p:cNvPr id="6" name="TextBox 5">
            <a:extLst>
              <a:ext uri="{FF2B5EF4-FFF2-40B4-BE49-F238E27FC236}">
                <a16:creationId xmlns:a16="http://schemas.microsoft.com/office/drawing/2014/main" id="{65C80423-C642-8CE7-A0AB-78371D2EDF90}"/>
              </a:ext>
            </a:extLst>
          </p:cNvPr>
          <p:cNvSpPr txBox="1"/>
          <p:nvPr/>
        </p:nvSpPr>
        <p:spPr>
          <a:xfrm>
            <a:off x="1798201" y="4849717"/>
            <a:ext cx="7970148" cy="543739"/>
          </a:xfrm>
          <a:prstGeom prst="rect">
            <a:avLst/>
          </a:prstGeom>
          <a:solidFill>
            <a:schemeClr val="bg1"/>
          </a:solidFill>
        </p:spPr>
        <p:txBody>
          <a:bodyPr wrap="square">
            <a:spAutoFit/>
          </a:bodyPr>
          <a:lstStyle>
            <a:defPPr>
              <a:defRPr lang="en-GB"/>
            </a:defPPr>
            <a:lvl1pPr algn="ctr">
              <a:lnSpc>
                <a:spcPct val="150000"/>
              </a:lnSpc>
              <a:defRPr>
                <a:latin typeface="Segoe UI" panose="020B0502040204020203" pitchFamily="34" charset="0"/>
                <a:cs typeface="Segoe UI" panose="020B0502040204020203" pitchFamily="34" charset="0"/>
              </a:defRPr>
            </a:lvl1pPr>
          </a:lstStyle>
          <a:p>
            <a:pPr algn="l"/>
            <a:r>
              <a:rPr lang="en-GB" sz="2200" dirty="0">
                <a:latin typeface="Roboto" panose="02000000000000000000" pitchFamily="2" charset="0"/>
                <a:ea typeface="Roboto" panose="02000000000000000000" pitchFamily="2" charset="0"/>
              </a:rPr>
              <a:t>Will a young person get a criminal record?</a:t>
            </a:r>
          </a:p>
        </p:txBody>
      </p:sp>
      <p:pic>
        <p:nvPicPr>
          <p:cNvPr id="12" name="Graphic 11">
            <a:extLst>
              <a:ext uri="{FF2B5EF4-FFF2-40B4-BE49-F238E27FC236}">
                <a16:creationId xmlns:a16="http://schemas.microsoft.com/office/drawing/2014/main" id="{1BEA2498-78FE-D63B-D430-1B5F799563F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292" y="1593215"/>
            <a:ext cx="1101997" cy="1101997"/>
          </a:xfrm>
          <a:prstGeom prst="rect">
            <a:avLst/>
          </a:prstGeom>
        </p:spPr>
      </p:pic>
      <p:pic>
        <p:nvPicPr>
          <p:cNvPr id="14" name="Graphic 13">
            <a:extLst>
              <a:ext uri="{FF2B5EF4-FFF2-40B4-BE49-F238E27FC236}">
                <a16:creationId xmlns:a16="http://schemas.microsoft.com/office/drawing/2014/main" id="{E41EBE5A-CB90-4957-9D75-E0B564AA861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291" y="2718101"/>
            <a:ext cx="1101997" cy="914400"/>
          </a:xfrm>
          <a:prstGeom prst="rect">
            <a:avLst/>
          </a:prstGeom>
        </p:spPr>
      </p:pic>
      <p:pic>
        <p:nvPicPr>
          <p:cNvPr id="16" name="Graphic 15">
            <a:extLst>
              <a:ext uri="{FF2B5EF4-FFF2-40B4-BE49-F238E27FC236}">
                <a16:creationId xmlns:a16="http://schemas.microsoft.com/office/drawing/2014/main" id="{8E78708F-94F5-31AA-EF51-429E1F4A0DD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4330" y="3763076"/>
            <a:ext cx="1101997" cy="914400"/>
          </a:xfrm>
          <a:prstGeom prst="rect">
            <a:avLst/>
          </a:prstGeom>
        </p:spPr>
      </p:pic>
      <p:pic>
        <p:nvPicPr>
          <p:cNvPr id="18" name="Graphic 17">
            <a:extLst>
              <a:ext uri="{FF2B5EF4-FFF2-40B4-BE49-F238E27FC236}">
                <a16:creationId xmlns:a16="http://schemas.microsoft.com/office/drawing/2014/main" id="{F373A022-C69C-ABD8-FB67-0E65ADF61B08}"/>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4330" y="4808051"/>
            <a:ext cx="1101997" cy="914400"/>
          </a:xfrm>
          <a:prstGeom prst="rect">
            <a:avLst/>
          </a:prstGeom>
        </p:spPr>
      </p:pic>
    </p:spTree>
    <p:extLst>
      <p:ext uri="{BB962C8B-B14F-4D97-AF65-F5344CB8AC3E}">
        <p14:creationId xmlns:p14="http://schemas.microsoft.com/office/powerpoint/2010/main" val="3716843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453085" y="242527"/>
            <a:ext cx="3898824"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effectLst/>
                <a:uLnTx/>
                <a:uFillTx/>
                <a:cs typeface="Segoe UI"/>
              </a:rPr>
              <a:t>More Scenarios</a:t>
            </a:r>
            <a:endParaRPr kumimoji="0" lang="en-US" sz="4000" i="0" u="none" strike="noStrike" kern="1200" cap="none" spc="0" normalizeH="0" baseline="0" noProof="0" dirty="0">
              <a:ln>
                <a:noFill/>
              </a:ln>
              <a:effectLst/>
              <a:uLnTx/>
              <a:uFillTx/>
              <a:cs typeface="+mn-cs"/>
            </a:endParaRPr>
          </a:p>
        </p:txBody>
      </p:sp>
      <p:sp>
        <p:nvSpPr>
          <p:cNvPr id="5" name="TextBox 4"/>
          <p:cNvSpPr txBox="1"/>
          <p:nvPr/>
        </p:nvSpPr>
        <p:spPr>
          <a:xfrm>
            <a:off x="453085" y="996950"/>
            <a:ext cx="11419710" cy="3082895"/>
          </a:xfrm>
          <a:prstGeom prst="rect">
            <a:avLst/>
          </a:prstGeom>
          <a:noFill/>
        </p:spPr>
        <p:txBody>
          <a:bodyPr wrap="square" lIns="91440" tIns="45720" rIns="91440" bIns="45720" rtlCol="0" anchor="t">
            <a:spAutoFit/>
          </a:bodyPr>
          <a:lstStyle/>
          <a:p>
            <a:pPr>
              <a:lnSpc>
                <a:spcPct val="150000"/>
              </a:lnSpc>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The next slides include scenarios as prompts for discussion and reflection. These scenarios are not intended to be prescriptive, but instead to demonstrate some of the ways in which prejudice-based behaviours and hate crime may present in education. They can assist in reflection for both individual staff and senior leaders to help inform and strengthen discussion about settings' procedures in practice. Points for consideration can be found in the notes of each slide and in the Facilitation notes.</a:t>
            </a:r>
            <a:endParaRPr lang="en-GB" sz="2200" b="1" i="1" dirty="0">
              <a:latin typeface="Roboto" panose="02000000000000000000" pitchFamily="2" charset="0"/>
              <a:ea typeface="Roboto" panose="02000000000000000000" pitchFamily="2" charset="0"/>
              <a:cs typeface="Arial"/>
            </a:endParaRPr>
          </a:p>
        </p:txBody>
      </p:sp>
      <p:sp>
        <p:nvSpPr>
          <p:cNvPr id="6" name="TextBox 5">
            <a:extLst>
              <a:ext uri="{FF2B5EF4-FFF2-40B4-BE49-F238E27FC236}">
                <a16:creationId xmlns:a16="http://schemas.microsoft.com/office/drawing/2014/main" id="{915231FA-4CBB-8F05-63A2-112AACA60724}"/>
              </a:ext>
              <a:ext uri="{C183D7F6-B498-43B3-948B-1728B52AA6E4}">
                <adec:decorative xmlns:adec="http://schemas.microsoft.com/office/drawing/2017/decorative" val="1"/>
              </a:ext>
            </a:extLst>
          </p:cNvPr>
          <p:cNvSpPr txBox="1"/>
          <p:nvPr/>
        </p:nvSpPr>
        <p:spPr>
          <a:xfrm>
            <a:off x="453086" y="4184499"/>
            <a:ext cx="8681488" cy="2308324"/>
          </a:xfrm>
          <a:prstGeom prst="rect">
            <a:avLst/>
          </a:prstGeom>
          <a:noFill/>
        </p:spPr>
        <p:txBody>
          <a:bodyPr wrap="square" lIns="91440" tIns="45720" rIns="91440" bIns="45720" anchor="t">
            <a:spAutoFit/>
          </a:bodyPr>
          <a:lstStyle/>
          <a:p>
            <a:pPr>
              <a:lnSpc>
                <a:spcPct val="150000"/>
              </a:lnSpc>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The first two scenarios have been adapted from two young people’s story for </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hlinkClick r:id="rId5">
                  <a:extLst>
                    <a:ext uri="{A12FA001-AC4F-418D-AE19-62706E023703}">
                      <ahyp:hlinkClr xmlns:ahyp="http://schemas.microsoft.com/office/drawing/2018/hyperlinkcolor" val="tx"/>
                    </a:ext>
                  </a:extLst>
                </a:hlinkClick>
              </a:rPr>
              <a:t>respect </a:t>
            </a:r>
            <a:r>
              <a:rPr lang="en-GB" sz="2200" i="1" dirty="0">
                <a:solidFill>
                  <a:schemeClr val="tx1">
                    <a:lumMod val="65000"/>
                    <a:lumOff val="35000"/>
                  </a:schemeClr>
                </a:solidFill>
                <a:latin typeface="Roboto" panose="02000000000000000000" pitchFamily="2" charset="0"/>
                <a:ea typeface="Roboto" panose="02000000000000000000" pitchFamily="2" charset="0"/>
                <a:cs typeface="Segoe UI"/>
                <a:hlinkClick r:id="rId5">
                  <a:extLst>
                    <a:ext uri="{A12FA001-AC4F-418D-AE19-62706E023703}">
                      <ahyp:hlinkClr xmlns:ahyp="http://schemas.microsoft.com/office/drawing/2018/hyperlinkcolor" val="tx"/>
                    </a:ext>
                  </a:extLst>
                </a:hlinkClick>
              </a:rPr>
              <a:t>me</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 inspired by their lived experiences in Scottish education. You can listen to their original 6min story by clicking on the audio icon. Scenarios 3 and 4 are fictional examples.</a:t>
            </a:r>
          </a:p>
          <a:p>
            <a:endParaRPr lang="en-GB" sz="1200" dirty="0">
              <a:solidFill>
                <a:srgbClr val="000000"/>
              </a:solidFill>
              <a:latin typeface="Arial"/>
              <a:cs typeface="Arial"/>
            </a:endParaRPr>
          </a:p>
        </p:txBody>
      </p:sp>
      <p:pic>
        <p:nvPicPr>
          <p:cNvPr id="2" name="Respectme young people story recording" descr="Audio icon">
            <a:hlinkClick r:id="" action="ppaction://media"/>
            <a:extLst>
              <a:ext uri="{FF2B5EF4-FFF2-40B4-BE49-F238E27FC236}">
                <a16:creationId xmlns:a16="http://schemas.microsoft.com/office/drawing/2014/main" id="{6AEE5DB4-D54D-E023-23FA-FD4BD650A9F7}"/>
              </a:ex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18077" y="4371945"/>
            <a:ext cx="1607820" cy="1607820"/>
          </a:xfrm>
          <a:prstGeom prst="rect">
            <a:avLst/>
          </a:prstGeom>
        </p:spPr>
      </p:pic>
    </p:spTree>
    <p:extLst>
      <p:ext uri="{BB962C8B-B14F-4D97-AF65-F5344CB8AC3E}">
        <p14:creationId xmlns:p14="http://schemas.microsoft.com/office/powerpoint/2010/main" val="19341648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047"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Box 1"/>
          <p:cNvSpPr txBox="1">
            <a:spLocks noChangeArrowheads="1"/>
          </p:cNvSpPr>
          <p:nvPr/>
        </p:nvSpPr>
        <p:spPr bwMode="auto">
          <a:xfrm>
            <a:off x="239185" y="704850"/>
            <a:ext cx="1099184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3200" b="1">
                <a:solidFill>
                  <a:schemeClr val="bg1"/>
                </a:solidFill>
              </a:rPr>
              <a:t>Pause for Thought… </a:t>
            </a:r>
          </a:p>
        </p:txBody>
      </p:sp>
      <p:sp>
        <p:nvSpPr>
          <p:cNvPr id="3" name="Title 2"/>
          <p:cNvSpPr txBox="1">
            <a:spLocks noGrp="1"/>
          </p:cNvSpPr>
          <p:nvPr>
            <p:ph type="title"/>
          </p:nvPr>
        </p:nvSpPr>
        <p:spPr>
          <a:xfrm>
            <a:off x="374262" y="168448"/>
            <a:ext cx="284027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effectLst/>
                <a:uLnTx/>
                <a:uFillTx/>
                <a:cs typeface="Segoe UI"/>
              </a:rPr>
              <a:t>Scenario 1</a:t>
            </a:r>
            <a:endParaRPr kumimoji="0" lang="en-US" sz="4000" i="0" u="none" strike="noStrike" kern="1200" cap="none" spc="0" normalizeH="0" baseline="0" noProof="0" dirty="0">
              <a:ln>
                <a:noFill/>
              </a:ln>
              <a:effectLst/>
              <a:uLnTx/>
              <a:uFillTx/>
              <a:cs typeface="+mn-cs"/>
            </a:endParaRPr>
          </a:p>
        </p:txBody>
      </p:sp>
      <p:sp>
        <p:nvSpPr>
          <p:cNvPr id="5" name="TextBox 4"/>
          <p:cNvSpPr txBox="1"/>
          <p:nvPr/>
        </p:nvSpPr>
        <p:spPr>
          <a:xfrm>
            <a:off x="374262" y="876334"/>
            <a:ext cx="11673194" cy="5596404"/>
          </a:xfrm>
          <a:prstGeom prst="rect">
            <a:avLst/>
          </a:prstGeom>
          <a:noFill/>
        </p:spPr>
        <p:txBody>
          <a:bodyPr wrap="square" lIns="91440" tIns="45720" rIns="91440" bIns="45720" rtlCol="0" anchor="t">
            <a:spAutoFit/>
          </a:bodyPr>
          <a:lstStyle/>
          <a:p>
            <a:pPr>
              <a:lnSpc>
                <a:spcPct val="114000"/>
              </a:lnSpc>
            </a:pPr>
            <a:r>
              <a:rPr lang="en-GB" sz="2000" dirty="0" err="1">
                <a:solidFill>
                  <a:schemeClr val="tx1">
                    <a:lumMod val="65000"/>
                    <a:lumOff val="35000"/>
                  </a:schemeClr>
                </a:solidFill>
                <a:latin typeface="Roboto" panose="02000000000000000000" pitchFamily="2" charset="0"/>
                <a:ea typeface="Roboto" panose="02000000000000000000" pitchFamily="2" charset="0"/>
                <a:cs typeface="Segoe UI"/>
              </a:rPr>
              <a:t>Ambimbola</a:t>
            </a:r>
            <a:r>
              <a:rPr lang="en-GB" sz="2000" dirty="0">
                <a:solidFill>
                  <a:schemeClr val="tx1">
                    <a:lumMod val="65000"/>
                    <a:lumOff val="35000"/>
                  </a:schemeClr>
                </a:solidFill>
                <a:latin typeface="Roboto" panose="02000000000000000000" pitchFamily="2" charset="0"/>
                <a:ea typeface="Roboto" panose="02000000000000000000" pitchFamily="2" charset="0"/>
                <a:cs typeface="Segoe UI"/>
              </a:rPr>
              <a:t> is a young Black hijab-wearing Muslim girl who came from Nigeria to Scotland. She is getting used to a new country where everything is different – the streets, the food and even the language. On her first day of school, she was looking forward to eating her mum’s famous jollof rice. As she was taking it out, someone her food over, spilling her rice over the floor. </a:t>
            </a:r>
            <a:r>
              <a:rPr lang="en-GB" sz="2000" dirty="0" err="1">
                <a:solidFill>
                  <a:schemeClr val="tx1">
                    <a:lumMod val="65000"/>
                    <a:lumOff val="35000"/>
                  </a:schemeClr>
                </a:solidFill>
                <a:latin typeface="Roboto" panose="02000000000000000000" pitchFamily="2" charset="0"/>
                <a:ea typeface="Roboto" panose="02000000000000000000" pitchFamily="2" charset="0"/>
                <a:cs typeface="Segoe UI"/>
              </a:rPr>
              <a:t>Ambimbola</a:t>
            </a:r>
            <a:r>
              <a:rPr lang="en-GB" sz="2000" dirty="0">
                <a:solidFill>
                  <a:schemeClr val="tx1">
                    <a:lumMod val="65000"/>
                    <a:lumOff val="35000"/>
                  </a:schemeClr>
                </a:solidFill>
                <a:latin typeface="Roboto" panose="02000000000000000000" pitchFamily="2" charset="0"/>
                <a:ea typeface="Roboto" panose="02000000000000000000" pitchFamily="2" charset="0"/>
                <a:cs typeface="Segoe UI"/>
              </a:rPr>
              <a:t> picked up her tub of rice from the ground and started picking up the little rice grains as she didn’t want the floor to be dirty. </a:t>
            </a:r>
          </a:p>
          <a:p>
            <a:pPr>
              <a:lnSpc>
                <a:spcPct val="114000"/>
              </a:lnSpc>
            </a:pPr>
            <a:r>
              <a:rPr lang="en-GB" sz="2000" dirty="0">
                <a:solidFill>
                  <a:schemeClr val="tx1">
                    <a:lumMod val="65000"/>
                    <a:lumOff val="35000"/>
                  </a:schemeClr>
                </a:solidFill>
                <a:latin typeface="Roboto" panose="02000000000000000000" pitchFamily="2" charset="0"/>
                <a:ea typeface="Roboto" panose="02000000000000000000" pitchFamily="2" charset="0"/>
                <a:cs typeface="Segoe UI"/>
              </a:rPr>
              <a:t>A boy across the lunch hall shouted “look who’s picking up nasty trash, the trash!” The kids laughed. </a:t>
            </a:r>
            <a:r>
              <a:rPr lang="en-GB" sz="2000" dirty="0" err="1">
                <a:solidFill>
                  <a:schemeClr val="tx1">
                    <a:lumMod val="65000"/>
                    <a:lumOff val="35000"/>
                  </a:schemeClr>
                </a:solidFill>
                <a:latin typeface="Roboto" panose="02000000000000000000" pitchFamily="2" charset="0"/>
                <a:ea typeface="Roboto" panose="02000000000000000000" pitchFamily="2" charset="0"/>
                <a:cs typeface="Segoe UI"/>
              </a:rPr>
              <a:t>Ambimbola</a:t>
            </a:r>
            <a:r>
              <a:rPr lang="en-GB" sz="2000" dirty="0">
                <a:solidFill>
                  <a:schemeClr val="tx1">
                    <a:lumMod val="65000"/>
                    <a:lumOff val="35000"/>
                  </a:schemeClr>
                </a:solidFill>
                <a:latin typeface="Roboto" panose="02000000000000000000" pitchFamily="2" charset="0"/>
                <a:ea typeface="Roboto" panose="02000000000000000000" pitchFamily="2" charset="0"/>
                <a:cs typeface="Segoe UI"/>
              </a:rPr>
              <a:t> quickly grabbed her things and ran to the nearest door she could find, tears in her eyes. This was nothing like what she had imagined. </a:t>
            </a:r>
          </a:p>
          <a:p>
            <a:pPr>
              <a:lnSpc>
                <a:spcPct val="150000"/>
              </a:lnSpc>
              <a:spcBef>
                <a:spcPts val="1200"/>
              </a:spcBef>
            </a:pPr>
            <a:r>
              <a:rPr lang="en-GB" sz="2000" b="1" dirty="0">
                <a:solidFill>
                  <a:schemeClr val="tx1">
                    <a:lumMod val="65000"/>
                    <a:lumOff val="35000"/>
                  </a:schemeClr>
                </a:solidFill>
                <a:latin typeface="Roboto" panose="02000000000000000000" pitchFamily="2" charset="0"/>
                <a:ea typeface="Roboto" panose="02000000000000000000" pitchFamily="2" charset="0"/>
                <a:cs typeface="Segoe UI"/>
              </a:rPr>
              <a:t>Discuss and reflect: </a:t>
            </a:r>
          </a:p>
          <a:p>
            <a:pPr marL="342900" indent="-342900">
              <a:lnSpc>
                <a:spcPct val="114000"/>
              </a:lnSpc>
              <a:buFont typeface="Arial" panose="020B0604020202020204" pitchFamily="34" charset="0"/>
              <a:buChar char="•"/>
            </a:pPr>
            <a:r>
              <a:rPr lang="en-GB" sz="2000" dirty="0">
                <a:solidFill>
                  <a:schemeClr val="tx1">
                    <a:lumMod val="65000"/>
                    <a:lumOff val="35000"/>
                  </a:schemeClr>
                </a:solidFill>
                <a:latin typeface="Roboto" panose="02000000000000000000" pitchFamily="2" charset="0"/>
                <a:ea typeface="Roboto" panose="02000000000000000000" pitchFamily="2" charset="0"/>
                <a:cs typeface="Segoe UI"/>
              </a:rPr>
              <a:t>Identify the prejudice-based behaviours </a:t>
            </a:r>
            <a:r>
              <a:rPr lang="en-GB" sz="2000" dirty="0" err="1">
                <a:solidFill>
                  <a:schemeClr val="tx1">
                    <a:lumMod val="65000"/>
                    <a:lumOff val="35000"/>
                  </a:schemeClr>
                </a:solidFill>
                <a:latin typeface="Roboto" panose="02000000000000000000" pitchFamily="2" charset="0"/>
                <a:ea typeface="Roboto" panose="02000000000000000000" pitchFamily="2" charset="0"/>
                <a:cs typeface="Segoe UI"/>
              </a:rPr>
              <a:t>Ambimbola</a:t>
            </a:r>
            <a:r>
              <a:rPr lang="en-GB" sz="2000" dirty="0">
                <a:solidFill>
                  <a:schemeClr val="tx1">
                    <a:lumMod val="65000"/>
                    <a:lumOff val="35000"/>
                  </a:schemeClr>
                </a:solidFill>
                <a:latin typeface="Roboto" panose="02000000000000000000" pitchFamily="2" charset="0"/>
                <a:ea typeface="Roboto" panose="02000000000000000000" pitchFamily="2" charset="0"/>
                <a:cs typeface="Segoe UI"/>
              </a:rPr>
              <a:t> experienced at lunchtime. </a:t>
            </a:r>
            <a:endParaRPr lang="en-GB" dirty="0">
              <a:solidFill>
                <a:schemeClr val="tx1">
                  <a:lumMod val="65000"/>
                  <a:lumOff val="35000"/>
                </a:schemeClr>
              </a:solidFill>
              <a:latin typeface="Roboto" panose="02000000000000000000" pitchFamily="2" charset="0"/>
              <a:ea typeface="Roboto" panose="02000000000000000000" pitchFamily="2" charset="0"/>
              <a:cs typeface="Arial"/>
            </a:endParaRPr>
          </a:p>
          <a:p>
            <a:pPr marL="342900" indent="-342900">
              <a:lnSpc>
                <a:spcPct val="114000"/>
              </a:lnSpc>
              <a:buFont typeface="Arial" panose="020B0604020202020204" pitchFamily="34" charset="0"/>
              <a:buChar char="•"/>
            </a:pPr>
            <a:r>
              <a:rPr lang="en-GB" sz="2000" dirty="0">
                <a:solidFill>
                  <a:schemeClr val="tx1">
                    <a:lumMod val="65000"/>
                    <a:lumOff val="35000"/>
                  </a:schemeClr>
                </a:solidFill>
                <a:latin typeface="Roboto" panose="02000000000000000000" pitchFamily="2" charset="0"/>
                <a:ea typeface="Roboto" panose="02000000000000000000" pitchFamily="2" charset="0"/>
                <a:cs typeface="Segoe UI"/>
              </a:rPr>
              <a:t>What could be done to respond to these behaviours?</a:t>
            </a:r>
            <a:endParaRPr lang="en-GB" dirty="0">
              <a:solidFill>
                <a:schemeClr val="tx1">
                  <a:lumMod val="65000"/>
                  <a:lumOff val="35000"/>
                </a:schemeClr>
              </a:solidFill>
              <a:latin typeface="Roboto" panose="02000000000000000000" pitchFamily="2" charset="0"/>
              <a:ea typeface="Roboto" panose="02000000000000000000" pitchFamily="2" charset="0"/>
              <a:cs typeface="Arial"/>
            </a:endParaRPr>
          </a:p>
          <a:p>
            <a:pPr marL="342900" indent="-342900">
              <a:lnSpc>
                <a:spcPct val="114000"/>
              </a:lnSpc>
              <a:buFont typeface="Arial" panose="020B0604020202020204" pitchFamily="34" charset="0"/>
              <a:buChar char="•"/>
            </a:pPr>
            <a:r>
              <a:rPr lang="en-GB" sz="2000" dirty="0">
                <a:solidFill>
                  <a:schemeClr val="tx1">
                    <a:lumMod val="65000"/>
                    <a:lumOff val="35000"/>
                  </a:schemeClr>
                </a:solidFill>
                <a:latin typeface="Roboto" panose="02000000000000000000" pitchFamily="2" charset="0"/>
                <a:ea typeface="Roboto" panose="02000000000000000000" pitchFamily="2" charset="0"/>
                <a:cs typeface="Segoe UI"/>
              </a:rPr>
              <a:t>What could a whole setting approach to these prejudice-based behaviours involve?</a:t>
            </a:r>
          </a:p>
          <a:p>
            <a:pPr marL="342900" indent="-342900">
              <a:lnSpc>
                <a:spcPct val="114000"/>
              </a:lnSpc>
              <a:buFont typeface="Arial" panose="020B0604020202020204" pitchFamily="34" charset="0"/>
              <a:buChar char="•"/>
            </a:pPr>
            <a:r>
              <a:rPr lang="en-GB" sz="2000" dirty="0">
                <a:solidFill>
                  <a:schemeClr val="tx1">
                    <a:lumMod val="65000"/>
                    <a:lumOff val="35000"/>
                  </a:schemeClr>
                </a:solidFill>
                <a:latin typeface="Roboto" panose="02000000000000000000" pitchFamily="2" charset="0"/>
                <a:ea typeface="Roboto" panose="02000000000000000000" pitchFamily="2" charset="0"/>
                <a:cs typeface="Segoe UI"/>
              </a:rPr>
              <a:t>What sector might this occur in? </a:t>
            </a:r>
          </a:p>
          <a:p>
            <a:pPr marL="342900" indent="-342900">
              <a:lnSpc>
                <a:spcPct val="114000"/>
              </a:lnSpc>
              <a:buFont typeface="Arial" panose="020B0604020202020204" pitchFamily="34" charset="0"/>
              <a:buChar char="•"/>
            </a:pPr>
            <a:r>
              <a:rPr lang="en-GB" sz="2000" dirty="0">
                <a:solidFill>
                  <a:schemeClr val="tx1">
                    <a:lumMod val="65000"/>
                    <a:lumOff val="35000"/>
                  </a:schemeClr>
                </a:solidFill>
                <a:latin typeface="Roboto" panose="02000000000000000000" pitchFamily="2" charset="0"/>
                <a:ea typeface="Roboto" panose="02000000000000000000" pitchFamily="2" charset="0"/>
                <a:cs typeface="Segoe UI"/>
              </a:rPr>
              <a:t>How might things be different if it happened in another sector? </a:t>
            </a:r>
            <a:endParaRPr lang="en-GB" b="1" i="1" dirty="0">
              <a:latin typeface="Roboto" panose="02000000000000000000" pitchFamily="2" charset="0"/>
              <a:ea typeface="Roboto" panose="02000000000000000000" pitchFamily="2" charset="0"/>
              <a:cs typeface="Arial"/>
            </a:endParaRPr>
          </a:p>
        </p:txBody>
      </p:sp>
    </p:spTree>
    <p:extLst>
      <p:ext uri="{BB962C8B-B14F-4D97-AF65-F5344CB8AC3E}">
        <p14:creationId xmlns:p14="http://schemas.microsoft.com/office/powerpoint/2010/main" val="2843138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Box 1"/>
          <p:cNvSpPr txBox="1">
            <a:spLocks noChangeArrowheads="1"/>
          </p:cNvSpPr>
          <p:nvPr/>
        </p:nvSpPr>
        <p:spPr bwMode="auto">
          <a:xfrm>
            <a:off x="239185" y="704850"/>
            <a:ext cx="1099184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3200" b="1">
                <a:solidFill>
                  <a:schemeClr val="bg1"/>
                </a:solidFill>
              </a:rPr>
              <a:t>Pause for Thought… </a:t>
            </a:r>
          </a:p>
        </p:txBody>
      </p:sp>
      <p:sp>
        <p:nvSpPr>
          <p:cNvPr id="3" name="Title 2"/>
          <p:cNvSpPr txBox="1">
            <a:spLocks noGrp="1"/>
          </p:cNvSpPr>
          <p:nvPr>
            <p:ph type="title"/>
          </p:nvPr>
        </p:nvSpPr>
        <p:spPr>
          <a:xfrm>
            <a:off x="239185" y="289064"/>
            <a:ext cx="376563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effectLst/>
                <a:uLnTx/>
                <a:uFillTx/>
                <a:cs typeface="Segoe UI"/>
              </a:rPr>
              <a:t>Scenario 2</a:t>
            </a:r>
            <a:endParaRPr kumimoji="0" lang="en-US" sz="4000" i="0" u="none" strike="noStrike" kern="1200" cap="none" spc="0" normalizeH="0" baseline="0" noProof="0" dirty="0">
              <a:ln>
                <a:noFill/>
              </a:ln>
              <a:effectLst/>
              <a:uLnTx/>
              <a:uFillTx/>
              <a:cs typeface="+mn-cs"/>
            </a:endParaRPr>
          </a:p>
        </p:txBody>
      </p:sp>
      <p:sp>
        <p:nvSpPr>
          <p:cNvPr id="5" name="TextBox 4"/>
          <p:cNvSpPr txBox="1"/>
          <p:nvPr/>
        </p:nvSpPr>
        <p:spPr>
          <a:xfrm>
            <a:off x="239185" y="966378"/>
            <a:ext cx="11874258" cy="5581656"/>
          </a:xfrm>
          <a:prstGeom prst="rect">
            <a:avLst/>
          </a:prstGeom>
          <a:noFill/>
        </p:spPr>
        <p:txBody>
          <a:bodyPr wrap="square" lIns="91440" tIns="45720" rIns="91440" bIns="45720" rtlCol="0" anchor="t">
            <a:spAutoFit/>
          </a:bodyPr>
          <a:lstStyle/>
          <a:p>
            <a:pPr>
              <a:lnSpc>
                <a:spcPct val="150000"/>
              </a:lnSpc>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After a week of being called the same insults when the teachers weren’t there, </a:t>
            </a:r>
            <a:r>
              <a:rPr lang="en-GB" sz="2200" dirty="0" err="1">
                <a:solidFill>
                  <a:schemeClr val="tx1">
                    <a:lumMod val="65000"/>
                    <a:lumOff val="35000"/>
                  </a:schemeClr>
                </a:solidFill>
                <a:latin typeface="Roboto" panose="02000000000000000000" pitchFamily="2" charset="0"/>
                <a:ea typeface="Roboto" panose="02000000000000000000" pitchFamily="2" charset="0"/>
                <a:cs typeface="Segoe UI"/>
              </a:rPr>
              <a:t>Ambimbola</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 started to feel less happy. A group of girls would think of new ways to make her feel miserable - pouring liquids in her bag, messing up her homework, pulling her hijab - even following her home when her mum wouldn’t pick her up. She tried pretending being on the phone to someone and changing her routes, but they would always find her.  </a:t>
            </a:r>
            <a:endParaRPr lang="en-US" sz="2200" dirty="0">
              <a:solidFill>
                <a:schemeClr val="tx1">
                  <a:lumMod val="65000"/>
                  <a:lumOff val="35000"/>
                </a:schemeClr>
              </a:solidFill>
              <a:latin typeface="Roboto" panose="02000000000000000000" pitchFamily="2" charset="0"/>
              <a:ea typeface="Roboto" panose="02000000000000000000" pitchFamily="2" charset="0"/>
              <a:cs typeface="Segoe UI"/>
            </a:endParaRPr>
          </a:p>
          <a:p>
            <a:pPr>
              <a:lnSpc>
                <a:spcPct val="150000"/>
              </a:lnSpc>
              <a:spcBef>
                <a:spcPts val="1200"/>
              </a:spcBef>
            </a:pPr>
            <a:r>
              <a:rPr lang="en-GB" sz="2200" b="1" dirty="0">
                <a:solidFill>
                  <a:schemeClr val="tx1">
                    <a:lumMod val="65000"/>
                    <a:lumOff val="35000"/>
                  </a:schemeClr>
                </a:solidFill>
                <a:latin typeface="Roboto" panose="02000000000000000000" pitchFamily="2" charset="0"/>
                <a:ea typeface="Roboto" panose="02000000000000000000" pitchFamily="2" charset="0"/>
                <a:cs typeface="Segoe UI"/>
              </a:rPr>
              <a:t>Discuss and reflect: </a:t>
            </a:r>
          </a:p>
          <a:p>
            <a:pPr marL="342900" indent="-342900">
              <a:lnSpc>
                <a:spcPct val="114000"/>
              </a:lnSpc>
              <a:buFont typeface="Arial" panose="020B0604020202020204" pitchFamily="34" charset="0"/>
              <a:buChar char="•"/>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Identify the prejudice-based behaviours experienced by </a:t>
            </a:r>
            <a:r>
              <a:rPr lang="en-GB" sz="2200" dirty="0" err="1">
                <a:solidFill>
                  <a:schemeClr val="tx1">
                    <a:lumMod val="65000"/>
                    <a:lumOff val="35000"/>
                  </a:schemeClr>
                </a:solidFill>
                <a:latin typeface="Roboto" panose="02000000000000000000" pitchFamily="2" charset="0"/>
                <a:ea typeface="Roboto" panose="02000000000000000000" pitchFamily="2" charset="0"/>
                <a:cs typeface="Segoe UI"/>
              </a:rPr>
              <a:t>Ambimbola</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 </a:t>
            </a:r>
            <a:endParaRPr lang="en-GB" sz="2200" dirty="0">
              <a:solidFill>
                <a:schemeClr val="tx1">
                  <a:lumMod val="65000"/>
                  <a:lumOff val="35000"/>
                </a:schemeClr>
              </a:solidFill>
              <a:latin typeface="Roboto" panose="02000000000000000000" pitchFamily="2" charset="0"/>
              <a:ea typeface="Roboto" panose="02000000000000000000" pitchFamily="2" charset="0"/>
              <a:cs typeface="Arial"/>
            </a:endParaRPr>
          </a:p>
          <a:p>
            <a:pPr marL="342900" indent="-342900">
              <a:lnSpc>
                <a:spcPct val="114000"/>
              </a:lnSpc>
              <a:buFont typeface="Arial" panose="020B0604020202020204" pitchFamily="34" charset="0"/>
              <a:buChar char="•"/>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What impact do they have on her? </a:t>
            </a:r>
          </a:p>
          <a:p>
            <a:pPr marL="342900" indent="-342900">
              <a:lnSpc>
                <a:spcPct val="114000"/>
              </a:lnSpc>
              <a:buFont typeface="Arial" panose="020B0604020202020204" pitchFamily="34" charset="0"/>
              <a:buChar char="•"/>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What might be the barriers to reporting for </a:t>
            </a:r>
            <a:r>
              <a:rPr lang="en-GB" sz="2200" dirty="0" err="1">
                <a:solidFill>
                  <a:schemeClr val="tx1">
                    <a:lumMod val="65000"/>
                    <a:lumOff val="35000"/>
                  </a:schemeClr>
                </a:solidFill>
                <a:latin typeface="Roboto" panose="02000000000000000000" pitchFamily="2" charset="0"/>
                <a:ea typeface="Roboto" panose="02000000000000000000" pitchFamily="2" charset="0"/>
                <a:cs typeface="Segoe UI"/>
              </a:rPr>
              <a:t>Ambimbola</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a:t>
            </a:r>
          </a:p>
          <a:p>
            <a:pPr marL="342900" indent="-342900">
              <a:lnSpc>
                <a:spcPct val="114000"/>
              </a:lnSpc>
              <a:buFont typeface="Arial" panose="020B0604020202020204" pitchFamily="34" charset="0"/>
              <a:buChar char="•"/>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If </a:t>
            </a:r>
            <a:r>
              <a:rPr lang="en-GB" sz="2200" dirty="0" err="1">
                <a:solidFill>
                  <a:schemeClr val="tx1">
                    <a:lumMod val="65000"/>
                    <a:lumOff val="35000"/>
                  </a:schemeClr>
                </a:solidFill>
                <a:latin typeface="Roboto" panose="02000000000000000000" pitchFamily="2" charset="0"/>
                <a:ea typeface="Roboto" panose="02000000000000000000" pitchFamily="2" charset="0"/>
                <a:cs typeface="Segoe UI"/>
              </a:rPr>
              <a:t>Ambimbola</a:t>
            </a: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 told you about her experiences, what might be your next steps? </a:t>
            </a:r>
          </a:p>
          <a:p>
            <a:pPr marL="342900" indent="-342900">
              <a:lnSpc>
                <a:spcPct val="114000"/>
              </a:lnSpc>
              <a:buFont typeface="Arial" panose="020B0604020202020204" pitchFamily="34" charset="0"/>
              <a:buChar char="•"/>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What sector might this occur in? </a:t>
            </a:r>
          </a:p>
          <a:p>
            <a:pPr marL="342900" indent="-342900">
              <a:lnSpc>
                <a:spcPct val="114000"/>
              </a:lnSpc>
              <a:buFont typeface="Arial" panose="020B0604020202020204" pitchFamily="34" charset="0"/>
              <a:buChar char="•"/>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How might things be different if it happened in another sector? </a:t>
            </a:r>
            <a:endParaRPr lang="en-GB" b="1" i="1" dirty="0">
              <a:latin typeface="Arial"/>
              <a:cs typeface="Arial"/>
            </a:endParaRPr>
          </a:p>
        </p:txBody>
      </p:sp>
    </p:spTree>
    <p:extLst>
      <p:ext uri="{BB962C8B-B14F-4D97-AF65-F5344CB8AC3E}">
        <p14:creationId xmlns:p14="http://schemas.microsoft.com/office/powerpoint/2010/main" val="2717225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Box 1"/>
          <p:cNvSpPr txBox="1">
            <a:spLocks noChangeArrowheads="1"/>
          </p:cNvSpPr>
          <p:nvPr/>
        </p:nvSpPr>
        <p:spPr bwMode="auto">
          <a:xfrm>
            <a:off x="239185" y="704850"/>
            <a:ext cx="1099184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3200" b="1">
                <a:solidFill>
                  <a:schemeClr val="bg1"/>
                </a:solidFill>
              </a:rPr>
              <a:t>Pause for Thought… </a:t>
            </a:r>
          </a:p>
        </p:txBody>
      </p:sp>
      <p:sp>
        <p:nvSpPr>
          <p:cNvPr id="3" name="Title 2"/>
          <p:cNvSpPr txBox="1">
            <a:spLocks noGrp="1"/>
          </p:cNvSpPr>
          <p:nvPr>
            <p:ph type="title"/>
          </p:nvPr>
        </p:nvSpPr>
        <p:spPr>
          <a:xfrm>
            <a:off x="453085" y="349241"/>
            <a:ext cx="2645276"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effectLst/>
                <a:uLnTx/>
                <a:uFillTx/>
                <a:cs typeface="Segoe UI"/>
              </a:rPr>
              <a:t>Scenario 3</a:t>
            </a:r>
            <a:endParaRPr kumimoji="0" lang="en-US" sz="4000" i="0" u="none" strike="noStrike" kern="1200" cap="none" spc="0" normalizeH="0" baseline="0" noProof="0" dirty="0">
              <a:ln>
                <a:noFill/>
              </a:ln>
              <a:effectLst/>
              <a:uLnTx/>
              <a:uFillTx/>
              <a:cs typeface="+mn-cs"/>
            </a:endParaRPr>
          </a:p>
        </p:txBody>
      </p:sp>
      <p:sp>
        <p:nvSpPr>
          <p:cNvPr id="5" name="TextBox 4"/>
          <p:cNvSpPr txBox="1"/>
          <p:nvPr/>
        </p:nvSpPr>
        <p:spPr>
          <a:xfrm>
            <a:off x="453085" y="1292383"/>
            <a:ext cx="11419710" cy="4484241"/>
          </a:xfrm>
          <a:prstGeom prst="rect">
            <a:avLst/>
          </a:prstGeom>
          <a:noFill/>
        </p:spPr>
        <p:txBody>
          <a:bodyPr wrap="square" lIns="91440" tIns="45720" rIns="91440" bIns="45720" rtlCol="0" anchor="t">
            <a:spAutoFit/>
          </a:bodyPr>
          <a:lstStyle/>
          <a:p>
            <a:pPr>
              <a:lnSpc>
                <a:spcPct val="150000"/>
              </a:lnSpc>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A young asylum-seeking person told you that they had seen a post on Facebook that was written by one of their peers, which threatened to attack a local hotel that housed asylum seekers.</a:t>
            </a:r>
          </a:p>
          <a:p>
            <a:pPr>
              <a:lnSpc>
                <a:spcPct val="150000"/>
              </a:lnSpc>
              <a:spcBef>
                <a:spcPts val="1200"/>
              </a:spcBef>
            </a:pPr>
            <a:r>
              <a:rPr lang="en-GB" sz="2200" b="1" dirty="0">
                <a:solidFill>
                  <a:schemeClr val="tx1">
                    <a:lumMod val="65000"/>
                    <a:lumOff val="35000"/>
                  </a:schemeClr>
                </a:solidFill>
                <a:latin typeface="Roboto" panose="02000000000000000000" pitchFamily="2" charset="0"/>
                <a:ea typeface="Roboto" panose="02000000000000000000" pitchFamily="2" charset="0"/>
                <a:cs typeface="Segoe UI"/>
              </a:rPr>
              <a:t>Discuss and reflect: </a:t>
            </a:r>
          </a:p>
          <a:p>
            <a:pPr marL="342900" indent="-342900">
              <a:lnSpc>
                <a:spcPct val="114000"/>
              </a:lnSpc>
              <a:buFont typeface="Arial" panose="020B0604020202020204" pitchFamily="34" charset="0"/>
              <a:buChar char="•"/>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Identify the prejudice-based behaviours experienced by the young person and the impact it would have on them.  </a:t>
            </a:r>
            <a:endParaRPr lang="en-GB" sz="2200" dirty="0">
              <a:solidFill>
                <a:schemeClr val="tx1">
                  <a:lumMod val="65000"/>
                  <a:lumOff val="35000"/>
                </a:schemeClr>
              </a:solidFill>
              <a:latin typeface="Roboto" panose="02000000000000000000" pitchFamily="2" charset="0"/>
              <a:ea typeface="Roboto" panose="02000000000000000000" pitchFamily="2" charset="0"/>
              <a:cs typeface="Arial"/>
            </a:endParaRPr>
          </a:p>
          <a:p>
            <a:pPr marL="342900" indent="-342900">
              <a:lnSpc>
                <a:spcPct val="114000"/>
              </a:lnSpc>
              <a:buFont typeface="Arial" panose="020B0604020202020204" pitchFamily="34" charset="0"/>
              <a:buChar char="•"/>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What might be your next steps, both for the young person and the peer? </a:t>
            </a:r>
          </a:p>
          <a:p>
            <a:pPr marL="342900" indent="-342900">
              <a:lnSpc>
                <a:spcPct val="114000"/>
              </a:lnSpc>
              <a:buFont typeface="Arial" panose="020B0604020202020204" pitchFamily="34" charset="0"/>
              <a:buChar char="•"/>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What sector might this occur in? </a:t>
            </a:r>
          </a:p>
          <a:p>
            <a:pPr marL="342900" indent="-342900">
              <a:lnSpc>
                <a:spcPct val="114000"/>
              </a:lnSpc>
              <a:buFont typeface="Arial" panose="020B0604020202020204" pitchFamily="34" charset="0"/>
              <a:buChar char="•"/>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How might things be different if it happened in another sector? </a:t>
            </a:r>
            <a:endParaRPr lang="en-GB" sz="2200" dirty="0">
              <a:solidFill>
                <a:srgbClr val="595959"/>
              </a:solidFill>
              <a:latin typeface="Roboto" panose="02000000000000000000" pitchFamily="2" charset="0"/>
              <a:ea typeface="Roboto" panose="02000000000000000000" pitchFamily="2" charset="0"/>
              <a:cs typeface="Arial"/>
            </a:endParaRPr>
          </a:p>
          <a:p>
            <a:pPr algn="r"/>
            <a:endParaRPr lang="en-GB" b="1" i="1" dirty="0">
              <a:latin typeface="Arial"/>
              <a:cs typeface="Arial"/>
            </a:endParaRPr>
          </a:p>
        </p:txBody>
      </p:sp>
    </p:spTree>
    <p:extLst>
      <p:ext uri="{BB962C8B-B14F-4D97-AF65-F5344CB8AC3E}">
        <p14:creationId xmlns:p14="http://schemas.microsoft.com/office/powerpoint/2010/main" val="3933556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Box 1"/>
          <p:cNvSpPr txBox="1">
            <a:spLocks noChangeArrowheads="1"/>
          </p:cNvSpPr>
          <p:nvPr/>
        </p:nvSpPr>
        <p:spPr bwMode="auto">
          <a:xfrm>
            <a:off x="239185" y="704850"/>
            <a:ext cx="1099184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3200" b="1">
                <a:solidFill>
                  <a:schemeClr val="bg1"/>
                </a:solidFill>
              </a:rPr>
              <a:t>Pause for Thought… </a:t>
            </a:r>
          </a:p>
        </p:txBody>
      </p:sp>
      <p:sp>
        <p:nvSpPr>
          <p:cNvPr id="3" name="Title 2"/>
          <p:cNvSpPr txBox="1">
            <a:spLocks noGrp="1"/>
          </p:cNvSpPr>
          <p:nvPr>
            <p:ph type="title"/>
          </p:nvPr>
        </p:nvSpPr>
        <p:spPr>
          <a:xfrm>
            <a:off x="386145" y="423681"/>
            <a:ext cx="2645276"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effectLst/>
                <a:uLnTx/>
                <a:uFillTx/>
                <a:cs typeface="Segoe UI"/>
              </a:rPr>
              <a:t>Scenario 4</a:t>
            </a:r>
            <a:endParaRPr kumimoji="0" lang="en-US" sz="4000" i="0" u="none" strike="noStrike" kern="1200" cap="none" spc="0" normalizeH="0" baseline="0" noProof="0" dirty="0">
              <a:ln>
                <a:noFill/>
              </a:ln>
              <a:effectLst/>
              <a:uLnTx/>
              <a:uFillTx/>
              <a:cs typeface="+mn-cs"/>
            </a:endParaRPr>
          </a:p>
        </p:txBody>
      </p:sp>
      <p:sp>
        <p:nvSpPr>
          <p:cNvPr id="5" name="TextBox 4"/>
          <p:cNvSpPr txBox="1"/>
          <p:nvPr/>
        </p:nvSpPr>
        <p:spPr>
          <a:xfrm>
            <a:off x="386145" y="1100864"/>
            <a:ext cx="11419710" cy="5022850"/>
          </a:xfrm>
          <a:prstGeom prst="rect">
            <a:avLst/>
          </a:prstGeom>
          <a:noFill/>
        </p:spPr>
        <p:txBody>
          <a:bodyPr wrap="square" lIns="91440" tIns="45720" rIns="91440" bIns="45720" rtlCol="0" anchor="t">
            <a:spAutoFit/>
          </a:bodyPr>
          <a:lstStyle/>
          <a:p>
            <a:pPr>
              <a:lnSpc>
                <a:spcPct val="150000"/>
              </a:lnSpc>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A parent calls to inform you that whilst their son was walking home from school with his boyfriend, a group of other young people from the year above shouted homophobic abuse at them. One of them attacked his boyfriend using a plank of wood, which left him needing hospital treatment. The parent is asking for your advice as to next steps on this.</a:t>
            </a:r>
          </a:p>
          <a:p>
            <a:pPr>
              <a:lnSpc>
                <a:spcPct val="150000"/>
              </a:lnSpc>
              <a:spcBef>
                <a:spcPts val="1200"/>
              </a:spcBef>
            </a:pPr>
            <a:r>
              <a:rPr lang="en-GB" sz="2200" b="1" dirty="0">
                <a:solidFill>
                  <a:schemeClr val="tx1">
                    <a:lumMod val="65000"/>
                    <a:lumOff val="35000"/>
                  </a:schemeClr>
                </a:solidFill>
                <a:latin typeface="Roboto" panose="02000000000000000000" pitchFamily="2" charset="0"/>
                <a:ea typeface="Roboto" panose="02000000000000000000" pitchFamily="2" charset="0"/>
                <a:cs typeface="Segoe UI"/>
              </a:rPr>
              <a:t>Discuss and reflect: </a:t>
            </a:r>
          </a:p>
          <a:p>
            <a:pPr marL="342900" indent="-342900">
              <a:lnSpc>
                <a:spcPct val="114000"/>
              </a:lnSpc>
              <a:buFont typeface="Arial" panose="020B0604020202020204" pitchFamily="34" charset="0"/>
              <a:buChar char="•"/>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Identify the prejudice-based behaviours experienced by the young person and the impact it would have on them.  </a:t>
            </a:r>
            <a:endParaRPr lang="en-GB" sz="2200" dirty="0">
              <a:solidFill>
                <a:schemeClr val="tx1">
                  <a:lumMod val="65000"/>
                  <a:lumOff val="35000"/>
                </a:schemeClr>
              </a:solidFill>
              <a:latin typeface="Roboto" panose="02000000000000000000" pitchFamily="2" charset="0"/>
              <a:ea typeface="Roboto" panose="02000000000000000000" pitchFamily="2" charset="0"/>
              <a:cs typeface="Arial"/>
            </a:endParaRPr>
          </a:p>
          <a:p>
            <a:pPr marL="342900" indent="-342900">
              <a:lnSpc>
                <a:spcPct val="114000"/>
              </a:lnSpc>
              <a:buFont typeface="Arial" panose="020B0604020202020204" pitchFamily="34" charset="0"/>
              <a:buChar char="•"/>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What might be your next steps, and who might you involve? </a:t>
            </a:r>
          </a:p>
          <a:p>
            <a:pPr marL="342900" indent="-342900">
              <a:lnSpc>
                <a:spcPct val="114000"/>
              </a:lnSpc>
              <a:buFont typeface="Arial" panose="020B0604020202020204" pitchFamily="34" charset="0"/>
              <a:buChar char="•"/>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What sector might this occur in? </a:t>
            </a:r>
          </a:p>
          <a:p>
            <a:pPr marL="342900" indent="-342900">
              <a:lnSpc>
                <a:spcPct val="114000"/>
              </a:lnSpc>
              <a:buFont typeface="Arial" panose="020B0604020202020204" pitchFamily="34" charset="0"/>
              <a:buChar char="•"/>
            </a:pPr>
            <a:r>
              <a:rPr lang="en-GB" sz="2200" dirty="0">
                <a:solidFill>
                  <a:schemeClr val="tx1">
                    <a:lumMod val="65000"/>
                    <a:lumOff val="35000"/>
                  </a:schemeClr>
                </a:solidFill>
                <a:latin typeface="Roboto" panose="02000000000000000000" pitchFamily="2" charset="0"/>
                <a:ea typeface="Roboto" panose="02000000000000000000" pitchFamily="2" charset="0"/>
                <a:cs typeface="Segoe UI"/>
              </a:rPr>
              <a:t>How might things be different if it happened in another sector? </a:t>
            </a:r>
            <a:endParaRPr lang="en-GB" sz="2200" dirty="0">
              <a:solidFill>
                <a:schemeClr val="tx1">
                  <a:lumMod val="65000"/>
                  <a:lumOff val="35000"/>
                </a:schemeClr>
              </a:solidFill>
              <a:latin typeface="Roboto" panose="02000000000000000000" pitchFamily="2" charset="0"/>
              <a:ea typeface="Roboto" panose="02000000000000000000" pitchFamily="2" charset="0"/>
              <a:cs typeface="Arial"/>
            </a:endParaRPr>
          </a:p>
          <a:p>
            <a:pPr algn="r"/>
            <a:endParaRPr lang="en-GB" sz="2000" b="1" i="1" dirty="0">
              <a:latin typeface="Arial"/>
              <a:cs typeface="Arial"/>
            </a:endParaRPr>
          </a:p>
        </p:txBody>
      </p:sp>
    </p:spTree>
    <p:extLst>
      <p:ext uri="{BB962C8B-B14F-4D97-AF65-F5344CB8AC3E}">
        <p14:creationId xmlns:p14="http://schemas.microsoft.com/office/powerpoint/2010/main" val="1385321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627C3C-F190-24B5-A6BD-9E8E104D2A52}"/>
              </a:ext>
            </a:extLst>
          </p:cNvPr>
          <p:cNvSpPr txBox="1">
            <a:spLocks noGrp="1"/>
          </p:cNvSpPr>
          <p:nvPr>
            <p:ph type="title" idx="4294967295"/>
          </p:nvPr>
        </p:nvSpPr>
        <p:spPr>
          <a:xfrm>
            <a:off x="438150" y="406357"/>
            <a:ext cx="3829895"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srgbClr val="117980"/>
                </a:solidFill>
                <a:effectLst/>
                <a:uLnTx/>
                <a:uFillTx/>
                <a:cs typeface="Segoe UI"/>
              </a:rPr>
              <a:t>Find out more...</a:t>
            </a:r>
            <a:endParaRPr kumimoji="0" lang="en-GB" sz="4000" i="0" u="none" strike="noStrike" kern="1200" cap="none" spc="0" normalizeH="0" baseline="0" noProof="0" dirty="0">
              <a:ln>
                <a:noFill/>
              </a:ln>
              <a:solidFill>
                <a:srgbClr val="117980"/>
              </a:solidFill>
              <a:effectLst/>
              <a:uLnTx/>
              <a:uFillTx/>
              <a:cs typeface="Segoe UI" panose="020B0502040204020203" pitchFamily="34" charset="0"/>
            </a:endParaRPr>
          </a:p>
        </p:txBody>
      </p:sp>
      <p:sp>
        <p:nvSpPr>
          <p:cNvPr id="8" name="TextBox 7">
            <a:extLst>
              <a:ext uri="{FF2B5EF4-FFF2-40B4-BE49-F238E27FC236}">
                <a16:creationId xmlns:a16="http://schemas.microsoft.com/office/drawing/2014/main" id="{6A1D136A-C931-CDA2-2B36-27C3A6E64C99}"/>
              </a:ext>
            </a:extLst>
          </p:cNvPr>
          <p:cNvSpPr txBox="1"/>
          <p:nvPr/>
        </p:nvSpPr>
        <p:spPr>
          <a:xfrm>
            <a:off x="438150" y="1402692"/>
            <a:ext cx="7590283" cy="5427127"/>
          </a:xfrm>
          <a:prstGeom prst="rect">
            <a:avLst/>
          </a:prstGeom>
          <a:noFill/>
        </p:spPr>
        <p:txBody>
          <a:bodyPr wrap="square">
            <a:spAutoFit/>
          </a:bodyPr>
          <a:lstStyle/>
          <a:p>
            <a:r>
              <a:rPr lang="en-US" sz="2000" b="1" dirty="0">
                <a:solidFill>
                  <a:schemeClr val="tx1"/>
                </a:solidFill>
                <a:latin typeface="Roboto" panose="02000000000000000000" pitchFamily="2" charset="0"/>
                <a:ea typeface="Roboto" panose="02000000000000000000" pitchFamily="2" charset="0"/>
                <a:cs typeface="Segoe UI"/>
              </a:rPr>
              <a:t>Prevention</a:t>
            </a:r>
            <a:endParaRPr lang="en-US" sz="2000" dirty="0">
              <a:solidFill>
                <a:schemeClr val="tx1"/>
              </a:solidFill>
              <a:latin typeface="Roboto" panose="02000000000000000000" pitchFamily="2" charset="0"/>
              <a:ea typeface="Roboto" panose="02000000000000000000" pitchFamily="2" charset="0"/>
              <a:cs typeface="Segoe UI"/>
            </a:endParaRPr>
          </a:p>
          <a:p>
            <a:pPr fontAlgn="base">
              <a:lnSpc>
                <a:spcPct val="150000"/>
              </a:lnSpc>
              <a:defRPr/>
            </a:pPr>
            <a:r>
              <a:rPr lang="en-GB" sz="2000" dirty="0">
                <a:latin typeface="Roboto" panose="02000000000000000000" pitchFamily="2" charset="0"/>
                <a:ea typeface="Roboto" panose="02000000000000000000" pitchFamily="2" charset="0"/>
                <a:hlinkClick r:id="rId3"/>
              </a:rPr>
              <a:t>Promoting positive relationships and behaviour</a:t>
            </a:r>
            <a:endParaRPr lang="en-GB" sz="2000" dirty="0">
              <a:latin typeface="Roboto" panose="02000000000000000000" pitchFamily="2" charset="0"/>
              <a:ea typeface="Roboto" panose="02000000000000000000" pitchFamily="2" charset="0"/>
            </a:endParaRPr>
          </a:p>
          <a:p>
            <a:pPr fontAlgn="base">
              <a:lnSpc>
                <a:spcPct val="150000"/>
              </a:lnSpc>
              <a:defRPr/>
            </a:pPr>
            <a:r>
              <a:rPr lang="en-GB" sz="2000" dirty="0">
                <a:solidFill>
                  <a:schemeClr val="tx1"/>
                </a:solidFill>
                <a:latin typeface="Roboto" panose="02000000000000000000" pitchFamily="2" charset="0"/>
                <a:ea typeface="Roboto" panose="02000000000000000000" pitchFamily="2" charset="0"/>
                <a:cs typeface="Segoe UI"/>
                <a:hlinkClick r:id="rId4"/>
              </a:rPr>
              <a:t>Restorative Approaches and Hate Crime </a:t>
            </a:r>
            <a:endParaRPr lang="en-GB" sz="2000" dirty="0">
              <a:solidFill>
                <a:schemeClr val="tx1"/>
              </a:solidFill>
              <a:latin typeface="Roboto" panose="02000000000000000000" pitchFamily="2" charset="0"/>
              <a:ea typeface="Roboto" panose="02000000000000000000" pitchFamily="2" charset="0"/>
              <a:cs typeface="Segoe UI"/>
              <a:hlinkClick r:id="rId4">
                <a:extLst>
                  <a:ext uri="{A12FA001-AC4F-418D-AE19-62706E023703}">
                    <ahyp:hlinkClr xmlns:ahyp="http://schemas.microsoft.com/office/drawing/2018/hyperlinkcolor" val="tx"/>
                  </a:ext>
                </a:extLst>
              </a:hlinkClick>
            </a:endParaRPr>
          </a:p>
          <a:p>
            <a:pPr>
              <a:lnSpc>
                <a:spcPct val="150000"/>
              </a:lnSpc>
              <a:defRPr/>
            </a:pPr>
            <a:r>
              <a:rPr lang="en-GB" sz="2000" dirty="0">
                <a:solidFill>
                  <a:schemeClr val="tx1"/>
                </a:solidFill>
                <a:latin typeface="Roboto" panose="02000000000000000000" pitchFamily="2" charset="0"/>
                <a:ea typeface="Roboto" panose="02000000000000000000" pitchFamily="2" charset="0"/>
                <a:cs typeface="Segoe UI"/>
                <a:hlinkClick r:id="rId5"/>
              </a:rPr>
              <a:t>LGBT inclusive education (</a:t>
            </a:r>
            <a:r>
              <a:rPr lang="en-GB" sz="2000" dirty="0" err="1">
                <a:solidFill>
                  <a:schemeClr val="tx1"/>
                </a:solidFill>
                <a:latin typeface="Roboto" panose="02000000000000000000" pitchFamily="2" charset="0"/>
                <a:ea typeface="Roboto" panose="02000000000000000000" pitchFamily="2" charset="0"/>
                <a:cs typeface="Segoe UI"/>
                <a:hlinkClick r:id="rId5"/>
              </a:rPr>
              <a:t>tie.scot</a:t>
            </a:r>
            <a:r>
              <a:rPr lang="en-GB" sz="2000" dirty="0">
                <a:solidFill>
                  <a:schemeClr val="tx1"/>
                </a:solidFill>
                <a:latin typeface="Roboto" panose="02000000000000000000" pitchFamily="2" charset="0"/>
                <a:ea typeface="Roboto" panose="02000000000000000000" pitchFamily="2" charset="0"/>
                <a:cs typeface="Segoe UI"/>
                <a:hlinkClick r:id="rId5"/>
              </a:rPr>
              <a:t>) </a:t>
            </a:r>
            <a:endParaRPr lang="en-GB" sz="2000" dirty="0">
              <a:solidFill>
                <a:schemeClr val="tx1"/>
              </a:solidFill>
              <a:latin typeface="Roboto" panose="02000000000000000000" pitchFamily="2" charset="0"/>
              <a:ea typeface="Roboto" panose="02000000000000000000" pitchFamily="2" charset="0"/>
              <a:cs typeface="Arial"/>
            </a:endParaRPr>
          </a:p>
          <a:p>
            <a:pPr>
              <a:spcBef>
                <a:spcPts val="1200"/>
              </a:spcBef>
            </a:pPr>
            <a:r>
              <a:rPr lang="en-US" sz="2000" b="1" dirty="0">
                <a:solidFill>
                  <a:schemeClr val="tx1"/>
                </a:solidFill>
                <a:latin typeface="Roboto" panose="02000000000000000000" pitchFamily="2" charset="0"/>
                <a:ea typeface="Roboto" panose="02000000000000000000" pitchFamily="2" charset="0"/>
                <a:cs typeface="Segoe UI"/>
              </a:rPr>
              <a:t>Intervention</a:t>
            </a:r>
          </a:p>
          <a:p>
            <a:pPr>
              <a:lnSpc>
                <a:spcPct val="150000"/>
              </a:lnSpc>
            </a:pPr>
            <a:r>
              <a:rPr lang="en-US" sz="2000" dirty="0">
                <a:solidFill>
                  <a:schemeClr val="tx1"/>
                </a:solidFill>
                <a:latin typeface="Roboto" panose="02000000000000000000" pitchFamily="2" charset="0"/>
                <a:ea typeface="Roboto" panose="02000000000000000000" pitchFamily="2" charset="0"/>
                <a:cs typeface="Segoe UI"/>
                <a:hlinkClick r:id="rId6"/>
              </a:rPr>
              <a:t>Speak Up: 5Ds of Bystander intervention </a:t>
            </a:r>
            <a:endParaRPr lang="en-US" sz="2000" dirty="0">
              <a:solidFill>
                <a:schemeClr val="tx1"/>
              </a:solidFill>
              <a:latin typeface="Roboto" panose="02000000000000000000" pitchFamily="2" charset="0"/>
              <a:ea typeface="Roboto" panose="02000000000000000000" pitchFamily="2" charset="0"/>
              <a:cs typeface="Segoe UI"/>
            </a:endParaRPr>
          </a:p>
          <a:p>
            <a:pPr>
              <a:lnSpc>
                <a:spcPct val="150000"/>
              </a:lnSpc>
            </a:pPr>
            <a:r>
              <a:rPr lang="en-US" sz="2000" u="sng" dirty="0">
                <a:solidFill>
                  <a:schemeClr val="tx1"/>
                </a:solidFill>
                <a:latin typeface="Roboto" panose="02000000000000000000" pitchFamily="2" charset="0"/>
                <a:ea typeface="Roboto" panose="02000000000000000000" pitchFamily="2" charset="0"/>
                <a:cs typeface="+mn-lt"/>
                <a:hlinkClick r:id="rId7"/>
              </a:rPr>
              <a:t>The Digital Discourse Initiative</a:t>
            </a:r>
            <a:endParaRPr lang="en-US" sz="2000" u="sng" dirty="0">
              <a:latin typeface="Roboto" panose="02000000000000000000" pitchFamily="2" charset="0"/>
              <a:ea typeface="Roboto" panose="02000000000000000000" pitchFamily="2" charset="0"/>
              <a:cs typeface="+mn-lt"/>
            </a:endParaRPr>
          </a:p>
          <a:p>
            <a:pPr>
              <a:lnSpc>
                <a:spcPct val="150000"/>
              </a:lnSpc>
            </a:pPr>
            <a:r>
              <a:rPr lang="en-GB" sz="2000" dirty="0">
                <a:solidFill>
                  <a:schemeClr val="tx1"/>
                </a:solidFill>
                <a:latin typeface="Roboto" panose="02000000000000000000" pitchFamily="2" charset="0"/>
                <a:ea typeface="Roboto" panose="02000000000000000000" pitchFamily="2" charset="0"/>
                <a:cs typeface="Segoe UI"/>
                <a:hlinkClick r:id="rId8"/>
              </a:rPr>
              <a:t>SACRO STOP service</a:t>
            </a:r>
            <a:endParaRPr lang="en-GB" sz="2000" dirty="0">
              <a:solidFill>
                <a:schemeClr val="tx1"/>
              </a:solidFill>
              <a:latin typeface="Roboto" panose="02000000000000000000" pitchFamily="2" charset="0"/>
              <a:ea typeface="Roboto" panose="02000000000000000000" pitchFamily="2" charset="0"/>
              <a:cs typeface="Segoe UI"/>
            </a:endParaRPr>
          </a:p>
          <a:p>
            <a:pPr>
              <a:spcBef>
                <a:spcPts val="1200"/>
              </a:spcBef>
            </a:pPr>
            <a:r>
              <a:rPr lang="en-US" sz="2000" b="1" dirty="0">
                <a:solidFill>
                  <a:schemeClr val="tx1"/>
                </a:solidFill>
                <a:latin typeface="Roboto" panose="02000000000000000000" pitchFamily="2" charset="0"/>
                <a:ea typeface="Roboto" panose="02000000000000000000" pitchFamily="2" charset="0"/>
                <a:cs typeface="Segoe UI"/>
              </a:rPr>
              <a:t>Misinformation</a:t>
            </a:r>
            <a:endParaRPr lang="en-US" sz="2000" dirty="0">
              <a:solidFill>
                <a:schemeClr val="tx1"/>
              </a:solidFill>
              <a:latin typeface="Roboto" panose="02000000000000000000" pitchFamily="2" charset="0"/>
              <a:ea typeface="Roboto" panose="02000000000000000000" pitchFamily="2" charset="0"/>
              <a:cs typeface="Segoe UI"/>
            </a:endParaRPr>
          </a:p>
          <a:p>
            <a:pPr>
              <a:lnSpc>
                <a:spcPct val="150000"/>
              </a:lnSpc>
            </a:pPr>
            <a:r>
              <a:rPr lang="en-GB" sz="2000" dirty="0">
                <a:solidFill>
                  <a:schemeClr val="tx1"/>
                </a:solidFill>
                <a:latin typeface="Roboto" panose="02000000000000000000" pitchFamily="2" charset="0"/>
                <a:ea typeface="Roboto" panose="02000000000000000000" pitchFamily="2" charset="0"/>
                <a:cs typeface="Segoe UI"/>
                <a:hlinkClick r:id="rId9"/>
              </a:rPr>
              <a:t>Rumours to Riots the impact of misinformation </a:t>
            </a:r>
            <a:endParaRPr lang="en-GB" sz="2000" kern="100" dirty="0">
              <a:solidFill>
                <a:schemeClr val="tx1"/>
              </a:solidFill>
              <a:latin typeface="Roboto" panose="02000000000000000000" pitchFamily="2" charset="0"/>
              <a:ea typeface="Roboto" panose="02000000000000000000" pitchFamily="2" charset="0"/>
              <a:cs typeface="Segoe UI"/>
            </a:endParaRPr>
          </a:p>
          <a:p>
            <a:pPr>
              <a:lnSpc>
                <a:spcPct val="150000"/>
              </a:lnSpc>
            </a:pPr>
            <a:r>
              <a:rPr lang="en-GB" sz="2000" dirty="0">
                <a:solidFill>
                  <a:schemeClr val="tx1"/>
                </a:solidFill>
                <a:latin typeface="Roboto" panose="02000000000000000000" pitchFamily="2" charset="0"/>
                <a:ea typeface="Roboto" panose="02000000000000000000" pitchFamily="2" charset="0"/>
                <a:cs typeface="Segoe UI"/>
                <a:hlinkClick r:id="rId10"/>
              </a:rPr>
              <a:t>Misinformation and disinformation (dlwc.co.uk)</a:t>
            </a:r>
            <a:endParaRPr lang="en-GB" sz="2000" kern="100" dirty="0">
              <a:solidFill>
                <a:schemeClr val="tx1"/>
              </a:solidFill>
              <a:latin typeface="Roboto" panose="02000000000000000000" pitchFamily="2" charset="0"/>
              <a:ea typeface="Roboto" panose="02000000000000000000" pitchFamily="2" charset="0"/>
              <a:cs typeface="Segoe UI"/>
            </a:endParaRPr>
          </a:p>
          <a:p>
            <a:pPr>
              <a:lnSpc>
                <a:spcPct val="150000"/>
              </a:lnSpc>
            </a:pPr>
            <a:r>
              <a:rPr lang="en-GB" sz="2000" dirty="0">
                <a:solidFill>
                  <a:schemeClr val="tx1"/>
                </a:solidFill>
                <a:latin typeface="Roboto" panose="02000000000000000000" pitchFamily="2" charset="0"/>
                <a:ea typeface="Roboto" panose="02000000000000000000" pitchFamily="2" charset="0"/>
                <a:cs typeface="Segoe UI"/>
                <a:hlinkClick r:id="rId11"/>
              </a:rPr>
              <a:t>Misinformation, fake news and disinformation (BBC Teach)</a:t>
            </a:r>
            <a:endParaRPr lang="en-US" sz="2000" dirty="0">
              <a:solidFill>
                <a:schemeClr val="tx1"/>
              </a:solidFill>
              <a:latin typeface="Roboto" panose="02000000000000000000" pitchFamily="2" charset="0"/>
              <a:ea typeface="Roboto" panose="02000000000000000000" pitchFamily="2" charset="0"/>
              <a:cs typeface="Segoe UI"/>
            </a:endParaRPr>
          </a:p>
        </p:txBody>
      </p:sp>
      <p:sp>
        <p:nvSpPr>
          <p:cNvPr id="5" name="Rectangle: Rounded Corners 4">
            <a:extLst>
              <a:ext uri="{FF2B5EF4-FFF2-40B4-BE49-F238E27FC236}">
                <a16:creationId xmlns:a16="http://schemas.microsoft.com/office/drawing/2014/main" id="{5A0CD4B1-BD89-65EF-A0ED-D57D414BC3ED}"/>
              </a:ext>
            </a:extLst>
          </p:cNvPr>
          <p:cNvSpPr/>
          <p:nvPr/>
        </p:nvSpPr>
        <p:spPr>
          <a:xfrm>
            <a:off x="6455864" y="2427086"/>
            <a:ext cx="5297986" cy="2831963"/>
          </a:xfrm>
          <a:prstGeom prst="roundRect">
            <a:avLst/>
          </a:prstGeom>
          <a:solidFill>
            <a:schemeClr val="bg1"/>
          </a:solidFill>
          <a:ln>
            <a:solidFill>
              <a:srgbClr val="00ABB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nSpc>
                <a:spcPct val="150000"/>
              </a:lnSpc>
            </a:pPr>
            <a:r>
              <a:rPr lang="en-US" sz="2000" b="1" dirty="0">
                <a:solidFill>
                  <a:schemeClr val="tx1"/>
                </a:solidFill>
                <a:latin typeface="Roboto" panose="02000000000000000000" pitchFamily="2" charset="0"/>
                <a:ea typeface="Roboto" panose="02000000000000000000" pitchFamily="2" charset="0"/>
                <a:cs typeface="Segoe UI"/>
              </a:rPr>
              <a:t>General information on hate crime </a:t>
            </a:r>
            <a:endParaRPr lang="en-US" sz="2000" dirty="0">
              <a:solidFill>
                <a:schemeClr val="tx1"/>
              </a:solidFill>
              <a:latin typeface="Roboto" panose="02000000000000000000" pitchFamily="2" charset="0"/>
              <a:ea typeface="Roboto" panose="02000000000000000000" pitchFamily="2" charset="0"/>
              <a:cs typeface="Segoe UI" panose="020B0502040204020203" pitchFamily="34" charset="0"/>
            </a:endParaRPr>
          </a:p>
          <a:p>
            <a:pPr>
              <a:lnSpc>
                <a:spcPct val="150000"/>
              </a:lnSpc>
            </a:pPr>
            <a:r>
              <a:rPr lang="en-GB" sz="2000" dirty="0">
                <a:solidFill>
                  <a:schemeClr val="tx1"/>
                </a:solidFill>
                <a:latin typeface="Roboto" panose="02000000000000000000" pitchFamily="2" charset="0"/>
                <a:ea typeface="Roboto" panose="02000000000000000000" pitchFamily="2" charset="0"/>
                <a:cs typeface="Segoe UI"/>
                <a:hlinkClick r:id="rId12"/>
              </a:rPr>
              <a:t>Scottish Government Hate Crime Strategy</a:t>
            </a:r>
            <a:endParaRPr lang="en-GB" sz="2000" u="sng" dirty="0">
              <a:solidFill>
                <a:schemeClr val="tx1"/>
              </a:solidFill>
              <a:latin typeface="Roboto" panose="02000000000000000000" pitchFamily="2" charset="0"/>
              <a:ea typeface="Roboto" panose="02000000000000000000" pitchFamily="2" charset="0"/>
              <a:cs typeface="+mn-lt"/>
            </a:endParaRPr>
          </a:p>
          <a:p>
            <a:pPr>
              <a:lnSpc>
                <a:spcPct val="150000"/>
              </a:lnSpc>
              <a:spcAft>
                <a:spcPts val="800"/>
              </a:spcAft>
            </a:pPr>
            <a:r>
              <a:rPr lang="en-GB" sz="2000" kern="100" dirty="0">
                <a:solidFill>
                  <a:schemeClr val="tx1"/>
                </a:solidFill>
                <a:effectLst/>
                <a:latin typeface="Roboto" panose="02000000000000000000" pitchFamily="2" charset="0"/>
                <a:ea typeface="Roboto" panose="02000000000000000000" pitchFamily="2" charset="0"/>
                <a:cs typeface="Segoe UI"/>
                <a:hlinkClick r:id="rId13"/>
              </a:rPr>
              <a:t>Changes in Hate Crime legislation</a:t>
            </a:r>
            <a:endParaRPr lang="en-GB" sz="2000" kern="100" dirty="0">
              <a:solidFill>
                <a:schemeClr val="tx1"/>
              </a:solidFill>
              <a:effectLst/>
              <a:latin typeface="Roboto" panose="02000000000000000000" pitchFamily="2" charset="0"/>
              <a:ea typeface="Roboto" panose="02000000000000000000" pitchFamily="2" charset="0"/>
              <a:cs typeface="Segoe UI"/>
            </a:endParaRPr>
          </a:p>
          <a:p>
            <a:pPr>
              <a:lnSpc>
                <a:spcPct val="150000"/>
              </a:lnSpc>
              <a:spcAft>
                <a:spcPts val="800"/>
              </a:spcAft>
            </a:pPr>
            <a:r>
              <a:rPr lang="en-GB" sz="2000" kern="100" dirty="0">
                <a:solidFill>
                  <a:schemeClr val="tx1"/>
                </a:solidFill>
                <a:latin typeface="Roboto" panose="02000000000000000000" pitchFamily="2" charset="0"/>
                <a:ea typeface="Roboto" panose="02000000000000000000" pitchFamily="2" charset="0"/>
                <a:cs typeface="Segoe UI"/>
                <a:hlinkClick r:id="rId14"/>
              </a:rPr>
              <a:t>Crown office resources for schools</a:t>
            </a:r>
            <a:endParaRPr lang="en-GB" sz="2000" kern="100" dirty="0">
              <a:solidFill>
                <a:schemeClr val="tx1"/>
              </a:solidFill>
              <a:latin typeface="Segoe UI" panose="020B0502040204020203" pitchFamily="34" charset="0"/>
              <a:ea typeface="Roboto" panose="02000000000000000000" pitchFamily="2" charset="0"/>
              <a:cs typeface="Segoe UI" panose="020B0502040204020203" pitchFamily="34" charset="0"/>
            </a:endParaRPr>
          </a:p>
          <a:p>
            <a:pPr>
              <a:lnSpc>
                <a:spcPct val="150000"/>
              </a:lnSpc>
              <a:spcAft>
                <a:spcPts val="800"/>
              </a:spcAft>
            </a:pPr>
            <a:r>
              <a:rPr lang="en-GB" sz="2000" kern="100" dirty="0">
                <a:solidFill>
                  <a:schemeClr val="tx1"/>
                </a:solidFill>
                <a:latin typeface="Roboto" panose="02000000000000000000" pitchFamily="2" charset="0"/>
                <a:ea typeface="Roboto" panose="02000000000000000000" pitchFamily="2" charset="0"/>
                <a:cs typeface="Segoe UI"/>
                <a:hlinkClick r:id="rId15"/>
              </a:rPr>
              <a:t>I am me learning platform</a:t>
            </a:r>
            <a:endParaRPr lang="en-US" sz="2000" kern="100" dirty="0">
              <a:solidFill>
                <a:schemeClr val="tx1"/>
              </a:solidFill>
              <a:latin typeface="Roboto" panose="02000000000000000000" pitchFamily="2" charset="0"/>
              <a:ea typeface="Roboto" panose="02000000000000000000" pitchFamily="2" charset="0"/>
              <a:cs typeface="Segoe UI"/>
            </a:endParaRPr>
          </a:p>
        </p:txBody>
      </p:sp>
    </p:spTree>
    <p:extLst>
      <p:ext uri="{BB962C8B-B14F-4D97-AF65-F5344CB8AC3E}">
        <p14:creationId xmlns:p14="http://schemas.microsoft.com/office/powerpoint/2010/main" val="2787906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99DC-E45F-1927-E6AC-911A767083B3}"/>
              </a:ext>
            </a:extLst>
          </p:cNvPr>
          <p:cNvSpPr>
            <a:spLocks noGrp="1"/>
          </p:cNvSpPr>
          <p:nvPr>
            <p:ph type="title"/>
          </p:nvPr>
        </p:nvSpPr>
        <p:spPr>
          <a:xfrm>
            <a:off x="440195" y="281556"/>
            <a:ext cx="10515600" cy="1325563"/>
          </a:xfrm>
        </p:spPr>
        <p:txBody>
          <a:bodyPr/>
          <a:lstStyle/>
          <a:p>
            <a:r>
              <a:rPr lang="en-GB" dirty="0"/>
              <a:t>Diversity and intersectionality</a:t>
            </a:r>
          </a:p>
        </p:txBody>
      </p:sp>
      <p:grpSp>
        <p:nvGrpSpPr>
          <p:cNvPr id="4" name="Group 3">
            <a:extLst>
              <a:ext uri="{FF2B5EF4-FFF2-40B4-BE49-F238E27FC236}">
                <a16:creationId xmlns:a16="http://schemas.microsoft.com/office/drawing/2014/main" id="{0489356D-BFA6-EEF3-C21C-E4CD575367FE}"/>
              </a:ext>
              <a:ext uri="{C183D7F6-B498-43B3-948B-1728B52AA6E4}">
                <adec:decorative xmlns:adec="http://schemas.microsoft.com/office/drawing/2017/decorative" val="1"/>
              </a:ext>
            </a:extLst>
          </p:cNvPr>
          <p:cNvGrpSpPr/>
          <p:nvPr/>
        </p:nvGrpSpPr>
        <p:grpSpPr>
          <a:xfrm>
            <a:off x="3134106" y="1805795"/>
            <a:ext cx="5127777" cy="4451335"/>
            <a:chOff x="4180888" y="1643605"/>
            <a:chExt cx="3399341" cy="3399340"/>
          </a:xfrm>
        </p:grpSpPr>
        <p:sp>
          <p:nvSpPr>
            <p:cNvPr id="5" name="Oval 4" descr="This image shows circle ">
              <a:extLst>
                <a:ext uri="{FF2B5EF4-FFF2-40B4-BE49-F238E27FC236}">
                  <a16:creationId xmlns:a16="http://schemas.microsoft.com/office/drawing/2014/main" id="{DE58301F-8812-87A1-F235-DA791B57A21B}"/>
                </a:ext>
              </a:extLst>
            </p:cNvPr>
            <p:cNvSpPr>
              <a:spLocks noChangeAspect="1"/>
            </p:cNvSpPr>
            <p:nvPr/>
          </p:nvSpPr>
          <p:spPr>
            <a:xfrm>
              <a:off x="4180889" y="1643605"/>
              <a:ext cx="3399340" cy="3399340"/>
            </a:xfrm>
            <a:prstGeom prst="ellipse">
              <a:avLst/>
            </a:prstGeom>
            <a:solidFill>
              <a:schemeClr val="bg1">
                <a:lumMod val="95000"/>
              </a:schemeClr>
            </a:solidFill>
            <a:ln w="25400">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5AF806D3-4D5B-CC0C-4D88-EF72307708D7}"/>
                </a:ext>
              </a:extLst>
            </p:cNvPr>
            <p:cNvSpPr>
              <a:spLocks noChangeAspect="1"/>
            </p:cNvSpPr>
            <p:nvPr/>
          </p:nvSpPr>
          <p:spPr>
            <a:xfrm>
              <a:off x="5310453" y="1692935"/>
              <a:ext cx="1704914" cy="1704914"/>
            </a:xfrm>
            <a:prstGeom prst="ellipse">
              <a:avLst/>
            </a:prstGeom>
            <a:solidFill>
              <a:srgbClr val="9437FF">
                <a:alpha val="34000"/>
              </a:srgbClr>
            </a:solidFill>
            <a:ln w="25400">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6BBFCA1E-C69D-672D-1387-304FF9796D79}"/>
                </a:ext>
              </a:extLst>
            </p:cNvPr>
            <p:cNvSpPr>
              <a:spLocks noChangeAspect="1"/>
            </p:cNvSpPr>
            <p:nvPr/>
          </p:nvSpPr>
          <p:spPr>
            <a:xfrm>
              <a:off x="5723569" y="1988414"/>
              <a:ext cx="1704914" cy="1704914"/>
            </a:xfrm>
            <a:prstGeom prst="ellipse">
              <a:avLst/>
            </a:prstGeom>
            <a:solidFill>
              <a:srgbClr val="0070C0">
                <a:alpha val="34000"/>
              </a:srgbClr>
            </a:solidFill>
            <a:ln w="25400">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795307D8-52DA-737E-EDB0-BA20E23D2F7E}"/>
                </a:ext>
              </a:extLst>
            </p:cNvPr>
            <p:cNvSpPr>
              <a:spLocks noChangeAspect="1"/>
            </p:cNvSpPr>
            <p:nvPr/>
          </p:nvSpPr>
          <p:spPr>
            <a:xfrm>
              <a:off x="5875315" y="2490818"/>
              <a:ext cx="1704914" cy="1704914"/>
            </a:xfrm>
            <a:prstGeom prst="ellipse">
              <a:avLst/>
            </a:prstGeom>
            <a:solidFill>
              <a:srgbClr val="00B0F0">
                <a:alpha val="34000"/>
              </a:srgbClr>
            </a:solidFill>
            <a:ln w="25400">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EF0A6EB1-3E7F-A9EA-33F8-C74387777F25}"/>
                </a:ext>
              </a:extLst>
            </p:cNvPr>
            <p:cNvSpPr>
              <a:spLocks noChangeAspect="1"/>
            </p:cNvSpPr>
            <p:nvPr/>
          </p:nvSpPr>
          <p:spPr>
            <a:xfrm>
              <a:off x="5734153" y="2964790"/>
              <a:ext cx="1704914" cy="1704914"/>
            </a:xfrm>
            <a:prstGeom prst="ellipse">
              <a:avLst/>
            </a:prstGeom>
            <a:solidFill>
              <a:srgbClr val="00B050">
                <a:alpha val="34000"/>
              </a:srgbClr>
            </a:solidFill>
            <a:ln w="25400">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586316B2-048C-A225-DC2E-0D9ED5C71DEC}"/>
                </a:ext>
              </a:extLst>
            </p:cNvPr>
            <p:cNvSpPr>
              <a:spLocks noChangeAspect="1"/>
            </p:cNvSpPr>
            <p:nvPr/>
          </p:nvSpPr>
          <p:spPr>
            <a:xfrm>
              <a:off x="5303803" y="3294936"/>
              <a:ext cx="1704914" cy="1704914"/>
            </a:xfrm>
            <a:prstGeom prst="ellipse">
              <a:avLst/>
            </a:prstGeom>
            <a:solidFill>
              <a:srgbClr val="92D050">
                <a:alpha val="34000"/>
              </a:srgbClr>
            </a:solidFill>
            <a:ln w="25400">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B7AD1DF3-FD58-F1E0-F2DC-8BDB27376B12}"/>
                </a:ext>
              </a:extLst>
            </p:cNvPr>
            <p:cNvSpPr>
              <a:spLocks noChangeAspect="1"/>
            </p:cNvSpPr>
            <p:nvPr/>
          </p:nvSpPr>
          <p:spPr>
            <a:xfrm>
              <a:off x="4772071" y="3303695"/>
              <a:ext cx="1704914" cy="1704914"/>
            </a:xfrm>
            <a:prstGeom prst="ellipse">
              <a:avLst/>
            </a:prstGeom>
            <a:solidFill>
              <a:srgbClr val="FFFF00">
                <a:alpha val="34000"/>
              </a:srgbClr>
            </a:solidFill>
            <a:ln w="25400">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9D92A6D-83DD-4474-7500-B71E96416464}"/>
                </a:ext>
              </a:extLst>
            </p:cNvPr>
            <p:cNvSpPr>
              <a:spLocks noChangeAspect="1"/>
            </p:cNvSpPr>
            <p:nvPr/>
          </p:nvSpPr>
          <p:spPr>
            <a:xfrm>
              <a:off x="4338955" y="2973549"/>
              <a:ext cx="1704914" cy="1704914"/>
            </a:xfrm>
            <a:prstGeom prst="ellipse">
              <a:avLst/>
            </a:prstGeom>
            <a:solidFill>
              <a:srgbClr val="FFC000">
                <a:alpha val="34000"/>
              </a:srgbClr>
            </a:solidFill>
            <a:ln w="25400">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BE5BFF2A-5E7C-BE7D-C8D3-8E359F397534}"/>
                </a:ext>
              </a:extLst>
            </p:cNvPr>
            <p:cNvSpPr>
              <a:spLocks noChangeAspect="1"/>
            </p:cNvSpPr>
            <p:nvPr/>
          </p:nvSpPr>
          <p:spPr>
            <a:xfrm>
              <a:off x="4180888" y="2499577"/>
              <a:ext cx="1704914" cy="1704914"/>
            </a:xfrm>
            <a:prstGeom prst="ellipse">
              <a:avLst/>
            </a:prstGeom>
            <a:solidFill>
              <a:srgbClr val="FF0000">
                <a:alpha val="34000"/>
              </a:srgbClr>
            </a:solidFill>
            <a:ln w="25400">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22FAA3E0-FAA2-4529-8246-C165E8CFE3D6}"/>
                </a:ext>
              </a:extLst>
            </p:cNvPr>
            <p:cNvSpPr>
              <a:spLocks noChangeAspect="1"/>
            </p:cNvSpPr>
            <p:nvPr/>
          </p:nvSpPr>
          <p:spPr>
            <a:xfrm>
              <a:off x="4338955" y="1988414"/>
              <a:ext cx="1704914" cy="1704914"/>
            </a:xfrm>
            <a:prstGeom prst="ellipse">
              <a:avLst/>
            </a:prstGeom>
            <a:solidFill>
              <a:srgbClr val="FF0000">
                <a:alpha val="34000"/>
              </a:srgbClr>
            </a:solidFill>
            <a:ln w="25400">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A5EAE2F5-68D7-534B-2519-077B4339E29F}"/>
                </a:ext>
              </a:extLst>
            </p:cNvPr>
            <p:cNvSpPr>
              <a:spLocks noChangeAspect="1"/>
            </p:cNvSpPr>
            <p:nvPr/>
          </p:nvSpPr>
          <p:spPr>
            <a:xfrm>
              <a:off x="4744711" y="1690728"/>
              <a:ext cx="1704914" cy="1704914"/>
            </a:xfrm>
            <a:prstGeom prst="ellipse">
              <a:avLst/>
            </a:prstGeom>
            <a:solidFill>
              <a:srgbClr val="FF2F92">
                <a:alpha val="34000"/>
              </a:srgbClr>
            </a:solidFill>
            <a:ln w="25400">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TextBox 24">
            <a:extLst>
              <a:ext uri="{FF2B5EF4-FFF2-40B4-BE49-F238E27FC236}">
                <a16:creationId xmlns:a16="http://schemas.microsoft.com/office/drawing/2014/main" id="{F51ACC64-3443-5FD3-626F-3D78096F792D}"/>
              </a:ext>
            </a:extLst>
          </p:cNvPr>
          <p:cNvSpPr txBox="1"/>
          <p:nvPr/>
        </p:nvSpPr>
        <p:spPr>
          <a:xfrm>
            <a:off x="440195" y="1676383"/>
            <a:ext cx="3933486" cy="492443"/>
          </a:xfrm>
          <a:prstGeom prst="rect">
            <a:avLst/>
          </a:prstGeom>
          <a:noFill/>
        </p:spPr>
        <p:txBody>
          <a:bodyPr wrap="square" lIns="0" tIns="0" rIns="0" bIns="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rPr>
              <a:t>Socioeconomic</a:t>
            </a:r>
            <a:r>
              <a:rPr lang="en-US" sz="3200" dirty="0">
                <a:solidFill>
                  <a:srgbClr val="117980"/>
                </a:solidFill>
                <a:effectLst>
                  <a:glow rad="25400">
                    <a:prstClr val="white"/>
                  </a:glow>
                </a:effectLst>
                <a:latin typeface="Segoe UI"/>
                <a:cs typeface="Segoe UI"/>
              </a:rPr>
              <a:t>/Class </a:t>
            </a:r>
            <a:endParaRPr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endParaRPr>
          </a:p>
        </p:txBody>
      </p:sp>
      <p:sp>
        <p:nvSpPr>
          <p:cNvPr id="18" name="TextBox 26">
            <a:extLst>
              <a:ext uri="{FF2B5EF4-FFF2-40B4-BE49-F238E27FC236}">
                <a16:creationId xmlns:a16="http://schemas.microsoft.com/office/drawing/2014/main" id="{72AC0247-4AD8-70E4-A68F-CED0BE5ABEA8}"/>
              </a:ext>
            </a:extLst>
          </p:cNvPr>
          <p:cNvSpPr txBox="1"/>
          <p:nvPr/>
        </p:nvSpPr>
        <p:spPr>
          <a:xfrm>
            <a:off x="1233155" y="2653540"/>
            <a:ext cx="2186148" cy="492443"/>
          </a:xfrm>
          <a:prstGeom prst="rect">
            <a:avLst/>
          </a:prstGeom>
          <a:noFill/>
        </p:spPr>
        <p:txBody>
          <a:bodyPr wrap="square" lIns="0" tIns="0" rIns="0" bIns="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17980"/>
                </a:solidFill>
                <a:effectLst>
                  <a:glow rad="25400">
                    <a:prstClr val="white"/>
                  </a:glow>
                </a:effectLst>
                <a:uLnTx/>
                <a:uFillTx/>
                <a:latin typeface="Segoe UI"/>
                <a:cs typeface="Arial"/>
              </a:rPr>
              <a:t>Linguistic</a:t>
            </a:r>
          </a:p>
        </p:txBody>
      </p:sp>
      <p:sp>
        <p:nvSpPr>
          <p:cNvPr id="16" name="TextBox 20">
            <a:extLst>
              <a:ext uri="{FF2B5EF4-FFF2-40B4-BE49-F238E27FC236}">
                <a16:creationId xmlns:a16="http://schemas.microsoft.com/office/drawing/2014/main" id="{4824F926-AF2A-2F28-6D29-039F18760A78}"/>
              </a:ext>
            </a:extLst>
          </p:cNvPr>
          <p:cNvSpPr txBox="1"/>
          <p:nvPr/>
        </p:nvSpPr>
        <p:spPr>
          <a:xfrm>
            <a:off x="1233155" y="3853813"/>
            <a:ext cx="1794331" cy="492443"/>
          </a:xfrm>
          <a:prstGeom prst="rect">
            <a:avLst/>
          </a:prstGeom>
          <a:noFill/>
        </p:spPr>
        <p:txBody>
          <a:bodyPr wrap="square" lIns="0" tIns="0" rIns="0" bIns="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rPr>
              <a:t>Disability</a:t>
            </a:r>
            <a:endParaRPr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endParaRPr>
          </a:p>
        </p:txBody>
      </p:sp>
      <p:sp>
        <p:nvSpPr>
          <p:cNvPr id="25" name="TextBox 46">
            <a:extLst>
              <a:ext uri="{FF2B5EF4-FFF2-40B4-BE49-F238E27FC236}">
                <a16:creationId xmlns:a16="http://schemas.microsoft.com/office/drawing/2014/main" id="{5A9B8780-E3ED-7A2E-4C48-735D52469CCB}"/>
              </a:ext>
            </a:extLst>
          </p:cNvPr>
          <p:cNvSpPr txBox="1"/>
          <p:nvPr/>
        </p:nvSpPr>
        <p:spPr>
          <a:xfrm>
            <a:off x="762101" y="4988336"/>
            <a:ext cx="2736437" cy="492443"/>
          </a:xfrm>
          <a:prstGeom prst="rect">
            <a:avLst/>
          </a:prstGeom>
          <a:noFill/>
        </p:spPr>
        <p:txBody>
          <a:bodyPr wrap="square" lIns="0" tIns="0" rIns="0" bIns="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rPr>
              <a:t>Neurodiversity</a:t>
            </a:r>
            <a:endParaRPr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endParaRPr>
          </a:p>
        </p:txBody>
      </p:sp>
      <p:sp>
        <p:nvSpPr>
          <p:cNvPr id="24" name="TextBox 44">
            <a:extLst>
              <a:ext uri="{FF2B5EF4-FFF2-40B4-BE49-F238E27FC236}">
                <a16:creationId xmlns:a16="http://schemas.microsoft.com/office/drawing/2014/main" id="{CE4C13D1-5114-3EA7-292D-16B2212848AA}"/>
              </a:ext>
            </a:extLst>
          </p:cNvPr>
          <p:cNvSpPr txBox="1"/>
          <p:nvPr/>
        </p:nvSpPr>
        <p:spPr>
          <a:xfrm>
            <a:off x="3373426" y="5953355"/>
            <a:ext cx="986825" cy="492443"/>
          </a:xfrm>
          <a:prstGeom prst="rect">
            <a:avLst/>
          </a:prstGeom>
          <a:noFill/>
        </p:spPr>
        <p:txBody>
          <a:bodyPr wrap="square" lIns="0" tIns="0" rIns="0" bIns="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rPr>
              <a:t>Age</a:t>
            </a:r>
            <a:endParaRPr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endParaRPr>
          </a:p>
        </p:txBody>
      </p:sp>
      <p:sp>
        <p:nvSpPr>
          <p:cNvPr id="21" name="TextBox 38">
            <a:extLst>
              <a:ext uri="{FF2B5EF4-FFF2-40B4-BE49-F238E27FC236}">
                <a16:creationId xmlns:a16="http://schemas.microsoft.com/office/drawing/2014/main" id="{4EC831B6-F05E-7EBB-C877-E2F99DD532C1}"/>
              </a:ext>
            </a:extLst>
          </p:cNvPr>
          <p:cNvSpPr txBox="1"/>
          <p:nvPr/>
        </p:nvSpPr>
        <p:spPr>
          <a:xfrm>
            <a:off x="7419841" y="1700163"/>
            <a:ext cx="3967513" cy="492443"/>
          </a:xfrm>
          <a:prstGeom prst="rect">
            <a:avLst/>
          </a:prstGeom>
          <a:noFill/>
        </p:spPr>
        <p:txBody>
          <a:bodyPr wrap="square" lIns="0" tIns="0" rIns="0" bIns="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rPr>
              <a:t>Ethnic/Cultural/Racial</a:t>
            </a:r>
            <a:endParaRPr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endParaRPr>
          </a:p>
        </p:txBody>
      </p:sp>
      <p:sp>
        <p:nvSpPr>
          <p:cNvPr id="19" name="TextBox 30">
            <a:extLst>
              <a:ext uri="{FF2B5EF4-FFF2-40B4-BE49-F238E27FC236}">
                <a16:creationId xmlns:a16="http://schemas.microsoft.com/office/drawing/2014/main" id="{FAAA1EFE-5D1E-F2C3-6BA9-533756C47902}"/>
              </a:ext>
            </a:extLst>
          </p:cNvPr>
          <p:cNvSpPr txBox="1"/>
          <p:nvPr/>
        </p:nvSpPr>
        <p:spPr>
          <a:xfrm>
            <a:off x="8271914" y="2601413"/>
            <a:ext cx="3002576" cy="492443"/>
          </a:xfrm>
          <a:prstGeom prst="rect">
            <a:avLst/>
          </a:prstGeom>
          <a:noFill/>
        </p:spPr>
        <p:txBody>
          <a:bodyPr wrap="square" lIns="0" tIns="0" rIns="0" bIns="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3200" dirty="0">
                <a:solidFill>
                  <a:srgbClr val="117980"/>
                </a:solidFill>
                <a:effectLst>
                  <a:glow rad="25400">
                    <a:prstClr val="white"/>
                  </a:glow>
                </a:effectLst>
                <a:latin typeface="Segoe UI"/>
                <a:cs typeface="Segoe UI"/>
              </a:rPr>
              <a:t>Religion</a:t>
            </a:r>
            <a:r>
              <a:rPr lang="en-US" sz="3200" dirty="0">
                <a:solidFill>
                  <a:srgbClr val="00ABB5"/>
                </a:solidFill>
                <a:effectLst>
                  <a:glow rad="25400">
                    <a:prstClr val="white"/>
                  </a:glow>
                </a:effectLst>
                <a:latin typeface="Segoe UI"/>
                <a:cs typeface="Segoe UI"/>
              </a:rPr>
              <a:t> </a:t>
            </a:r>
            <a:r>
              <a:rPr lang="en-US" sz="3200" dirty="0">
                <a:solidFill>
                  <a:srgbClr val="117980"/>
                </a:solidFill>
                <a:effectLst>
                  <a:glow rad="25400">
                    <a:prstClr val="white"/>
                  </a:glow>
                </a:effectLst>
                <a:latin typeface="Segoe UI"/>
                <a:cs typeface="Segoe UI"/>
              </a:rPr>
              <a:t>/</a:t>
            </a:r>
            <a:r>
              <a:rPr lang="en-US" sz="3200" dirty="0">
                <a:solidFill>
                  <a:srgbClr val="00ABB5"/>
                </a:solidFill>
                <a:effectLst>
                  <a:glow rad="25400">
                    <a:prstClr val="white"/>
                  </a:glow>
                </a:effectLst>
                <a:latin typeface="Segoe UI"/>
                <a:cs typeface="Segoe UI"/>
              </a:rPr>
              <a:t> </a:t>
            </a:r>
            <a:r>
              <a:rPr lang="en-US" sz="3200" dirty="0">
                <a:solidFill>
                  <a:srgbClr val="117980"/>
                </a:solidFill>
                <a:effectLst>
                  <a:glow rad="25400">
                    <a:prstClr val="white"/>
                  </a:glow>
                </a:effectLst>
                <a:latin typeface="Segoe UI"/>
                <a:cs typeface="Segoe UI"/>
              </a:rPr>
              <a:t>Belief</a:t>
            </a:r>
            <a:endParaRPr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endParaRPr>
          </a:p>
        </p:txBody>
      </p:sp>
      <p:sp>
        <p:nvSpPr>
          <p:cNvPr id="20" name="TextBox 36">
            <a:extLst>
              <a:ext uri="{FF2B5EF4-FFF2-40B4-BE49-F238E27FC236}">
                <a16:creationId xmlns:a16="http://schemas.microsoft.com/office/drawing/2014/main" id="{E7365ED8-A9E2-37BD-60E2-5489F00B4762}"/>
              </a:ext>
            </a:extLst>
          </p:cNvPr>
          <p:cNvSpPr txBox="1"/>
          <p:nvPr/>
        </p:nvSpPr>
        <p:spPr>
          <a:xfrm>
            <a:off x="8711335" y="3721942"/>
            <a:ext cx="2736437" cy="492443"/>
          </a:xfrm>
          <a:prstGeom prst="rect">
            <a:avLst/>
          </a:prstGeom>
          <a:noFill/>
        </p:spPr>
        <p:txBody>
          <a:bodyPr wrap="square" lIns="0" tIns="0" rIns="0" bIns="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rPr>
              <a:t>Gender/Sex</a:t>
            </a:r>
            <a:endParaRPr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endParaRPr>
          </a:p>
        </p:txBody>
      </p:sp>
      <p:sp>
        <p:nvSpPr>
          <p:cNvPr id="22" name="TextBox 40">
            <a:extLst>
              <a:ext uri="{FF2B5EF4-FFF2-40B4-BE49-F238E27FC236}">
                <a16:creationId xmlns:a16="http://schemas.microsoft.com/office/drawing/2014/main" id="{3D745317-C7B9-2CE6-93C6-AEBD832E79A2}"/>
              </a:ext>
            </a:extLst>
          </p:cNvPr>
          <p:cNvSpPr txBox="1"/>
          <p:nvPr/>
        </p:nvSpPr>
        <p:spPr>
          <a:xfrm>
            <a:off x="8474821" y="4849679"/>
            <a:ext cx="3364551" cy="492443"/>
          </a:xfrm>
          <a:prstGeom prst="rect">
            <a:avLst/>
          </a:prstGeom>
          <a:noFill/>
        </p:spPr>
        <p:txBody>
          <a:bodyPr wrap="square" lIns="0" tIns="0" rIns="0" bIns="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rPr>
              <a:t>Sexual Orientation</a:t>
            </a:r>
            <a:endParaRPr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endParaRPr>
          </a:p>
        </p:txBody>
      </p:sp>
      <p:sp>
        <p:nvSpPr>
          <p:cNvPr id="23" name="TextBox 42">
            <a:extLst>
              <a:ext uri="{FF2B5EF4-FFF2-40B4-BE49-F238E27FC236}">
                <a16:creationId xmlns:a16="http://schemas.microsoft.com/office/drawing/2014/main" id="{FE69965B-3EF7-FB19-0FA8-0D6983806BFD}"/>
              </a:ext>
            </a:extLst>
          </p:cNvPr>
          <p:cNvSpPr txBox="1"/>
          <p:nvPr/>
        </p:nvSpPr>
        <p:spPr>
          <a:xfrm>
            <a:off x="7968708" y="5953354"/>
            <a:ext cx="1485254" cy="492443"/>
          </a:xfrm>
          <a:prstGeom prst="rect">
            <a:avLst/>
          </a:prstGeom>
          <a:noFill/>
        </p:spPr>
        <p:txBody>
          <a:bodyPr wrap="square" lIns="0" tIns="0" rIns="0" bIns="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rPr>
              <a:t>Family</a:t>
            </a:r>
            <a:endParaRPr lang="en-US" sz="3200" b="0" i="0" u="none" strike="noStrike" kern="1200" cap="none" spc="0" normalizeH="0" baseline="0" noProof="0" dirty="0">
              <a:ln>
                <a:noFill/>
              </a:ln>
              <a:solidFill>
                <a:srgbClr val="117980"/>
              </a:solidFill>
              <a:effectLst>
                <a:glow rad="25400">
                  <a:prstClr val="white"/>
                </a:glow>
              </a:effectLst>
              <a:uLnTx/>
              <a:uFillTx/>
              <a:latin typeface="Segoe UI"/>
              <a:cs typeface="Segoe UI"/>
            </a:endParaRPr>
          </a:p>
        </p:txBody>
      </p:sp>
    </p:spTree>
    <p:extLst>
      <p:ext uri="{BB962C8B-B14F-4D97-AF65-F5344CB8AC3E}">
        <p14:creationId xmlns:p14="http://schemas.microsoft.com/office/powerpoint/2010/main" val="3423865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Box 1"/>
          <p:cNvSpPr txBox="1">
            <a:spLocks noGrp="1" noChangeArrowheads="1"/>
          </p:cNvSpPr>
          <p:nvPr>
            <p:ph type="title"/>
          </p:nvPr>
        </p:nvSpPr>
        <p:spPr bwMode="auto">
          <a:xfrm>
            <a:off x="838200" y="732770"/>
            <a:ext cx="8730006"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auto" hangingPunct="1">
              <a:spcBef>
                <a:spcPts val="0"/>
              </a:spcBef>
              <a:spcAft>
                <a:spcPts val="0"/>
              </a:spcAft>
              <a:defRPr/>
            </a:pPr>
            <a:r>
              <a:rPr kumimoji="0" lang="en-GB" sz="4000" i="0" u="none" strike="noStrike" kern="1200" cap="none" spc="0" normalizeH="0" baseline="0" noProof="0" dirty="0">
                <a:ln>
                  <a:noFill/>
                </a:ln>
                <a:solidFill>
                  <a:srgbClr val="117980"/>
                </a:solidFill>
                <a:effectLst/>
                <a:uLnTx/>
                <a:uFillTx/>
                <a:latin typeface="Roboto" panose="02000000000000000000" pitchFamily="2" charset="0"/>
                <a:ea typeface="Roboto" panose="02000000000000000000" pitchFamily="2" charset="0"/>
                <a:cs typeface="Arial"/>
              </a:rPr>
              <a:t>Reflection</a:t>
            </a:r>
            <a:r>
              <a:rPr lang="en-GB" sz="4000" kern="1200" dirty="0">
                <a:solidFill>
                  <a:srgbClr val="117980"/>
                </a:solidFill>
                <a:latin typeface="Roboto" panose="02000000000000000000" pitchFamily="2" charset="0"/>
                <a:ea typeface="Roboto" panose="02000000000000000000" pitchFamily="2" charset="0"/>
                <a:cs typeface="Arial"/>
              </a:rPr>
              <a:t> 2</a:t>
            </a:r>
            <a:endParaRPr kumimoji="0" lang="en-GB" sz="4000" i="0" u="none" strike="noStrike" kern="1200" cap="none" spc="0" normalizeH="0" baseline="0" noProof="0" dirty="0">
              <a:ln>
                <a:noFill/>
              </a:ln>
              <a:solidFill>
                <a:srgbClr val="117980"/>
              </a:solidFill>
              <a:effectLst/>
              <a:uLnTx/>
              <a:uFillTx/>
              <a:latin typeface="Roboto" panose="02000000000000000000" pitchFamily="2" charset="0"/>
              <a:ea typeface="Roboto" panose="02000000000000000000" pitchFamily="2" charset="0"/>
              <a:cs typeface="+mn-cs"/>
            </a:endParaRPr>
          </a:p>
        </p:txBody>
      </p:sp>
      <p:sp>
        <p:nvSpPr>
          <p:cNvPr id="2" name="TextBox 1">
            <a:extLst>
              <a:ext uri="{FF2B5EF4-FFF2-40B4-BE49-F238E27FC236}">
                <a16:creationId xmlns:a16="http://schemas.microsoft.com/office/drawing/2014/main" id="{20B3CDD1-A1DE-D766-9D97-76F31AC9D1D4}"/>
              </a:ext>
            </a:extLst>
          </p:cNvPr>
          <p:cNvSpPr txBox="1"/>
          <p:nvPr/>
        </p:nvSpPr>
        <p:spPr>
          <a:xfrm>
            <a:off x="838200" y="1539631"/>
            <a:ext cx="9515517" cy="33630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sz="2400" b="1" dirty="0">
                <a:latin typeface="Roboto" panose="02000000000000000000" pitchFamily="2" charset="0"/>
                <a:ea typeface="Roboto" panose="02000000000000000000" pitchFamily="2" charset="0"/>
                <a:cs typeface="Arial"/>
              </a:rPr>
              <a:t>From what you have learned so far, think about:</a:t>
            </a:r>
          </a:p>
          <a:p>
            <a:pPr marL="342900" indent="-342900">
              <a:lnSpc>
                <a:spcPct val="150000"/>
              </a:lnSpc>
              <a:buFont typeface="Wingdings"/>
              <a:buChar char="§"/>
            </a:pPr>
            <a:r>
              <a:rPr lang="en-GB" sz="2400" dirty="0">
                <a:latin typeface="Roboto" panose="02000000000000000000" pitchFamily="2" charset="0"/>
                <a:ea typeface="Roboto" panose="02000000000000000000" pitchFamily="2" charset="0"/>
                <a:cs typeface="Arial"/>
              </a:rPr>
              <a:t>How has this made you feel?</a:t>
            </a:r>
          </a:p>
          <a:p>
            <a:pPr marL="342900" indent="-342900">
              <a:lnSpc>
                <a:spcPct val="150000"/>
              </a:lnSpc>
              <a:buFont typeface="Wingdings"/>
              <a:buChar char="§"/>
            </a:pPr>
            <a:r>
              <a:rPr lang="en-GB" sz="2400" dirty="0">
                <a:latin typeface="Roboto" panose="02000000000000000000" pitchFamily="2" charset="0"/>
                <a:ea typeface="Roboto" panose="02000000000000000000" pitchFamily="2" charset="0"/>
                <a:cs typeface="Arial"/>
              </a:rPr>
              <a:t>What has this made you think about?</a:t>
            </a:r>
          </a:p>
          <a:p>
            <a:pPr marL="342900" indent="-342900">
              <a:lnSpc>
                <a:spcPct val="150000"/>
              </a:lnSpc>
              <a:buFont typeface="Wingdings"/>
              <a:buChar char="§"/>
            </a:pPr>
            <a:r>
              <a:rPr lang="en-GB" sz="2400" dirty="0">
                <a:latin typeface="Roboto" panose="02000000000000000000" pitchFamily="2" charset="0"/>
                <a:ea typeface="Roboto" panose="02000000000000000000" pitchFamily="2" charset="0"/>
                <a:cs typeface="Arial"/>
              </a:rPr>
              <a:t>What one action would you like to take forward?</a:t>
            </a:r>
          </a:p>
          <a:p>
            <a:pPr marL="342900" indent="-342900">
              <a:lnSpc>
                <a:spcPct val="150000"/>
              </a:lnSpc>
              <a:buFont typeface="Wingdings"/>
              <a:buChar char="§"/>
            </a:pPr>
            <a:r>
              <a:rPr lang="en-GB" sz="2400" dirty="0">
                <a:latin typeface="Roboto" panose="02000000000000000000" pitchFamily="2" charset="0"/>
                <a:ea typeface="Roboto" panose="02000000000000000000" pitchFamily="2" charset="0"/>
                <a:cs typeface="Arial"/>
              </a:rPr>
              <a:t>How can you link what you plan to do with others in your setting?</a:t>
            </a:r>
          </a:p>
          <a:p>
            <a:pPr marL="342900" indent="-342900">
              <a:lnSpc>
                <a:spcPct val="150000"/>
              </a:lnSpc>
              <a:buFont typeface="Wingdings"/>
              <a:buChar char="§"/>
            </a:pPr>
            <a:r>
              <a:rPr lang="en-GB" sz="2400" dirty="0">
                <a:latin typeface="Roboto" panose="02000000000000000000" pitchFamily="2" charset="0"/>
                <a:ea typeface="Roboto" panose="02000000000000000000" pitchFamily="2" charset="0"/>
                <a:cs typeface="Arial"/>
              </a:rPr>
              <a:t>How will you know that this learning has made a difference?</a:t>
            </a:r>
          </a:p>
        </p:txBody>
      </p:sp>
      <p:pic>
        <p:nvPicPr>
          <p:cNvPr id="5" name="Picture 4">
            <a:extLst>
              <a:ext uri="{FF2B5EF4-FFF2-40B4-BE49-F238E27FC236}">
                <a16:creationId xmlns:a16="http://schemas.microsoft.com/office/drawing/2014/main" id="{0119DBB1-38FC-4195-129D-67D14892D61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1065" y="732770"/>
            <a:ext cx="1632487" cy="1613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517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3E4C47-483A-1871-5924-01269FB025AD}"/>
              </a:ext>
            </a:extLst>
          </p:cNvPr>
          <p:cNvSpPr>
            <a:spLocks noGrp="1"/>
          </p:cNvSpPr>
          <p:nvPr>
            <p:ph type="title"/>
          </p:nvPr>
        </p:nvSpPr>
        <p:spPr/>
        <p:txBody>
          <a:bodyPr/>
          <a:lstStyle/>
          <a:p>
            <a:r>
              <a:rPr lang="en-GB" dirty="0"/>
              <a:t>We value your feedback​</a:t>
            </a:r>
          </a:p>
        </p:txBody>
      </p:sp>
      <p:sp>
        <p:nvSpPr>
          <p:cNvPr id="8" name="Text Placeholder 7">
            <a:extLst>
              <a:ext uri="{FF2B5EF4-FFF2-40B4-BE49-F238E27FC236}">
                <a16:creationId xmlns:a16="http://schemas.microsoft.com/office/drawing/2014/main" id="{17039028-4FFD-3E24-98A9-2A85E0A80720}"/>
              </a:ext>
            </a:extLst>
          </p:cNvPr>
          <p:cNvSpPr>
            <a:spLocks noGrp="1"/>
          </p:cNvSpPr>
          <p:nvPr>
            <p:ph type="body" sz="half" idx="2"/>
          </p:nvPr>
        </p:nvSpPr>
        <p:spPr/>
        <p:txBody>
          <a:bodyPr>
            <a:normAutofit/>
          </a:bodyPr>
          <a:lstStyle/>
          <a:p>
            <a:pPr>
              <a:spcAft>
                <a:spcPts val="2400"/>
              </a:spcAft>
            </a:pPr>
            <a:r>
              <a:rPr lang="en-GB" dirty="0"/>
              <a:t>Your feedback could help us improve this resource and add to the overall value of the professional learning framework to the educational system​</a:t>
            </a:r>
          </a:p>
          <a:p>
            <a:pPr>
              <a:spcAft>
                <a:spcPts val="2400"/>
              </a:spcAft>
            </a:pPr>
            <a:r>
              <a:rPr lang="en-GB" dirty="0"/>
              <a:t>Please complete this short form, using the link or QR code, to let us know what you thought of it and any suggestions you have on how it could be improved ​</a:t>
            </a:r>
          </a:p>
        </p:txBody>
      </p:sp>
      <p:sp>
        <p:nvSpPr>
          <p:cNvPr id="9" name="Text Placeholder 8">
            <a:extLst>
              <a:ext uri="{FF2B5EF4-FFF2-40B4-BE49-F238E27FC236}">
                <a16:creationId xmlns:a16="http://schemas.microsoft.com/office/drawing/2014/main" id="{3AC0A8AA-1EC8-8DE2-4438-98F8FCB25318}"/>
              </a:ext>
            </a:extLst>
          </p:cNvPr>
          <p:cNvSpPr>
            <a:spLocks noGrp="1"/>
          </p:cNvSpPr>
          <p:nvPr>
            <p:ph type="body" sz="half" idx="10"/>
          </p:nvPr>
        </p:nvSpPr>
        <p:spPr>
          <a:xfrm>
            <a:off x="8356679" y="5674282"/>
            <a:ext cx="3468876" cy="698140"/>
          </a:xfrm>
        </p:spPr>
        <p:txBody>
          <a:bodyPr>
            <a:normAutofit fontScale="77500" lnSpcReduction="20000"/>
          </a:bodyPr>
          <a:lstStyle/>
          <a:p>
            <a:r>
              <a:rPr lang="en-GB" sz="2000" dirty="0">
                <a:hlinkClick r:id="rId3"/>
              </a:rPr>
              <a:t>Inclusion wellbeing and equalities feedback form</a:t>
            </a:r>
            <a:endParaRPr lang="en-GB" sz="2000" dirty="0"/>
          </a:p>
        </p:txBody>
      </p:sp>
      <p:pic>
        <p:nvPicPr>
          <p:cNvPr id="3074" name="Picture 2" descr="A qr code on a green background">
            <a:extLst>
              <a:ext uri="{FF2B5EF4-FFF2-40B4-BE49-F238E27FC236}">
                <a16:creationId xmlns:a16="http://schemas.microsoft.com/office/drawing/2014/main" id="{15DE7EE4-4E96-AFB6-3809-8F914100B3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6679" y="2205406"/>
            <a:ext cx="3468876" cy="3468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579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4237D-CC8D-C9A6-FB62-55B9B15337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59ADB6-8C19-B51D-3EB3-D0DDC05DFAC1}"/>
              </a:ext>
            </a:extLst>
          </p:cNvPr>
          <p:cNvSpPr>
            <a:spLocks noGrp="1"/>
          </p:cNvSpPr>
          <p:nvPr>
            <p:ph type="title"/>
          </p:nvPr>
        </p:nvSpPr>
        <p:spPr>
          <a:xfrm>
            <a:off x="838200" y="262495"/>
            <a:ext cx="10515600" cy="1109105"/>
          </a:xfrm>
        </p:spPr>
        <p:txBody>
          <a:bodyPr/>
          <a:lstStyle/>
          <a:p>
            <a:r>
              <a:rPr lang="en-GB" dirty="0"/>
              <a:t>What is hate crime? ​</a:t>
            </a:r>
          </a:p>
        </p:txBody>
      </p:sp>
      <p:sp>
        <p:nvSpPr>
          <p:cNvPr id="3" name="Content Placeholder 2">
            <a:extLst>
              <a:ext uri="{FF2B5EF4-FFF2-40B4-BE49-F238E27FC236}">
                <a16:creationId xmlns:a16="http://schemas.microsoft.com/office/drawing/2014/main" id="{ED421058-3D85-5610-D1F6-36B4F3132BDD}"/>
              </a:ext>
            </a:extLst>
          </p:cNvPr>
          <p:cNvSpPr>
            <a:spLocks noGrp="1"/>
          </p:cNvSpPr>
          <p:nvPr>
            <p:ph idx="1"/>
          </p:nvPr>
        </p:nvSpPr>
        <p:spPr>
          <a:xfrm>
            <a:off x="838200" y="1253331"/>
            <a:ext cx="10961914" cy="2722924"/>
          </a:xfrm>
        </p:spPr>
        <p:txBody>
          <a:bodyPr>
            <a:normAutofit/>
          </a:bodyPr>
          <a:lstStyle/>
          <a:p>
            <a:r>
              <a:rPr lang="en-GB" sz="2200" dirty="0"/>
              <a:t>Hate crime describes behaviour that is both criminal and rooted in prejudice, or which is intended to stir up hatred against people by reason of them possessing or appearing to possess protected characteristics. This includes online communications. In Scotland, the </a:t>
            </a:r>
            <a:r>
              <a:rPr lang="en-GB" sz="2200" dirty="0">
                <a:hlinkClick r:id="rId3"/>
              </a:rPr>
              <a:t>Hate Crime and Public Order (Scotland) Act 2021</a:t>
            </a:r>
            <a:r>
              <a:rPr lang="en-GB" sz="2200" dirty="0"/>
              <a:t> criminalises behaviour motivated by prejudice towards those with the following characteristics: </a:t>
            </a:r>
          </a:p>
        </p:txBody>
      </p:sp>
      <p:pic>
        <p:nvPicPr>
          <p:cNvPr id="1028" name="Picture 4" descr="Age, disability, race, religion, sexual orientation, transgender identity and variations in sex characteristics.">
            <a:extLst>
              <a:ext uri="{FF2B5EF4-FFF2-40B4-BE49-F238E27FC236}">
                <a16:creationId xmlns:a16="http://schemas.microsoft.com/office/drawing/2014/main" id="{84C69296-180B-A7DE-51C9-AC47A156E4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153562"/>
            <a:ext cx="5858442" cy="24554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descr="Under the age of criminal responsibility Scotland act 2019 a child under the age of 12 cannot be arrested charged or prosecuted for a crime.">
            <a:extLst>
              <a:ext uri="{FF2B5EF4-FFF2-40B4-BE49-F238E27FC236}">
                <a16:creationId xmlns:a16="http://schemas.microsoft.com/office/drawing/2014/main" id="{9627B796-9F86-BFBC-6822-4DC04DBDE30B}"/>
              </a:ext>
            </a:extLst>
          </p:cNvPr>
          <p:cNvSpPr/>
          <p:nvPr/>
        </p:nvSpPr>
        <p:spPr>
          <a:xfrm>
            <a:off x="7758545" y="4153563"/>
            <a:ext cx="4041569" cy="248033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50000"/>
              </a:lnSpc>
            </a:pPr>
            <a:r>
              <a:rPr lang="en-US" sz="2000" baseline="0" dirty="0">
                <a:solidFill>
                  <a:schemeClr val="tx1"/>
                </a:solidFill>
                <a:latin typeface="Roboto" panose="02000000000000000000" pitchFamily="2" charset="0"/>
                <a:ea typeface="Roboto" panose="02000000000000000000" pitchFamily="2" charset="0"/>
              </a:rPr>
              <a:t>Under The Age of Criminal Responsibility (Scotland) Act 2019, a child under the age of 12 cannot be arrested, charged or prosecuted for a crime.</a:t>
            </a:r>
            <a:endParaRPr lang="en-GB" dirty="0">
              <a:solidFill>
                <a:schemeClr val="tx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89457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4BE126-13A0-935B-CA04-9E26B02472D0}"/>
              </a:ext>
            </a:extLst>
          </p:cNvPr>
          <p:cNvSpPr>
            <a:spLocks noGrp="1"/>
          </p:cNvSpPr>
          <p:nvPr>
            <p:ph type="title"/>
          </p:nvPr>
        </p:nvSpPr>
        <p:spPr>
          <a:xfrm>
            <a:off x="534987" y="199234"/>
            <a:ext cx="8318067" cy="883578"/>
          </a:xfrm>
        </p:spPr>
        <p:txBody>
          <a:bodyPr/>
          <a:lstStyle/>
          <a:p>
            <a:r>
              <a:rPr lang="en-GB" dirty="0"/>
              <a:t>What can hate crime look like?​</a:t>
            </a:r>
          </a:p>
        </p:txBody>
      </p:sp>
      <p:sp>
        <p:nvSpPr>
          <p:cNvPr id="6" name="Text Placeholder 5">
            <a:extLst>
              <a:ext uri="{FF2B5EF4-FFF2-40B4-BE49-F238E27FC236}">
                <a16:creationId xmlns:a16="http://schemas.microsoft.com/office/drawing/2014/main" id="{30CE8A99-66C6-661F-026D-B9D9DDBDB361}"/>
              </a:ext>
            </a:extLst>
          </p:cNvPr>
          <p:cNvSpPr>
            <a:spLocks noGrp="1"/>
          </p:cNvSpPr>
          <p:nvPr>
            <p:ph type="body" sz="half" idx="2"/>
          </p:nvPr>
        </p:nvSpPr>
        <p:spPr>
          <a:xfrm>
            <a:off x="534987" y="1339970"/>
            <a:ext cx="6665336" cy="4947007"/>
          </a:xfrm>
        </p:spPr>
        <p:txBody>
          <a:bodyPr>
            <a:normAutofit fontScale="92500" lnSpcReduction="20000"/>
          </a:bodyPr>
          <a:lstStyle/>
          <a:p>
            <a:r>
              <a:rPr lang="en-GB" dirty="0"/>
              <a:t>Hate crimes can be verbal or physical and can include the following offences (if motivated by prejudice or intended to stir up hatred):​</a:t>
            </a:r>
          </a:p>
          <a:p>
            <a:pPr marL="342900" indent="-342900">
              <a:buFont typeface="Arial" panose="020B0604020202020204" pitchFamily="34" charset="0"/>
              <a:buChar char="•"/>
            </a:pPr>
            <a:r>
              <a:rPr lang="en-GB" dirty="0"/>
              <a:t>threatening behaviour​</a:t>
            </a:r>
          </a:p>
          <a:p>
            <a:pPr marL="342900" indent="-342900">
              <a:buFont typeface="Arial" panose="020B0604020202020204" pitchFamily="34" charset="0"/>
              <a:buChar char="•"/>
            </a:pPr>
            <a:r>
              <a:rPr lang="en-GB" dirty="0"/>
              <a:t>verbal abuse or insults including name-calling​</a:t>
            </a:r>
          </a:p>
          <a:p>
            <a:pPr marL="342900" indent="-342900">
              <a:buFont typeface="Arial" panose="020B0604020202020204" pitchFamily="34" charset="0"/>
              <a:buChar char="•"/>
            </a:pPr>
            <a:r>
              <a:rPr lang="en-GB" dirty="0"/>
              <a:t>assaults​</a:t>
            </a:r>
          </a:p>
          <a:p>
            <a:pPr marL="342900" indent="-342900">
              <a:buFont typeface="Arial" panose="020B0604020202020204" pitchFamily="34" charset="0"/>
              <a:buChar char="•"/>
            </a:pPr>
            <a:r>
              <a:rPr lang="en-GB" dirty="0"/>
              <a:t>robbery</a:t>
            </a:r>
          </a:p>
          <a:p>
            <a:pPr marL="342900" indent="-342900">
              <a:buFont typeface="Arial" panose="020B0604020202020204" pitchFamily="34" charset="0"/>
              <a:buChar char="•"/>
            </a:pPr>
            <a:r>
              <a:rPr lang="en-GB" dirty="0"/>
              <a:t>damage to property​</a:t>
            </a:r>
          </a:p>
          <a:p>
            <a:pPr marL="342900" indent="-342900">
              <a:buFont typeface="Arial" panose="020B0604020202020204" pitchFamily="34" charset="0"/>
              <a:buChar char="•"/>
            </a:pPr>
            <a:r>
              <a:rPr lang="en-GB" dirty="0"/>
              <a:t>encouraging others to commit hate crimes​</a:t>
            </a:r>
          </a:p>
          <a:p>
            <a:pPr marL="342900" indent="-342900">
              <a:buFont typeface="Arial" panose="020B0604020202020204" pitchFamily="34" charset="0"/>
              <a:buChar char="•"/>
            </a:pPr>
            <a:r>
              <a:rPr lang="en-GB" dirty="0"/>
              <a:t>harassment​</a:t>
            </a:r>
          </a:p>
          <a:p>
            <a:pPr marL="342900" indent="-342900">
              <a:buFont typeface="Arial" panose="020B0604020202020204" pitchFamily="34" charset="0"/>
              <a:buChar char="•"/>
            </a:pPr>
            <a:r>
              <a:rPr lang="en-GB" dirty="0"/>
              <a:t>online abuse on social media sites​</a:t>
            </a:r>
          </a:p>
        </p:txBody>
      </p:sp>
      <p:pic>
        <p:nvPicPr>
          <p:cNvPr id="2050" name="Picture 2" descr="Image of a broken mirror reflecting a person's face, with the words &quot;Hate Hurts&quot; below it. Part of the Hate Hurts campaign.">
            <a:extLst>
              <a:ext uri="{FF2B5EF4-FFF2-40B4-BE49-F238E27FC236}">
                <a16:creationId xmlns:a16="http://schemas.microsoft.com/office/drawing/2014/main" id="{D745E1A2-28B8-A538-8C03-F2A794544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0636" y="1384442"/>
            <a:ext cx="4409427" cy="44094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8990267-CA7B-8C12-B76D-3C782852581E}"/>
              </a:ext>
            </a:extLst>
          </p:cNvPr>
          <p:cNvSpPr txBox="1"/>
          <p:nvPr/>
        </p:nvSpPr>
        <p:spPr>
          <a:xfrm>
            <a:off x="5765149" y="5961267"/>
            <a:ext cx="6665336" cy="769441"/>
          </a:xfrm>
          <a:prstGeom prst="rect">
            <a:avLst/>
          </a:prstGeom>
          <a:noFill/>
        </p:spPr>
        <p:txBody>
          <a:bodyPr wrap="square">
            <a:spAutoFit/>
          </a:bodyPr>
          <a:lstStyle/>
          <a:p>
            <a:r>
              <a:rPr lang="en-GB" sz="2200" b="0" i="0" u="none" strike="noStrike" dirty="0">
                <a:solidFill>
                  <a:srgbClr val="000000"/>
                </a:solidFill>
                <a:effectLst/>
                <a:latin typeface="Roboto" panose="02000000000000000000" pitchFamily="2" charset="0"/>
                <a:ea typeface="Roboto" panose="02000000000000000000" pitchFamily="2" charset="0"/>
              </a:rPr>
              <a:t>Hate crime has a hugely damaging and corrosive impact on victims, their families and communities.</a:t>
            </a:r>
            <a:r>
              <a:rPr lang="en-GB" sz="2200" b="0" i="0" dirty="0">
                <a:solidFill>
                  <a:srgbClr val="000000"/>
                </a:solidFill>
                <a:effectLst/>
                <a:latin typeface="Roboto" panose="02000000000000000000" pitchFamily="2" charset="0"/>
                <a:ea typeface="Roboto" panose="02000000000000000000" pitchFamily="2" charset="0"/>
              </a:rPr>
              <a:t>​</a:t>
            </a:r>
            <a:endParaRPr lang="en-GB" sz="22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60382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0E14D484-697C-5FE3-2001-1DC33BA66231}"/>
              </a:ext>
            </a:extLst>
          </p:cNvPr>
          <p:cNvSpPr txBox="1">
            <a:spLocks noGrp="1"/>
          </p:cNvSpPr>
          <p:nvPr>
            <p:ph type="title"/>
          </p:nvPr>
        </p:nvSpPr>
        <p:spPr>
          <a:xfrm>
            <a:off x="555505" y="365125"/>
            <a:ext cx="1150461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7980"/>
                </a:solidFill>
                <a:effectLst/>
                <a:uLnTx/>
                <a:uFillTx/>
                <a:cs typeface="Segoe UI"/>
              </a:rPr>
              <a:t>Impact of hate </a:t>
            </a:r>
            <a:r>
              <a:rPr lang="en-GB" sz="4000" b="1" dirty="0">
                <a:solidFill>
                  <a:srgbClr val="117980"/>
                </a:solidFill>
                <a:cs typeface="Segoe UI"/>
              </a:rPr>
              <a:t>c</a:t>
            </a:r>
            <a:r>
              <a:rPr kumimoji="0" lang="en-GB" sz="4000" b="1" i="0" u="none" strike="noStrike" kern="1200" cap="none" spc="0" normalizeH="0" baseline="0" noProof="0" dirty="0">
                <a:ln>
                  <a:noFill/>
                </a:ln>
                <a:solidFill>
                  <a:srgbClr val="117980"/>
                </a:solidFill>
                <a:effectLst/>
                <a:uLnTx/>
                <a:uFillTx/>
                <a:cs typeface="Segoe UI"/>
              </a:rPr>
              <a:t>rime</a:t>
            </a:r>
            <a:endParaRPr kumimoji="0" lang="en-GB" sz="4000" b="1" i="0" u="none" strike="noStrike" kern="1200" cap="none" spc="0" normalizeH="0" baseline="0" noProof="0" dirty="0">
              <a:ln>
                <a:noFill/>
              </a:ln>
              <a:solidFill>
                <a:srgbClr val="117980"/>
              </a:solidFill>
              <a:effectLst/>
              <a:uLnTx/>
              <a:uFillTx/>
              <a:cs typeface="Segoe UI" panose="020B0502040204020203" pitchFamily="34" charset="0"/>
            </a:endParaRPr>
          </a:p>
        </p:txBody>
      </p:sp>
      <p:grpSp>
        <p:nvGrpSpPr>
          <p:cNvPr id="9" name="Group 8" descr="Person causing harm">
            <a:extLst>
              <a:ext uri="{FF2B5EF4-FFF2-40B4-BE49-F238E27FC236}">
                <a16:creationId xmlns:a16="http://schemas.microsoft.com/office/drawing/2014/main" id="{E6A7F4B6-E3D4-DC43-89E1-1778D4D428CA}"/>
              </a:ext>
            </a:extLst>
          </p:cNvPr>
          <p:cNvGrpSpPr/>
          <p:nvPr/>
        </p:nvGrpSpPr>
        <p:grpSpPr>
          <a:xfrm>
            <a:off x="555505" y="1519763"/>
            <a:ext cx="5150676" cy="4357046"/>
            <a:chOff x="555505" y="1519763"/>
            <a:chExt cx="5150676" cy="4357046"/>
          </a:xfrm>
        </p:grpSpPr>
        <p:grpSp>
          <p:nvGrpSpPr>
            <p:cNvPr id="2" name="Group 1" descr="Person causing the harm">
              <a:extLst>
                <a:ext uri="{FF2B5EF4-FFF2-40B4-BE49-F238E27FC236}">
                  <a16:creationId xmlns:a16="http://schemas.microsoft.com/office/drawing/2014/main" id="{79809525-976B-0927-D5BC-36F864627F5E}"/>
                </a:ext>
                <a:ext uri="{C183D7F6-B498-43B3-948B-1728B52AA6E4}">
                  <adec:decorative xmlns:adec="http://schemas.microsoft.com/office/drawing/2017/decorative" val="0"/>
                </a:ext>
              </a:extLst>
            </p:cNvPr>
            <p:cNvGrpSpPr/>
            <p:nvPr/>
          </p:nvGrpSpPr>
          <p:grpSpPr>
            <a:xfrm>
              <a:off x="3275928" y="1519763"/>
              <a:ext cx="2430253" cy="2875800"/>
              <a:chOff x="2817852" y="1991100"/>
              <a:chExt cx="2430253" cy="2875800"/>
            </a:xfrm>
          </p:grpSpPr>
          <p:pic>
            <p:nvPicPr>
              <p:cNvPr id="7" name="Graphic 6" descr="Bald woman head">
                <a:extLst>
                  <a:ext uri="{FF2B5EF4-FFF2-40B4-BE49-F238E27FC236}">
                    <a16:creationId xmlns:a16="http://schemas.microsoft.com/office/drawing/2014/main" id="{027B8949-4984-D496-A6A5-057AF0096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17852" y="1991100"/>
                <a:ext cx="2430253" cy="2875800"/>
              </a:xfrm>
              <a:prstGeom prst="rect">
                <a:avLst/>
              </a:prstGeom>
            </p:spPr>
          </p:pic>
          <p:sp>
            <p:nvSpPr>
              <p:cNvPr id="40" name="TextBox 39">
                <a:extLst>
                  <a:ext uri="{FF2B5EF4-FFF2-40B4-BE49-F238E27FC236}">
                    <a16:creationId xmlns:a16="http://schemas.microsoft.com/office/drawing/2014/main" id="{37500F72-0C51-3E91-6D5F-056061F39FB3}"/>
                  </a:ext>
                </a:extLst>
              </p:cNvPr>
              <p:cNvSpPr txBox="1"/>
              <p:nvPr/>
            </p:nvSpPr>
            <p:spPr>
              <a:xfrm>
                <a:off x="3598027" y="2919108"/>
                <a:ext cx="1111497" cy="957663"/>
              </a:xfrm>
              <a:prstGeom prst="rect">
                <a:avLst/>
              </a:prstGeom>
              <a:noFill/>
            </p:spPr>
            <p:txBody>
              <a:bodyPr wrap="square" rtlCol="0">
                <a:spAutoFit/>
              </a:bodyPr>
              <a:lstStyle/>
              <a:p>
                <a:pPr algn="ctr"/>
                <a:r>
                  <a:rPr lang="en-US" dirty="0">
                    <a:latin typeface="Segoe UI" panose="020B0502040204020203" pitchFamily="34" charset="0"/>
                    <a:cs typeface="Segoe UI" panose="020B0502040204020203" pitchFamily="34" charset="0"/>
                  </a:rPr>
                  <a:t>Person causing harm</a:t>
                </a:r>
                <a:endParaRPr lang="en-GB" dirty="0">
                  <a:latin typeface="Segoe UI" panose="020B0502040204020203" pitchFamily="34" charset="0"/>
                  <a:cs typeface="Segoe UI" panose="020B0502040204020203" pitchFamily="34" charset="0"/>
                </a:endParaRPr>
              </a:p>
            </p:txBody>
          </p:sp>
        </p:grpSp>
        <p:sp>
          <p:nvSpPr>
            <p:cNvPr id="32" name="TextBox 31">
              <a:extLst>
                <a:ext uri="{FF2B5EF4-FFF2-40B4-BE49-F238E27FC236}">
                  <a16:creationId xmlns:a16="http://schemas.microsoft.com/office/drawing/2014/main" id="{4D418BC3-62A6-D6EF-E4BE-DCD006179F6A}"/>
                </a:ext>
              </a:extLst>
            </p:cNvPr>
            <p:cNvSpPr txBox="1"/>
            <p:nvPr/>
          </p:nvSpPr>
          <p:spPr>
            <a:xfrm>
              <a:off x="555505" y="1738193"/>
              <a:ext cx="2397593" cy="959622"/>
            </a:xfrm>
            <a:prstGeom prst="rect">
              <a:avLst/>
            </a:prstGeom>
            <a:noFill/>
            <a:ln w="28575">
              <a:solidFill>
                <a:srgbClr val="117980"/>
              </a:solidFill>
            </a:ln>
          </p:spPr>
          <p:txBody>
            <a:bodyPr wrap="square">
              <a:spAutoFit/>
            </a:bodyPr>
            <a:lstStyle>
              <a:defPPr>
                <a:defRPr lang="en-GB"/>
              </a:defPPr>
              <a:lvl1pPr lvl="0" algn="ctr">
                <a:lnSpc>
                  <a:spcPct val="107000"/>
                </a:lnSpc>
                <a:defRPr>
                  <a:effectLst/>
                  <a:latin typeface="Segoe UI" panose="020B0502040204020203" pitchFamily="34" charset="0"/>
                  <a:ea typeface="Times New Roman" panose="02020603050405020304" pitchFamily="18" charset="0"/>
                  <a:cs typeface="Segoe UI" panose="020B0502040204020203" pitchFamily="34" charset="0"/>
                </a:defRPr>
              </a:lvl1pPr>
            </a:lstStyle>
            <a:p>
              <a:pPr algn="l"/>
              <a:r>
                <a:rPr lang="en-GB" dirty="0"/>
                <a:t>Negative impact on education and future prospects</a:t>
              </a:r>
            </a:p>
          </p:txBody>
        </p:sp>
        <p:sp>
          <p:nvSpPr>
            <p:cNvPr id="34" name="TextBox 33">
              <a:extLst>
                <a:ext uri="{FF2B5EF4-FFF2-40B4-BE49-F238E27FC236}">
                  <a16:creationId xmlns:a16="http://schemas.microsoft.com/office/drawing/2014/main" id="{09AD0592-F844-AC76-5174-A8B9EA717EB8}"/>
                </a:ext>
              </a:extLst>
            </p:cNvPr>
            <p:cNvSpPr txBox="1"/>
            <p:nvPr/>
          </p:nvSpPr>
          <p:spPr>
            <a:xfrm>
              <a:off x="562259" y="2887572"/>
              <a:ext cx="2032690" cy="373757"/>
            </a:xfrm>
            <a:prstGeom prst="rect">
              <a:avLst/>
            </a:prstGeom>
            <a:noFill/>
            <a:ln w="28575">
              <a:solidFill>
                <a:srgbClr val="117980"/>
              </a:solidFill>
            </a:ln>
          </p:spPr>
          <p:txBody>
            <a:bodyPr wrap="square">
              <a:spAutoFit/>
            </a:bodyPr>
            <a:lstStyle>
              <a:defPPr>
                <a:defRPr lang="en-GB"/>
              </a:defPPr>
              <a:lvl1pPr lvl="0" algn="ctr">
                <a:lnSpc>
                  <a:spcPct val="107000"/>
                </a:lnSpc>
                <a:defRPr>
                  <a:effectLst/>
                  <a:latin typeface="Segoe UI" panose="020B0502040204020203" pitchFamily="34" charset="0"/>
                  <a:ea typeface="Times New Roman" panose="02020603050405020304" pitchFamily="18" charset="0"/>
                  <a:cs typeface="Segoe UI" panose="020B0502040204020203" pitchFamily="34" charset="0"/>
                </a:defRPr>
              </a:lvl1pPr>
            </a:lstStyle>
            <a:p>
              <a:pPr algn="l"/>
              <a:r>
                <a:rPr lang="en-GB" dirty="0"/>
                <a:t>Criminal record</a:t>
              </a:r>
            </a:p>
          </p:txBody>
        </p:sp>
        <p:sp>
          <p:nvSpPr>
            <p:cNvPr id="36" name="TextBox 35">
              <a:extLst>
                <a:ext uri="{FF2B5EF4-FFF2-40B4-BE49-F238E27FC236}">
                  <a16:creationId xmlns:a16="http://schemas.microsoft.com/office/drawing/2014/main" id="{0D44A070-99F6-EB09-469C-B5A1F8F7BB30}"/>
                </a:ext>
              </a:extLst>
            </p:cNvPr>
            <p:cNvSpPr txBox="1"/>
            <p:nvPr/>
          </p:nvSpPr>
          <p:spPr>
            <a:xfrm>
              <a:off x="562259" y="3467610"/>
              <a:ext cx="2386292" cy="373757"/>
            </a:xfrm>
            <a:prstGeom prst="rect">
              <a:avLst/>
            </a:prstGeom>
            <a:noFill/>
            <a:ln w="28575">
              <a:solidFill>
                <a:srgbClr val="117980"/>
              </a:solidFill>
            </a:ln>
          </p:spPr>
          <p:txBody>
            <a:bodyPr wrap="square">
              <a:spAutoFit/>
            </a:bodyPr>
            <a:lstStyle>
              <a:defPPr>
                <a:defRPr lang="en-GB"/>
              </a:defPPr>
              <a:lvl1pPr lvl="0" algn="ctr">
                <a:lnSpc>
                  <a:spcPct val="107000"/>
                </a:lnSpc>
                <a:defRPr>
                  <a:effectLst/>
                  <a:latin typeface="Segoe UI" panose="020B0502040204020203" pitchFamily="34" charset="0"/>
                  <a:ea typeface="Times New Roman" panose="02020603050405020304" pitchFamily="18" charset="0"/>
                  <a:cs typeface="Segoe UI" panose="020B0502040204020203" pitchFamily="34" charset="0"/>
                </a:defRPr>
              </a:lvl1pPr>
            </a:lstStyle>
            <a:p>
              <a:pPr algn="l"/>
              <a:r>
                <a:rPr lang="en-GB" dirty="0"/>
                <a:t>Poor mental health</a:t>
              </a:r>
            </a:p>
          </p:txBody>
        </p:sp>
        <p:sp>
          <p:nvSpPr>
            <p:cNvPr id="38" name="TextBox 37">
              <a:extLst>
                <a:ext uri="{FF2B5EF4-FFF2-40B4-BE49-F238E27FC236}">
                  <a16:creationId xmlns:a16="http://schemas.microsoft.com/office/drawing/2014/main" id="{0E6FA7A8-7313-B9A7-DE77-4F176E161B8E}"/>
                </a:ext>
              </a:extLst>
            </p:cNvPr>
            <p:cNvSpPr txBox="1"/>
            <p:nvPr/>
          </p:nvSpPr>
          <p:spPr>
            <a:xfrm>
              <a:off x="562259" y="4047648"/>
              <a:ext cx="2430253" cy="959622"/>
            </a:xfrm>
            <a:prstGeom prst="rect">
              <a:avLst/>
            </a:prstGeom>
            <a:noFill/>
            <a:ln w="28575">
              <a:solidFill>
                <a:srgbClr val="117980"/>
              </a:solidFill>
            </a:ln>
          </p:spPr>
          <p:txBody>
            <a:bodyPr wrap="square">
              <a:spAutoFit/>
            </a:bodyPr>
            <a:lstStyle>
              <a:defPPr>
                <a:defRPr lang="en-GB"/>
              </a:defPPr>
              <a:lvl1pPr lvl="0" algn="ctr">
                <a:lnSpc>
                  <a:spcPct val="107000"/>
                </a:lnSpc>
                <a:defRPr>
                  <a:effectLst/>
                  <a:latin typeface="Segoe UI" panose="020B0502040204020203" pitchFamily="34" charset="0"/>
                  <a:ea typeface="Times New Roman" panose="02020603050405020304" pitchFamily="18" charset="0"/>
                  <a:cs typeface="Segoe UI" panose="020B0502040204020203" pitchFamily="34" charset="0"/>
                </a:defRPr>
              </a:lvl1pPr>
            </a:lstStyle>
            <a:p>
              <a:pPr algn="l"/>
              <a:r>
                <a:rPr lang="en-GB" dirty="0"/>
                <a:t>Felt a rush from incident and escalates to more crime</a:t>
              </a:r>
            </a:p>
          </p:txBody>
        </p:sp>
        <p:sp>
          <p:nvSpPr>
            <p:cNvPr id="30" name="TextBox 29">
              <a:extLst>
                <a:ext uri="{FF2B5EF4-FFF2-40B4-BE49-F238E27FC236}">
                  <a16:creationId xmlns:a16="http://schemas.microsoft.com/office/drawing/2014/main" id="{9CC6EBA5-8309-D702-5E4C-8AB83660517B}"/>
                </a:ext>
              </a:extLst>
            </p:cNvPr>
            <p:cNvSpPr txBox="1"/>
            <p:nvPr/>
          </p:nvSpPr>
          <p:spPr>
            <a:xfrm>
              <a:off x="562259" y="5213551"/>
              <a:ext cx="3244587" cy="663258"/>
            </a:xfrm>
            <a:prstGeom prst="rect">
              <a:avLst/>
            </a:prstGeom>
            <a:noFill/>
            <a:ln w="28575">
              <a:solidFill>
                <a:srgbClr val="117980"/>
              </a:solidFill>
            </a:ln>
          </p:spPr>
          <p:txBody>
            <a:bodyPr wrap="square">
              <a:spAutoFit/>
            </a:bodyPr>
            <a:lstStyle>
              <a:defPPr>
                <a:defRPr lang="en-GB"/>
              </a:defPPr>
              <a:lvl1pPr lvl="0" algn="ctr">
                <a:lnSpc>
                  <a:spcPct val="107000"/>
                </a:lnSpc>
                <a:defRPr>
                  <a:effectLst/>
                  <a:latin typeface="Segoe UI" panose="020B0502040204020203" pitchFamily="34" charset="0"/>
                  <a:ea typeface="Times New Roman" panose="02020603050405020304" pitchFamily="18" charset="0"/>
                  <a:cs typeface="Segoe UI" panose="020B0502040204020203" pitchFamily="34" charset="0"/>
                </a:defRPr>
              </a:lvl1pPr>
            </a:lstStyle>
            <a:p>
              <a:pPr algn="l"/>
              <a:r>
                <a:rPr lang="en-GB" dirty="0"/>
                <a:t>Fall in with the wrong group and enters a cycle of hate</a:t>
              </a:r>
            </a:p>
          </p:txBody>
        </p:sp>
      </p:grpSp>
      <p:grpSp>
        <p:nvGrpSpPr>
          <p:cNvPr id="6" name="Group 5" descr="person experiencing harm">
            <a:extLst>
              <a:ext uri="{FF2B5EF4-FFF2-40B4-BE49-F238E27FC236}">
                <a16:creationId xmlns:a16="http://schemas.microsoft.com/office/drawing/2014/main" id="{30B99A9D-3C43-AE6C-84F8-543B32720549}"/>
              </a:ext>
            </a:extLst>
          </p:cNvPr>
          <p:cNvGrpSpPr/>
          <p:nvPr/>
        </p:nvGrpSpPr>
        <p:grpSpPr>
          <a:xfrm>
            <a:off x="6070204" y="696967"/>
            <a:ext cx="5989917" cy="5990778"/>
            <a:chOff x="6070204" y="696967"/>
            <a:chExt cx="5989917" cy="5990778"/>
          </a:xfrm>
        </p:grpSpPr>
        <p:grpSp>
          <p:nvGrpSpPr>
            <p:cNvPr id="3" name="Group 2" descr="person experiencing the harm">
              <a:extLst>
                <a:ext uri="{FF2B5EF4-FFF2-40B4-BE49-F238E27FC236}">
                  <a16:creationId xmlns:a16="http://schemas.microsoft.com/office/drawing/2014/main" id="{96232D33-74EF-61CD-363A-946DF7D9C09E}"/>
                </a:ext>
                <a:ext uri="{C183D7F6-B498-43B3-948B-1728B52AA6E4}">
                  <adec:decorative xmlns:adec="http://schemas.microsoft.com/office/drawing/2017/decorative" val="0"/>
                </a:ext>
              </a:extLst>
            </p:cNvPr>
            <p:cNvGrpSpPr/>
            <p:nvPr/>
          </p:nvGrpSpPr>
          <p:grpSpPr>
            <a:xfrm>
              <a:off x="6070204" y="1497364"/>
              <a:ext cx="2349646" cy="2780415"/>
              <a:chOff x="6437963" y="2007733"/>
              <a:chExt cx="2349646" cy="2780415"/>
            </a:xfrm>
          </p:grpSpPr>
          <p:pic>
            <p:nvPicPr>
              <p:cNvPr id="8" name="Graphic 7" descr="Bald woman head">
                <a:extLst>
                  <a:ext uri="{FF2B5EF4-FFF2-40B4-BE49-F238E27FC236}">
                    <a16:creationId xmlns:a16="http://schemas.microsoft.com/office/drawing/2014/main" id="{23C43F16-79F1-8D18-28B4-AF4F32A098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6437963" y="2007733"/>
                <a:ext cx="2349646" cy="2780415"/>
              </a:xfrm>
              <a:prstGeom prst="rect">
                <a:avLst/>
              </a:prstGeom>
            </p:spPr>
          </p:pic>
          <p:sp>
            <p:nvSpPr>
              <p:cNvPr id="41" name="TextBox 40">
                <a:extLst>
                  <a:ext uri="{FF2B5EF4-FFF2-40B4-BE49-F238E27FC236}">
                    <a16:creationId xmlns:a16="http://schemas.microsoft.com/office/drawing/2014/main" id="{845F059B-E8F9-99AF-AA21-E84B15AB0B09}"/>
                  </a:ext>
                </a:extLst>
              </p:cNvPr>
              <p:cNvSpPr txBox="1"/>
              <p:nvPr/>
            </p:nvSpPr>
            <p:spPr>
              <a:xfrm>
                <a:off x="6685003" y="2967335"/>
                <a:ext cx="1558010" cy="923330"/>
              </a:xfrm>
              <a:prstGeom prst="rect">
                <a:avLst/>
              </a:prstGeom>
              <a:noFill/>
            </p:spPr>
            <p:txBody>
              <a:bodyPr wrap="square" rtlCol="0">
                <a:spAutoFit/>
              </a:bodyPr>
              <a:lstStyle/>
              <a:p>
                <a:pPr algn="ctr"/>
                <a:r>
                  <a:rPr lang="en-US" dirty="0">
                    <a:latin typeface="Segoe UI" panose="020B0502040204020203" pitchFamily="34" charset="0"/>
                    <a:cs typeface="Segoe UI" panose="020B0502040204020203" pitchFamily="34" charset="0"/>
                  </a:rPr>
                  <a:t>Person experiencing harm</a:t>
                </a:r>
                <a:endParaRPr lang="en-GB" dirty="0">
                  <a:latin typeface="Segoe UI" panose="020B0502040204020203" pitchFamily="34" charset="0"/>
                  <a:cs typeface="Segoe UI" panose="020B0502040204020203" pitchFamily="34" charset="0"/>
                </a:endParaRPr>
              </a:p>
            </p:txBody>
          </p:sp>
        </p:grpSp>
        <p:sp>
          <p:nvSpPr>
            <p:cNvPr id="10" name="TextBox 9">
              <a:extLst>
                <a:ext uri="{FF2B5EF4-FFF2-40B4-BE49-F238E27FC236}">
                  <a16:creationId xmlns:a16="http://schemas.microsoft.com/office/drawing/2014/main" id="{43029CBC-B049-DC25-8361-182043FACD18}"/>
                </a:ext>
              </a:extLst>
            </p:cNvPr>
            <p:cNvSpPr txBox="1"/>
            <p:nvPr/>
          </p:nvSpPr>
          <p:spPr>
            <a:xfrm>
              <a:off x="8623336" y="5836997"/>
              <a:ext cx="2430253" cy="366895"/>
            </a:xfrm>
            <a:prstGeom prst="rect">
              <a:avLst/>
            </a:prstGeom>
            <a:noFill/>
            <a:ln w="28575">
              <a:solidFill>
                <a:srgbClr val="5EDBC6"/>
              </a:solidFill>
            </a:ln>
          </p:spPr>
          <p:txBody>
            <a:bodyPr wrap="square">
              <a:spAutoFit/>
            </a:bodyPr>
            <a:lstStyle>
              <a:defPPr>
                <a:defRPr lang="en-GB"/>
              </a:defPPr>
              <a:lvl1pPr lvl="0" algn="ctr">
                <a:lnSpc>
                  <a:spcPct val="107000"/>
                </a:lnSpc>
                <a:defRPr>
                  <a:effectLst/>
                  <a:latin typeface="Segoe UI" panose="020B0502040204020203" pitchFamily="34" charset="0"/>
                  <a:ea typeface="Times New Roman" panose="02020603050405020304" pitchFamily="18" charset="0"/>
                  <a:cs typeface="Segoe UI" panose="020B0502040204020203" pitchFamily="34" charset="0"/>
                </a:defRPr>
              </a:lvl1pPr>
            </a:lstStyle>
            <a:p>
              <a:pPr algn="l"/>
              <a:r>
                <a:rPr lang="en-GB" dirty="0"/>
                <a:t>Feeling of isolation</a:t>
              </a:r>
            </a:p>
          </p:txBody>
        </p:sp>
        <p:sp>
          <p:nvSpPr>
            <p:cNvPr id="12" name="TextBox 11">
              <a:extLst>
                <a:ext uri="{FF2B5EF4-FFF2-40B4-BE49-F238E27FC236}">
                  <a16:creationId xmlns:a16="http://schemas.microsoft.com/office/drawing/2014/main" id="{2B6BFAE7-E93A-C6B5-D92A-40DB5D57EF73}"/>
                </a:ext>
              </a:extLst>
            </p:cNvPr>
            <p:cNvSpPr txBox="1"/>
            <p:nvPr/>
          </p:nvSpPr>
          <p:spPr>
            <a:xfrm>
              <a:off x="8623336" y="6320850"/>
              <a:ext cx="3077779" cy="366895"/>
            </a:xfrm>
            <a:prstGeom prst="rect">
              <a:avLst/>
            </a:prstGeom>
            <a:noFill/>
            <a:ln w="28575">
              <a:solidFill>
                <a:srgbClr val="5EDBC6"/>
              </a:solidFill>
            </a:ln>
          </p:spPr>
          <p:txBody>
            <a:bodyPr wrap="square">
              <a:spAutoFit/>
            </a:bodyPr>
            <a:lstStyle/>
            <a:p>
              <a:pPr lvl="0">
                <a:lnSpc>
                  <a:spcPct val="107000"/>
                </a:lnSpc>
              </a:pPr>
              <a:r>
                <a:rPr lang="en-GB" sz="1800" dirty="0">
                  <a:effectLst/>
                  <a:latin typeface="Segoe UI" panose="020B0502040204020203" pitchFamily="34" charset="0"/>
                  <a:ea typeface="Times New Roman" panose="02020603050405020304" pitchFamily="18" charset="0"/>
                  <a:cs typeface="Segoe UI" panose="020B0502040204020203" pitchFamily="34" charset="0"/>
                </a:rPr>
                <a:t>Mental health issues, PTSD</a:t>
              </a:r>
              <a:endParaRPr lang="en-GB" sz="1600" dirty="0">
                <a:effectLst/>
                <a:latin typeface="Segoe UI" panose="020B0502040204020203" pitchFamily="34" charset="0"/>
                <a:ea typeface="Times New Roman" panose="02020603050405020304" pitchFamily="18" charset="0"/>
                <a:cs typeface="Segoe UI" panose="020B0502040204020203" pitchFamily="34" charset="0"/>
              </a:endParaRPr>
            </a:p>
          </p:txBody>
        </p:sp>
        <p:sp>
          <p:nvSpPr>
            <p:cNvPr id="24" name="TextBox 23">
              <a:extLst>
                <a:ext uri="{FF2B5EF4-FFF2-40B4-BE49-F238E27FC236}">
                  <a16:creationId xmlns:a16="http://schemas.microsoft.com/office/drawing/2014/main" id="{F79AD389-7520-65F6-EB28-1A4CFFD5B13E}"/>
                </a:ext>
              </a:extLst>
            </p:cNvPr>
            <p:cNvSpPr txBox="1"/>
            <p:nvPr/>
          </p:nvSpPr>
          <p:spPr>
            <a:xfrm>
              <a:off x="8623338" y="696967"/>
              <a:ext cx="3436783" cy="663258"/>
            </a:xfrm>
            <a:prstGeom prst="rect">
              <a:avLst/>
            </a:prstGeom>
            <a:noFill/>
            <a:ln w="28575">
              <a:solidFill>
                <a:srgbClr val="5EDBC6"/>
              </a:solidFill>
            </a:ln>
          </p:spPr>
          <p:txBody>
            <a:bodyPr wrap="square" lIns="91440" tIns="45720" rIns="91440" bIns="45720" anchor="t">
              <a:spAutoFit/>
            </a:bodyPr>
            <a:lstStyle>
              <a:defPPr>
                <a:defRPr lang="en-GB"/>
              </a:defPPr>
              <a:lvl1pPr lvl="0" algn="ctr">
                <a:lnSpc>
                  <a:spcPct val="107000"/>
                </a:lnSpc>
                <a:defRPr>
                  <a:effectLst/>
                  <a:latin typeface="Segoe UI" panose="020B0502040204020203" pitchFamily="34" charset="0"/>
                  <a:ea typeface="Times New Roman" panose="02020603050405020304" pitchFamily="18" charset="0"/>
                  <a:cs typeface="Segoe UI" panose="020B0502040204020203" pitchFamily="34" charset="0"/>
                </a:defRPr>
              </a:lvl1pPr>
            </a:lstStyle>
            <a:p>
              <a:pPr algn="l"/>
              <a:r>
                <a:rPr lang="en-GB" dirty="0">
                  <a:latin typeface="Segoe UI"/>
                  <a:cs typeface="Segoe UI"/>
                </a:rPr>
                <a:t>Change in behaviour to avoid further incidents</a:t>
              </a:r>
            </a:p>
          </p:txBody>
        </p:sp>
        <p:sp>
          <p:nvSpPr>
            <p:cNvPr id="14" name="TextBox 13">
              <a:extLst>
                <a:ext uri="{FF2B5EF4-FFF2-40B4-BE49-F238E27FC236}">
                  <a16:creationId xmlns:a16="http://schemas.microsoft.com/office/drawing/2014/main" id="{AE4EE3A8-E55D-F5CE-7167-0EE75F70832B}"/>
                </a:ext>
              </a:extLst>
            </p:cNvPr>
            <p:cNvSpPr txBox="1"/>
            <p:nvPr/>
          </p:nvSpPr>
          <p:spPr>
            <a:xfrm>
              <a:off x="8623337" y="1543777"/>
              <a:ext cx="3436783" cy="366895"/>
            </a:xfrm>
            <a:prstGeom prst="rect">
              <a:avLst/>
            </a:prstGeom>
            <a:noFill/>
            <a:ln w="28575">
              <a:solidFill>
                <a:srgbClr val="5EDBC6"/>
              </a:solidFill>
            </a:ln>
          </p:spPr>
          <p:txBody>
            <a:bodyPr wrap="square" lIns="91440" tIns="45720" rIns="91440" bIns="45720" anchor="t">
              <a:spAutoFit/>
            </a:bodyPr>
            <a:lstStyle>
              <a:defPPr>
                <a:defRPr lang="en-GB"/>
              </a:defPPr>
              <a:lvl1pPr lvl="0" algn="ctr">
                <a:lnSpc>
                  <a:spcPct val="107000"/>
                </a:lnSpc>
                <a:defRPr>
                  <a:effectLst/>
                  <a:latin typeface="Segoe UI" panose="020B0502040204020203" pitchFamily="34" charset="0"/>
                  <a:ea typeface="Times New Roman" panose="02020603050405020304" pitchFamily="18" charset="0"/>
                  <a:cs typeface="Segoe UI" panose="020B0502040204020203" pitchFamily="34" charset="0"/>
                </a:defRPr>
              </a:lvl1pPr>
            </a:lstStyle>
            <a:p>
              <a:pPr algn="l"/>
              <a:r>
                <a:rPr lang="en-GB" dirty="0">
                  <a:latin typeface="Segoe UI"/>
                  <a:cs typeface="Segoe UI"/>
                </a:rPr>
                <a:t>Self-harm, eating disorders</a:t>
              </a:r>
            </a:p>
          </p:txBody>
        </p:sp>
        <p:sp>
          <p:nvSpPr>
            <p:cNvPr id="22" name="TextBox 21">
              <a:extLst>
                <a:ext uri="{FF2B5EF4-FFF2-40B4-BE49-F238E27FC236}">
                  <a16:creationId xmlns:a16="http://schemas.microsoft.com/office/drawing/2014/main" id="{A41BC2CE-BAB1-D94A-A373-57DB051E1346}"/>
                </a:ext>
              </a:extLst>
            </p:cNvPr>
            <p:cNvSpPr txBox="1"/>
            <p:nvPr/>
          </p:nvSpPr>
          <p:spPr>
            <a:xfrm>
              <a:off x="8623336" y="2086754"/>
              <a:ext cx="3436783" cy="663258"/>
            </a:xfrm>
            <a:prstGeom prst="rect">
              <a:avLst/>
            </a:prstGeom>
            <a:noFill/>
            <a:ln w="28575">
              <a:solidFill>
                <a:srgbClr val="5EDBC6"/>
              </a:solidFill>
            </a:ln>
          </p:spPr>
          <p:txBody>
            <a:bodyPr wrap="square">
              <a:spAutoFit/>
            </a:bodyPr>
            <a:lstStyle>
              <a:defPPr>
                <a:defRPr lang="en-GB"/>
              </a:defPPr>
              <a:lvl1pPr lvl="0" algn="ctr">
                <a:lnSpc>
                  <a:spcPct val="107000"/>
                </a:lnSpc>
                <a:defRPr>
                  <a:effectLst/>
                  <a:latin typeface="Segoe UI" panose="020B0502040204020203" pitchFamily="34" charset="0"/>
                  <a:ea typeface="Times New Roman" panose="02020603050405020304" pitchFamily="18" charset="0"/>
                  <a:cs typeface="Segoe UI" panose="020B0502040204020203" pitchFamily="34" charset="0"/>
                </a:defRPr>
              </a:lvl1pPr>
            </a:lstStyle>
            <a:p>
              <a:pPr algn="l"/>
              <a:r>
                <a:rPr lang="en-GB" dirty="0"/>
                <a:t>Financial impact due to needing to take time off</a:t>
              </a:r>
            </a:p>
          </p:txBody>
        </p:sp>
        <p:sp>
          <p:nvSpPr>
            <p:cNvPr id="28" name="TextBox 27">
              <a:extLst>
                <a:ext uri="{FF2B5EF4-FFF2-40B4-BE49-F238E27FC236}">
                  <a16:creationId xmlns:a16="http://schemas.microsoft.com/office/drawing/2014/main" id="{8D8D24E2-601B-38DA-3B31-D7ED2A912A0B}"/>
                </a:ext>
              </a:extLst>
            </p:cNvPr>
            <p:cNvSpPr txBox="1"/>
            <p:nvPr/>
          </p:nvSpPr>
          <p:spPr>
            <a:xfrm>
              <a:off x="8623336" y="2903810"/>
              <a:ext cx="3436783" cy="663258"/>
            </a:xfrm>
            <a:prstGeom prst="rect">
              <a:avLst/>
            </a:prstGeom>
            <a:noFill/>
            <a:ln w="28575">
              <a:solidFill>
                <a:srgbClr val="5EDBC6"/>
              </a:solidFill>
            </a:ln>
          </p:spPr>
          <p:txBody>
            <a:bodyPr wrap="square">
              <a:spAutoFit/>
            </a:bodyPr>
            <a:lstStyle>
              <a:defPPr>
                <a:defRPr lang="en-GB"/>
              </a:defPPr>
              <a:lvl1pPr lvl="0" algn="ctr">
                <a:lnSpc>
                  <a:spcPct val="107000"/>
                </a:lnSpc>
                <a:defRPr>
                  <a:effectLst/>
                  <a:latin typeface="Segoe UI" panose="020B0502040204020203" pitchFamily="34" charset="0"/>
                  <a:ea typeface="Times New Roman" panose="02020603050405020304" pitchFamily="18" charset="0"/>
                  <a:cs typeface="Segoe UI" panose="020B0502040204020203" pitchFamily="34" charset="0"/>
                </a:defRPr>
              </a:lvl1pPr>
            </a:lstStyle>
            <a:p>
              <a:pPr algn="l"/>
              <a:r>
                <a:rPr lang="en-GB" dirty="0"/>
                <a:t>Converting faith to avoid future hate</a:t>
              </a:r>
            </a:p>
          </p:txBody>
        </p:sp>
        <p:sp>
          <p:nvSpPr>
            <p:cNvPr id="18" name="TextBox 17">
              <a:extLst>
                <a:ext uri="{FF2B5EF4-FFF2-40B4-BE49-F238E27FC236}">
                  <a16:creationId xmlns:a16="http://schemas.microsoft.com/office/drawing/2014/main" id="{5310EDB8-9E50-ECA2-B506-F788D8D8F358}"/>
                </a:ext>
              </a:extLst>
            </p:cNvPr>
            <p:cNvSpPr txBox="1"/>
            <p:nvPr/>
          </p:nvSpPr>
          <p:spPr>
            <a:xfrm>
              <a:off x="8623336" y="3725653"/>
              <a:ext cx="3436784" cy="663258"/>
            </a:xfrm>
            <a:prstGeom prst="rect">
              <a:avLst/>
            </a:prstGeom>
            <a:noFill/>
            <a:ln w="28575">
              <a:solidFill>
                <a:srgbClr val="5EDBC6"/>
              </a:solidFill>
            </a:ln>
          </p:spPr>
          <p:txBody>
            <a:bodyPr wrap="square">
              <a:spAutoFit/>
            </a:bodyPr>
            <a:lstStyle>
              <a:defPPr>
                <a:defRPr lang="en-GB"/>
              </a:defPPr>
              <a:lvl1pPr lvl="0" algn="ctr">
                <a:lnSpc>
                  <a:spcPct val="107000"/>
                </a:lnSpc>
                <a:defRPr>
                  <a:effectLst/>
                  <a:latin typeface="Segoe UI" panose="020B0502040204020203" pitchFamily="34" charset="0"/>
                  <a:ea typeface="Times New Roman" panose="02020603050405020304" pitchFamily="18" charset="0"/>
                  <a:cs typeface="Segoe UI" panose="020B0502040204020203" pitchFamily="34" charset="0"/>
                </a:defRPr>
              </a:lvl1pPr>
            </a:lstStyle>
            <a:p>
              <a:pPr algn="l"/>
              <a:r>
                <a:rPr lang="en-GB" dirty="0"/>
                <a:t>Potential homelessness e.g. as a result of being outed</a:t>
              </a:r>
            </a:p>
          </p:txBody>
        </p:sp>
        <p:sp>
          <p:nvSpPr>
            <p:cNvPr id="16" name="TextBox 15">
              <a:extLst>
                <a:ext uri="{FF2B5EF4-FFF2-40B4-BE49-F238E27FC236}">
                  <a16:creationId xmlns:a16="http://schemas.microsoft.com/office/drawing/2014/main" id="{972973DE-94F3-878B-DF7F-52C5DFA7C90B}"/>
                </a:ext>
              </a:extLst>
            </p:cNvPr>
            <p:cNvSpPr txBox="1"/>
            <p:nvPr/>
          </p:nvSpPr>
          <p:spPr>
            <a:xfrm>
              <a:off x="8623336" y="4564993"/>
              <a:ext cx="3436784" cy="366895"/>
            </a:xfrm>
            <a:prstGeom prst="rect">
              <a:avLst/>
            </a:prstGeom>
            <a:noFill/>
            <a:ln w="28575">
              <a:solidFill>
                <a:srgbClr val="5EDBC6"/>
              </a:solidFill>
            </a:ln>
          </p:spPr>
          <p:txBody>
            <a:bodyPr wrap="square">
              <a:spAutoFit/>
            </a:bodyPr>
            <a:lstStyle>
              <a:defPPr>
                <a:defRPr lang="en-GB"/>
              </a:defPPr>
              <a:lvl1pPr lvl="0" algn="ctr">
                <a:lnSpc>
                  <a:spcPct val="107000"/>
                </a:lnSpc>
                <a:defRPr>
                  <a:effectLst/>
                  <a:latin typeface="Segoe UI" panose="020B0502040204020203" pitchFamily="34" charset="0"/>
                  <a:ea typeface="Times New Roman" panose="02020603050405020304" pitchFamily="18" charset="0"/>
                  <a:cs typeface="Segoe UI" panose="020B0502040204020203" pitchFamily="34" charset="0"/>
                </a:defRPr>
              </a:lvl1pPr>
            </a:lstStyle>
            <a:p>
              <a:pPr algn="l"/>
              <a:r>
                <a:rPr lang="en-GB" dirty="0"/>
                <a:t>Negative impact on education</a:t>
              </a:r>
            </a:p>
          </p:txBody>
        </p:sp>
        <p:sp>
          <p:nvSpPr>
            <p:cNvPr id="26" name="TextBox 25">
              <a:extLst>
                <a:ext uri="{FF2B5EF4-FFF2-40B4-BE49-F238E27FC236}">
                  <a16:creationId xmlns:a16="http://schemas.microsoft.com/office/drawing/2014/main" id="{C4B90DC5-1552-197E-79D5-B49AB066556B}"/>
                </a:ext>
              </a:extLst>
            </p:cNvPr>
            <p:cNvSpPr txBox="1"/>
            <p:nvPr/>
          </p:nvSpPr>
          <p:spPr>
            <a:xfrm>
              <a:off x="8623336" y="5056781"/>
              <a:ext cx="3436784" cy="663258"/>
            </a:xfrm>
            <a:prstGeom prst="rect">
              <a:avLst/>
            </a:prstGeom>
            <a:noFill/>
            <a:ln w="28575">
              <a:solidFill>
                <a:srgbClr val="5EDBC6"/>
              </a:solidFill>
            </a:ln>
          </p:spPr>
          <p:txBody>
            <a:bodyPr wrap="square">
              <a:spAutoFit/>
            </a:bodyPr>
            <a:lstStyle>
              <a:defPPr>
                <a:defRPr lang="en-GB"/>
              </a:defPPr>
              <a:lvl1pPr lvl="0" algn="ctr">
                <a:lnSpc>
                  <a:spcPct val="107000"/>
                </a:lnSpc>
                <a:defRPr>
                  <a:effectLst/>
                  <a:latin typeface="Segoe UI" panose="020B0502040204020203" pitchFamily="34" charset="0"/>
                  <a:ea typeface="Times New Roman" panose="02020603050405020304" pitchFamily="18" charset="0"/>
                  <a:cs typeface="Segoe UI" panose="020B0502040204020203" pitchFamily="34" charset="0"/>
                </a:defRPr>
              </a:lvl1pPr>
            </a:lstStyle>
            <a:p>
              <a:pPr algn="l"/>
              <a:r>
                <a:rPr lang="en-GB" dirty="0"/>
                <a:t>Potential to go on to cause harm, e.g. revenge</a:t>
              </a:r>
            </a:p>
          </p:txBody>
        </p:sp>
      </p:grpSp>
    </p:spTree>
    <p:extLst>
      <p:ext uri="{BB962C8B-B14F-4D97-AF65-F5344CB8AC3E}">
        <p14:creationId xmlns:p14="http://schemas.microsoft.com/office/powerpoint/2010/main" val="2963264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descr="  A picture of a blue pyramid. ">
            <a:extLst>
              <a:ext uri="{FF2B5EF4-FFF2-40B4-BE49-F238E27FC236}">
                <a16:creationId xmlns:a16="http://schemas.microsoft.com/office/drawing/2014/main" id="{E41FCFAD-5CC3-48A4-4138-79FDAB66A934}"/>
              </a:ext>
            </a:extLst>
          </p:cNvPr>
          <p:cNvGraphicFramePr/>
          <p:nvPr>
            <p:extLst>
              <p:ext uri="{D42A27DB-BD31-4B8C-83A1-F6EECF244321}">
                <p14:modId xmlns:p14="http://schemas.microsoft.com/office/powerpoint/2010/main" val="2869221378"/>
              </p:ext>
            </p:extLst>
          </p:nvPr>
        </p:nvGraphicFramePr>
        <p:xfrm>
          <a:off x="1462257" y="1159054"/>
          <a:ext cx="9267485" cy="5077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8964" name="Title 68963">
            <a:extLst>
              <a:ext uri="{FF2B5EF4-FFF2-40B4-BE49-F238E27FC236}">
                <a16:creationId xmlns:a16="http://schemas.microsoft.com/office/drawing/2014/main" id="{DF4621B7-FDAE-FFE1-5087-E18EDF2A5354}"/>
              </a:ext>
            </a:extLst>
          </p:cNvPr>
          <p:cNvSpPr txBox="1">
            <a:spLocks noGrp="1"/>
          </p:cNvSpPr>
          <p:nvPr>
            <p:ph type="title"/>
          </p:nvPr>
        </p:nvSpPr>
        <p:spPr>
          <a:xfrm>
            <a:off x="564822" y="365125"/>
            <a:ext cx="10515600" cy="1200329"/>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t>Allport</a:t>
            </a:r>
            <a:r>
              <a:rPr lang="en-US" sz="4000" noProof="0" dirty="0"/>
              <a:t> </a:t>
            </a:r>
            <a:r>
              <a:rPr lang="en-US" sz="4000" dirty="0"/>
              <a:t>scale (adapted): understanding how prejudice can harm</a:t>
            </a:r>
            <a:endParaRPr lang="en-US" sz="4000" noProof="0" dirty="0"/>
          </a:p>
        </p:txBody>
      </p:sp>
      <p:sp>
        <p:nvSpPr>
          <p:cNvPr id="4" name="TextBox 3">
            <a:extLst>
              <a:ext uri="{FF2B5EF4-FFF2-40B4-BE49-F238E27FC236}">
                <a16:creationId xmlns:a16="http://schemas.microsoft.com/office/drawing/2014/main" id="{6714FBAE-2B69-9B59-4A0F-00F447729119}"/>
              </a:ext>
            </a:extLst>
          </p:cNvPr>
          <p:cNvSpPr txBox="1"/>
          <p:nvPr/>
        </p:nvSpPr>
        <p:spPr>
          <a:xfrm>
            <a:off x="3115733" y="6072856"/>
            <a:ext cx="7388955" cy="707886"/>
          </a:xfrm>
          <a:prstGeom prst="rect">
            <a:avLst/>
          </a:prstGeom>
          <a:noFill/>
        </p:spPr>
        <p:txBody>
          <a:bodyPr wrap="square">
            <a:spAutoFit/>
          </a:bodyPr>
          <a:lstStyle/>
          <a:p>
            <a:endParaRPr lang="en-US" sz="2000" dirty="0">
              <a:latin typeface="Roboto" panose="02000000000000000000" pitchFamily="2" charset="0"/>
              <a:ea typeface="Roboto" panose="02000000000000000000" pitchFamily="2" charset="0"/>
              <a:cs typeface="Calibri"/>
            </a:endParaRPr>
          </a:p>
          <a:p>
            <a:r>
              <a:rPr lang="en-US" sz="2000" dirty="0">
                <a:latin typeface="Roboto" panose="02000000000000000000" pitchFamily="2" charset="0"/>
                <a:ea typeface="Roboto" panose="02000000000000000000" pitchFamily="2" charset="0"/>
                <a:hlinkClick r:id="rId8"/>
              </a:rPr>
              <a:t>Prejudice And Allport’s Scale (the-classroom.org.uk) </a:t>
            </a:r>
            <a:endParaRPr lang="en-US" sz="2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509872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407784" y="484997"/>
            <a:ext cx="11379380" cy="646331"/>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GB" sz="4000" noProof="0" dirty="0"/>
              <a:t>Bullying, prejudice-based bullying and </a:t>
            </a:r>
            <a:r>
              <a:rPr lang="en-GB" sz="4000" dirty="0"/>
              <a:t>h</a:t>
            </a:r>
            <a:r>
              <a:rPr lang="en-GB" sz="4000" noProof="0" dirty="0"/>
              <a:t>ate </a:t>
            </a:r>
            <a:r>
              <a:rPr lang="en-GB" sz="4000" dirty="0"/>
              <a:t>c</a:t>
            </a:r>
            <a:r>
              <a:rPr lang="en-GB" sz="4000" noProof="0" dirty="0"/>
              <a:t>rime</a:t>
            </a:r>
          </a:p>
        </p:txBody>
      </p:sp>
      <p:sp>
        <p:nvSpPr>
          <p:cNvPr id="12" name="Rectangle 11">
            <a:extLst>
              <a:ext uri="{FF2B5EF4-FFF2-40B4-BE49-F238E27FC236}">
                <a16:creationId xmlns:a16="http://schemas.microsoft.com/office/drawing/2014/main" id="{26346D93-85FB-461A-5BC7-DA103CAAF422}"/>
              </a:ext>
            </a:extLst>
          </p:cNvPr>
          <p:cNvSpPr/>
          <p:nvPr/>
        </p:nvSpPr>
        <p:spPr>
          <a:xfrm>
            <a:off x="407784" y="1454065"/>
            <a:ext cx="3588587" cy="4749256"/>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en-GB" sz="2000" baseline="0" dirty="0">
                <a:solidFill>
                  <a:schemeClr val="tx1">
                    <a:lumMod val="95000"/>
                    <a:lumOff val="5000"/>
                  </a:schemeClr>
                </a:solidFill>
                <a:latin typeface="Roboto" panose="02000000000000000000" pitchFamily="2" charset="0"/>
                <a:ea typeface="Roboto" panose="02000000000000000000" pitchFamily="2" charset="0"/>
                <a:cs typeface="Arial"/>
              </a:rPr>
              <a:t>Bullying is face-to-face and/or online behaviour which impacts on a person’s sense of physical and emotional safety, their capacity to feel in control of their life and their ability to respond effectively to the situation they are in. </a:t>
            </a:r>
            <a:endParaRPr lang="en-GB" sz="2000" dirty="0">
              <a:solidFill>
                <a:schemeClr val="tx1">
                  <a:lumMod val="95000"/>
                  <a:lumOff val="5000"/>
                </a:schemeClr>
              </a:solidFill>
              <a:latin typeface="Roboto" panose="02000000000000000000" pitchFamily="2" charset="0"/>
              <a:ea typeface="Roboto" panose="02000000000000000000" pitchFamily="2" charset="0"/>
              <a:cs typeface="Arial"/>
            </a:endParaRPr>
          </a:p>
          <a:p>
            <a:pPr>
              <a:spcBef>
                <a:spcPts val="1200"/>
              </a:spcBef>
            </a:pPr>
            <a:r>
              <a:rPr lang="en-GB" sz="2000" baseline="0" dirty="0">
                <a:solidFill>
                  <a:schemeClr val="tx1">
                    <a:lumMod val="95000"/>
                    <a:lumOff val="5000"/>
                  </a:schemeClr>
                </a:solidFill>
                <a:latin typeface="Roboto" panose="02000000000000000000" pitchFamily="2" charset="0"/>
                <a:ea typeface="Roboto" panose="02000000000000000000" pitchFamily="2" charset="0"/>
                <a:cs typeface="Arial"/>
              </a:rPr>
              <a:t>Bullying behaviour can be physical, emotional or verbal and can cause people to feel hurt, threatened, frightened and left out</a:t>
            </a:r>
            <a:r>
              <a:rPr lang="en-GB" sz="2000" dirty="0">
                <a:solidFill>
                  <a:schemeClr val="tx1">
                    <a:lumMod val="95000"/>
                    <a:lumOff val="5000"/>
                  </a:schemeClr>
                </a:solidFill>
                <a:latin typeface="Roboto" panose="02000000000000000000" pitchFamily="2" charset="0"/>
                <a:ea typeface="Roboto" panose="02000000000000000000" pitchFamily="2" charset="0"/>
                <a:cs typeface="Arial"/>
              </a:rPr>
              <a:t>.</a:t>
            </a:r>
          </a:p>
          <a:p>
            <a:pPr>
              <a:spcBef>
                <a:spcPts val="1200"/>
              </a:spcBef>
            </a:pPr>
            <a:endParaRPr lang="en-GB" sz="2000" dirty="0">
              <a:solidFill>
                <a:srgbClr val="444444"/>
              </a:solidFill>
              <a:latin typeface="Roboto" panose="02000000000000000000" pitchFamily="2" charset="0"/>
              <a:ea typeface="Roboto" panose="02000000000000000000" pitchFamily="2" charset="0"/>
              <a:cs typeface="Arial"/>
            </a:endParaRPr>
          </a:p>
        </p:txBody>
      </p:sp>
      <p:sp>
        <p:nvSpPr>
          <p:cNvPr id="13" name="Rectangle 12">
            <a:extLst>
              <a:ext uri="{FF2B5EF4-FFF2-40B4-BE49-F238E27FC236}">
                <a16:creationId xmlns:a16="http://schemas.microsoft.com/office/drawing/2014/main" id="{738CE1E5-9EAD-1576-B936-FB74D55066D6}"/>
              </a:ext>
            </a:extLst>
          </p:cNvPr>
          <p:cNvSpPr/>
          <p:nvPr/>
        </p:nvSpPr>
        <p:spPr>
          <a:xfrm>
            <a:off x="4296612" y="1454065"/>
            <a:ext cx="3588587" cy="4749256"/>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spcBef>
                <a:spcPts val="1200"/>
              </a:spcBef>
            </a:pPr>
            <a:r>
              <a:rPr lang="en-US" sz="2000" dirty="0">
                <a:solidFill>
                  <a:schemeClr val="tx1"/>
                </a:solidFill>
                <a:latin typeface="Roboto" panose="02000000000000000000" pitchFamily="2" charset="0"/>
                <a:ea typeface="Roboto" panose="02000000000000000000" pitchFamily="2" charset="0"/>
                <a:cs typeface="+mn-lt"/>
              </a:rPr>
              <a:t>Prejudice based bullying is when bullying </a:t>
            </a:r>
            <a:r>
              <a:rPr lang="en-US" sz="2000" dirty="0" err="1">
                <a:solidFill>
                  <a:schemeClr val="tx1"/>
                </a:solidFill>
                <a:latin typeface="Roboto" panose="02000000000000000000" pitchFamily="2" charset="0"/>
                <a:ea typeface="Roboto" panose="02000000000000000000" pitchFamily="2" charset="0"/>
                <a:cs typeface="+mn-lt"/>
              </a:rPr>
              <a:t>behaviour</a:t>
            </a:r>
            <a:r>
              <a:rPr lang="en-US" sz="2000" dirty="0">
                <a:solidFill>
                  <a:schemeClr val="tx1"/>
                </a:solidFill>
                <a:latin typeface="Roboto" panose="02000000000000000000" pitchFamily="2" charset="0"/>
                <a:ea typeface="Roboto" panose="02000000000000000000" pitchFamily="2" charset="0"/>
                <a:cs typeface="+mn-lt"/>
              </a:rPr>
              <a:t> is motivated by prejudice, based on dislike of an individual’s actual or perceived identity and reflects wider societal trends of inequality and power. </a:t>
            </a:r>
          </a:p>
          <a:p>
            <a:pPr>
              <a:spcBef>
                <a:spcPts val="1200"/>
              </a:spcBef>
            </a:pPr>
            <a:r>
              <a:rPr lang="en-US" sz="2000" dirty="0">
                <a:solidFill>
                  <a:schemeClr val="tx1"/>
                </a:solidFill>
                <a:latin typeface="Roboto" panose="02000000000000000000" pitchFamily="2" charset="0"/>
                <a:ea typeface="Roboto" panose="02000000000000000000" pitchFamily="2" charset="0"/>
                <a:cs typeface="+mn-lt"/>
              </a:rPr>
              <a:t>Prejudice comes in a variety of distinct forms and prejudice-based bullying can have wide-ranging impacts on children and young people’s health and wellbeing.</a:t>
            </a:r>
            <a:endParaRPr lang="en-US" sz="2000" dirty="0">
              <a:solidFill>
                <a:schemeClr val="tx1"/>
              </a:solidFill>
              <a:latin typeface="Roboto" panose="02000000000000000000" pitchFamily="2" charset="0"/>
              <a:ea typeface="Roboto" panose="02000000000000000000" pitchFamily="2" charset="0"/>
            </a:endParaRPr>
          </a:p>
        </p:txBody>
      </p:sp>
      <p:sp>
        <p:nvSpPr>
          <p:cNvPr id="14" name="Rectangle 13">
            <a:extLst>
              <a:ext uri="{FF2B5EF4-FFF2-40B4-BE49-F238E27FC236}">
                <a16:creationId xmlns:a16="http://schemas.microsoft.com/office/drawing/2014/main" id="{C83FE7B2-4560-25ED-4AEC-727F0A7C96E4}"/>
              </a:ext>
            </a:extLst>
          </p:cNvPr>
          <p:cNvSpPr/>
          <p:nvPr/>
        </p:nvSpPr>
        <p:spPr>
          <a:xfrm>
            <a:off x="8198577" y="1454065"/>
            <a:ext cx="3588587" cy="4749256"/>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spcBef>
                <a:spcPts val="1200"/>
              </a:spcBef>
            </a:pPr>
            <a:r>
              <a:rPr lang="en-US" sz="2000" baseline="0" dirty="0">
                <a:solidFill>
                  <a:schemeClr val="tx1"/>
                </a:solidFill>
                <a:latin typeface="Roboto" panose="02000000000000000000" pitchFamily="2" charset="0"/>
                <a:ea typeface="Roboto" panose="02000000000000000000" pitchFamily="2" charset="0"/>
                <a:cs typeface="Arial"/>
              </a:rPr>
              <a:t>A person commits a hate crime when a statutory aggravation is established in relation to an offence, under certain circumstances based on conduct and motivation. </a:t>
            </a:r>
            <a:endParaRPr lang="en-US" sz="2000" b="1" dirty="0">
              <a:solidFill>
                <a:schemeClr val="tx1"/>
              </a:solidFill>
              <a:latin typeface="Roboto" panose="02000000000000000000" pitchFamily="2" charset="0"/>
              <a:ea typeface="Roboto" panose="02000000000000000000" pitchFamily="2" charset="0"/>
              <a:cs typeface="Arial"/>
            </a:endParaRPr>
          </a:p>
          <a:p>
            <a:pPr>
              <a:spcBef>
                <a:spcPts val="1200"/>
              </a:spcBef>
            </a:pPr>
            <a:r>
              <a:rPr lang="en-US" sz="2000" baseline="0" dirty="0">
                <a:solidFill>
                  <a:schemeClr val="tx1"/>
                </a:solidFill>
                <a:latin typeface="Roboto" panose="02000000000000000000" pitchFamily="2" charset="0"/>
                <a:ea typeface="Roboto" panose="02000000000000000000" pitchFamily="2" charset="0"/>
                <a:cs typeface="Arial"/>
              </a:rPr>
              <a:t>While bullying is not itself a crime, some bullying </a:t>
            </a:r>
            <a:r>
              <a:rPr lang="en-US" sz="2000" baseline="0" dirty="0" err="1">
                <a:solidFill>
                  <a:schemeClr val="tx1"/>
                </a:solidFill>
                <a:latin typeface="Roboto" panose="02000000000000000000" pitchFamily="2" charset="0"/>
                <a:ea typeface="Roboto" panose="02000000000000000000" pitchFamily="2" charset="0"/>
                <a:cs typeface="Arial"/>
              </a:rPr>
              <a:t>behaviours</a:t>
            </a:r>
            <a:r>
              <a:rPr lang="en-US" sz="2000" baseline="0" dirty="0">
                <a:solidFill>
                  <a:schemeClr val="tx1"/>
                </a:solidFill>
                <a:latin typeface="Roboto" panose="02000000000000000000" pitchFamily="2" charset="0"/>
                <a:ea typeface="Roboto" panose="02000000000000000000" pitchFamily="2" charset="0"/>
                <a:cs typeface="Arial"/>
              </a:rPr>
              <a:t> may be - such as threatening communications or assault.</a:t>
            </a:r>
          </a:p>
          <a:p>
            <a:endParaRPr lang="en-US" sz="2000" b="1" dirty="0">
              <a:solidFill>
                <a:schemeClr val="tx1"/>
              </a:solidFill>
              <a:latin typeface="Roboto" panose="02000000000000000000" pitchFamily="2" charset="0"/>
              <a:ea typeface="Roboto" panose="02000000000000000000" pitchFamily="2" charset="0"/>
              <a:cs typeface="Arial"/>
            </a:endParaRPr>
          </a:p>
          <a:p>
            <a:endParaRPr lang="en-US" sz="2000" b="1" dirty="0">
              <a:solidFill>
                <a:schemeClr val="tx1"/>
              </a:solidFill>
              <a:latin typeface="Roboto" panose="02000000000000000000" pitchFamily="2" charset="0"/>
              <a:ea typeface="Roboto" panose="02000000000000000000" pitchFamily="2" charset="0"/>
              <a:cs typeface="Arial"/>
            </a:endParaRPr>
          </a:p>
          <a:p>
            <a:endParaRPr lang="en-US" sz="2000" b="1" dirty="0">
              <a:solidFill>
                <a:schemeClr val="tx1"/>
              </a:solidFill>
              <a:latin typeface="Roboto" panose="02000000000000000000" pitchFamily="2" charset="0"/>
              <a:ea typeface="Roboto" panose="02000000000000000000" pitchFamily="2" charset="0"/>
              <a:cs typeface="Arial"/>
            </a:endParaRPr>
          </a:p>
        </p:txBody>
      </p:sp>
    </p:spTree>
    <p:extLst>
      <p:ext uri="{BB962C8B-B14F-4D97-AF65-F5344CB8AC3E}">
        <p14:creationId xmlns:p14="http://schemas.microsoft.com/office/powerpoint/2010/main" val="2529875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469139" y="496722"/>
            <a:ext cx="9936637" cy="646331"/>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GB" sz="4000" noProof="0" dirty="0"/>
              <a:t>What about hateful behaviour online? </a:t>
            </a:r>
          </a:p>
        </p:txBody>
      </p:sp>
      <p:sp>
        <p:nvSpPr>
          <p:cNvPr id="2" name="TextBox 1">
            <a:extLst>
              <a:ext uri="{FF2B5EF4-FFF2-40B4-BE49-F238E27FC236}">
                <a16:creationId xmlns:a16="http://schemas.microsoft.com/office/drawing/2014/main" id="{5F766548-C6D0-1199-A74C-95AA88DB32C9}"/>
              </a:ext>
            </a:extLst>
          </p:cNvPr>
          <p:cNvSpPr txBox="1"/>
          <p:nvPr/>
        </p:nvSpPr>
        <p:spPr>
          <a:xfrm>
            <a:off x="469139" y="1342300"/>
            <a:ext cx="8648352" cy="4560223"/>
          </a:xfrm>
          <a:prstGeom prst="rect">
            <a:avLst/>
          </a:prstGeom>
          <a:noFill/>
        </p:spPr>
        <p:txBody>
          <a:bodyPr wrap="square" lIns="91440" tIns="45720" rIns="91440" bIns="45720" rtlCol="0" anchor="t">
            <a:spAutoFit/>
          </a:bodyPr>
          <a:lstStyle/>
          <a:p>
            <a:pPr>
              <a:lnSpc>
                <a:spcPct val="150000"/>
              </a:lnSpc>
              <a:spcBef>
                <a:spcPts val="1200"/>
              </a:spcBef>
            </a:pPr>
            <a:r>
              <a:rPr lang="en-GB" sz="2200" dirty="0">
                <a:solidFill>
                  <a:schemeClr val="tx1">
                    <a:lumMod val="95000"/>
                    <a:lumOff val="5000"/>
                  </a:schemeClr>
                </a:solidFill>
                <a:latin typeface="Roboto" panose="02000000000000000000" pitchFamily="2" charset="0"/>
                <a:ea typeface="Roboto" panose="02000000000000000000" pitchFamily="2" charset="0"/>
                <a:cs typeface="Segoe UI"/>
              </a:rPr>
              <a:t>Like anything, the internet can be open to abuse. It is helpful to encourage children and young people to practise digital literacy and cyber resilience, to ensure that the internet works safely for them. </a:t>
            </a:r>
          </a:p>
          <a:p>
            <a:pPr>
              <a:lnSpc>
                <a:spcPct val="150000"/>
              </a:lnSpc>
              <a:spcBef>
                <a:spcPts val="1200"/>
              </a:spcBef>
            </a:pPr>
            <a:r>
              <a:rPr lang="en-GB" sz="2200" dirty="0">
                <a:solidFill>
                  <a:schemeClr val="tx1">
                    <a:lumMod val="95000"/>
                    <a:lumOff val="5000"/>
                  </a:schemeClr>
                </a:solidFill>
                <a:latin typeface="Roboto" panose="02000000000000000000" pitchFamily="2" charset="0"/>
                <a:ea typeface="Roboto" panose="02000000000000000000" pitchFamily="2" charset="0"/>
                <a:cs typeface="Segoe UI"/>
              </a:rPr>
              <a:t>An important aspect of this, is practising media literacy.</a:t>
            </a:r>
            <a:endParaRPr lang="en-GB" sz="2200" dirty="0">
              <a:solidFill>
                <a:schemeClr val="tx1">
                  <a:lumMod val="95000"/>
                  <a:lumOff val="5000"/>
                </a:schemeClr>
              </a:solidFill>
              <a:latin typeface="Roboto" panose="02000000000000000000" pitchFamily="2" charset="0"/>
              <a:ea typeface="Roboto" panose="02000000000000000000" pitchFamily="2" charset="0"/>
              <a:cs typeface="Segoe UI" panose="020B0502040204020203" pitchFamily="34" charset="0"/>
            </a:endParaRPr>
          </a:p>
          <a:p>
            <a:pPr>
              <a:lnSpc>
                <a:spcPct val="150000"/>
              </a:lnSpc>
              <a:spcBef>
                <a:spcPts val="1200"/>
              </a:spcBef>
            </a:pPr>
            <a:r>
              <a:rPr lang="en-GB" sz="2200" dirty="0">
                <a:solidFill>
                  <a:schemeClr val="tx1">
                    <a:lumMod val="95000"/>
                    <a:lumOff val="5000"/>
                  </a:schemeClr>
                </a:solidFill>
                <a:latin typeface="Roboto" panose="02000000000000000000" pitchFamily="2" charset="0"/>
                <a:ea typeface="Roboto" panose="02000000000000000000" pitchFamily="2" charset="0"/>
                <a:cs typeface="Segoe UI"/>
                <a:hlinkClick r:id="rId3"/>
              </a:rPr>
              <a:t>The Digital Discourse Initiative</a:t>
            </a:r>
            <a:r>
              <a:rPr lang="en-GB" sz="2200" dirty="0">
                <a:solidFill>
                  <a:schemeClr val="tx1">
                    <a:lumMod val="95000"/>
                    <a:lumOff val="5000"/>
                  </a:schemeClr>
                </a:solidFill>
                <a:latin typeface="Roboto" panose="02000000000000000000" pitchFamily="2" charset="0"/>
                <a:ea typeface="Roboto" panose="02000000000000000000" pitchFamily="2" charset="0"/>
                <a:cs typeface="Segoe UI"/>
              </a:rPr>
              <a:t> professional learning course </a:t>
            </a:r>
            <a:r>
              <a:rPr lang="en-GB" sz="2200" dirty="0">
                <a:latin typeface="Roboto" panose="02000000000000000000" pitchFamily="2" charset="0"/>
                <a:ea typeface="Roboto" panose="02000000000000000000" pitchFamily="2" charset="0"/>
                <a:cs typeface="Segoe UI"/>
              </a:rPr>
              <a:t>aims to provide educators in Scotland with knowledge and tools to counter the effects of online hate in schools.</a:t>
            </a:r>
            <a:endParaRPr lang="en-GB" sz="2200" b="1" dirty="0">
              <a:solidFill>
                <a:srgbClr val="00ABB5"/>
              </a:solidFill>
              <a:latin typeface="Roboto" panose="02000000000000000000" pitchFamily="2" charset="0"/>
              <a:ea typeface="Roboto" panose="02000000000000000000" pitchFamily="2" charset="0"/>
              <a:cs typeface="Segoe UI"/>
            </a:endParaRPr>
          </a:p>
          <a:p>
            <a:pPr>
              <a:lnSpc>
                <a:spcPct val="150000"/>
              </a:lnSpc>
              <a:spcBef>
                <a:spcPts val="1200"/>
              </a:spcBef>
            </a:pPr>
            <a:r>
              <a:rPr lang="en-GB" sz="2200" b="1" dirty="0">
                <a:solidFill>
                  <a:srgbClr val="00ABB5"/>
                </a:solidFill>
                <a:latin typeface="Roboto" panose="02000000000000000000" pitchFamily="2" charset="0"/>
                <a:ea typeface="Roboto" panose="02000000000000000000" pitchFamily="2" charset="0"/>
                <a:cs typeface="Segoe UI"/>
                <a:hlinkClick r:id="rId4"/>
              </a:rPr>
              <a:t>Connecting Scotland</a:t>
            </a:r>
            <a:r>
              <a:rPr lang="en-GB" sz="2200" b="1" dirty="0">
                <a:solidFill>
                  <a:srgbClr val="00ABB5"/>
                </a:solidFill>
                <a:latin typeface="Roboto" panose="02000000000000000000" pitchFamily="2" charset="0"/>
                <a:ea typeface="Roboto" panose="02000000000000000000" pitchFamily="2" charset="0"/>
                <a:cs typeface="Segoe UI"/>
              </a:rPr>
              <a:t> </a:t>
            </a:r>
            <a:r>
              <a:rPr lang="en-GB" sz="2200" dirty="0">
                <a:latin typeface="Roboto" panose="02000000000000000000" pitchFamily="2" charset="0"/>
                <a:ea typeface="Roboto" panose="02000000000000000000" pitchFamily="2" charset="0"/>
                <a:cs typeface="Segoe UI"/>
              </a:rPr>
              <a:t>resources highlight five key areas.</a:t>
            </a:r>
            <a:endParaRPr lang="en-GB" sz="2200" b="1" dirty="0">
              <a:solidFill>
                <a:srgbClr val="00ABB5"/>
              </a:solidFill>
              <a:latin typeface="Roboto" panose="02000000000000000000" pitchFamily="2" charset="0"/>
              <a:ea typeface="Roboto" panose="02000000000000000000" pitchFamily="2" charset="0"/>
              <a:cs typeface="Segoe UI"/>
            </a:endParaRPr>
          </a:p>
        </p:txBody>
      </p:sp>
      <p:pic>
        <p:nvPicPr>
          <p:cNvPr id="16" name="Picture 15" descr="Picture of a padlock with the words &quot;keep your data safe online&quot; below it">
            <a:extLst>
              <a:ext uri="{FF2B5EF4-FFF2-40B4-BE49-F238E27FC236}">
                <a16:creationId xmlns:a16="http://schemas.microsoft.com/office/drawing/2014/main" id="{BFEED9CE-2D12-D93D-C8D8-803B89F5342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961561" y="1612480"/>
            <a:ext cx="1314029" cy="1308868"/>
          </a:xfrm>
          <a:prstGeom prst="rect">
            <a:avLst/>
          </a:prstGeom>
          <a:ln>
            <a:noFill/>
          </a:ln>
        </p:spPr>
      </p:pic>
      <p:pic>
        <p:nvPicPr>
          <p:cNvPr id="12" name="Picture 11" descr="Picture of a globe with the words &quot;online environment&quot; below it">
            <a:extLst>
              <a:ext uri="{FF2B5EF4-FFF2-40B4-BE49-F238E27FC236}">
                <a16:creationId xmlns:a16="http://schemas.microsoft.com/office/drawing/2014/main" id="{82CB17DD-EF71-B8B5-493D-405C55D617E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281254" y="3050321"/>
            <a:ext cx="1340957" cy="1311345"/>
          </a:xfrm>
          <a:prstGeom prst="rect">
            <a:avLst/>
          </a:prstGeom>
          <a:ln>
            <a:noFill/>
          </a:ln>
        </p:spPr>
      </p:pic>
      <p:pic>
        <p:nvPicPr>
          <p:cNvPr id="14" name="Picture 13" descr="Picture of a newspaper with the words &quot;spot fake news and disinformation&quot; below it">
            <a:extLst>
              <a:ext uri="{FF2B5EF4-FFF2-40B4-BE49-F238E27FC236}">
                <a16:creationId xmlns:a16="http://schemas.microsoft.com/office/drawing/2014/main" id="{97013066-C7DE-FAD9-C83F-A45AC438F686}"/>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0669727" y="3047295"/>
            <a:ext cx="1348237" cy="1285488"/>
          </a:xfrm>
          <a:prstGeom prst="rect">
            <a:avLst/>
          </a:prstGeom>
          <a:ln>
            <a:noFill/>
          </a:ln>
        </p:spPr>
      </p:pic>
      <p:pic>
        <p:nvPicPr>
          <p:cNvPr id="10" name="Picture 9" descr="Picture of a microphone with the words &quot;engage positively online&quot; below it">
            <a:extLst>
              <a:ext uri="{FF2B5EF4-FFF2-40B4-BE49-F238E27FC236}">
                <a16:creationId xmlns:a16="http://schemas.microsoft.com/office/drawing/2014/main" id="{B8A4816B-0E2F-C27C-FC81-AD28A781CA5C}"/>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278009" y="4646207"/>
            <a:ext cx="1347296" cy="1256316"/>
          </a:xfrm>
          <a:prstGeom prst="rect">
            <a:avLst/>
          </a:prstGeom>
          <a:ln>
            <a:noFill/>
          </a:ln>
        </p:spPr>
      </p:pic>
      <p:pic>
        <p:nvPicPr>
          <p:cNvPr id="18" name="Picture 17" descr="Picture of an upset emoji with the words &quot;look after your wellbeing online&quot; below it">
            <a:extLst>
              <a:ext uri="{FF2B5EF4-FFF2-40B4-BE49-F238E27FC236}">
                <a16:creationId xmlns:a16="http://schemas.microsoft.com/office/drawing/2014/main" id="{0F9653B8-CC80-9F2F-E347-61BF6B6F75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11427" y="4640896"/>
            <a:ext cx="1302340" cy="1256734"/>
          </a:xfrm>
          <a:prstGeom prst="rect">
            <a:avLst/>
          </a:prstGeom>
          <a:ln>
            <a:noFill/>
          </a:ln>
        </p:spPr>
      </p:pic>
    </p:spTree>
    <p:extLst>
      <p:ext uri="{BB962C8B-B14F-4D97-AF65-F5344CB8AC3E}">
        <p14:creationId xmlns:p14="http://schemas.microsoft.com/office/powerpoint/2010/main" val="1155168739"/>
      </p:ext>
    </p:extLst>
  </p:cSld>
  <p:clrMapOvr>
    <a:masterClrMapping/>
  </p:clrMapOvr>
</p:sld>
</file>

<file path=ppt/theme/theme1.xml><?xml version="1.0" encoding="utf-8"?>
<a:theme xmlns:a="http://schemas.openxmlformats.org/drawingml/2006/main" name="IWE">
  <a:themeElements>
    <a:clrScheme name="Custom 9">
      <a:dk1>
        <a:sysClr val="windowText" lastClr="000000"/>
      </a:dk1>
      <a:lt1>
        <a:sysClr val="window" lastClr="FFFFFF"/>
      </a:lt1>
      <a:dk2>
        <a:srgbClr val="0E2841"/>
      </a:dk2>
      <a:lt2>
        <a:srgbClr val="E8E8E8"/>
      </a:lt2>
      <a:accent1>
        <a:srgbClr val="18B4B0"/>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WE" id="{56B728D7-0139-44CB-BED0-5C30B7691133}" vid="{0F5A63F6-F406-44F1-AA55-32B630DB2304}"/>
    </a:ext>
  </a:extLst>
</a:theme>
</file>

<file path=ppt/theme/theme2.xml><?xml version="1.0" encoding="utf-8"?>
<a:theme xmlns:a="http://schemas.openxmlformats.org/drawingml/2006/main" name="Custom Design">
  <a:themeElements>
    <a:clrScheme name="Custom 8">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18B4B0"/>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IWE</Template>
  <TotalTime>0</TotalTime>
  <Words>13873</Words>
  <Application>Microsoft Office PowerPoint</Application>
  <PresentationFormat>Widescreen</PresentationFormat>
  <Paragraphs>858</Paragraphs>
  <Slides>31</Slides>
  <Notes>31</Notes>
  <HiddenSlides>0</HiddenSlides>
  <MMClips>4</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31</vt:i4>
      </vt:variant>
    </vt:vector>
  </HeadingPairs>
  <TitlesOfParts>
    <vt:vector size="47" baseType="lpstr">
      <vt:lpstr>"Times New Roman",serif</vt:lpstr>
      <vt:lpstr>Aptos</vt:lpstr>
      <vt:lpstr>Aptos Display</vt:lpstr>
      <vt:lpstr>Arial</vt:lpstr>
      <vt:lpstr>Arial,Sans-Serif</vt:lpstr>
      <vt:lpstr>Calibri</vt:lpstr>
      <vt:lpstr>Calibri Light</vt:lpstr>
      <vt:lpstr>Courier New</vt:lpstr>
      <vt:lpstr>Courier New,monospace</vt:lpstr>
      <vt:lpstr>Roboto</vt:lpstr>
      <vt:lpstr>Segoe UI</vt:lpstr>
      <vt:lpstr>Symbol</vt:lpstr>
      <vt:lpstr>Symbol,Sans-Serif</vt:lpstr>
      <vt:lpstr>Wingdings</vt:lpstr>
      <vt:lpstr>IWE</vt:lpstr>
      <vt:lpstr>Custom Design</vt:lpstr>
      <vt:lpstr>Hate crime and prejudice-based behaviours </vt:lpstr>
      <vt:lpstr>Welcome</vt:lpstr>
      <vt:lpstr>Diversity and intersectionality</vt:lpstr>
      <vt:lpstr>What is hate crime? ​</vt:lpstr>
      <vt:lpstr>What can hate crime look like?​</vt:lpstr>
      <vt:lpstr>Impact of hate crime</vt:lpstr>
      <vt:lpstr>Allport scale (adapted): understanding how prejudice can harm</vt:lpstr>
      <vt:lpstr>Bullying, prejudice-based bullying and hate crime</vt:lpstr>
      <vt:lpstr>What about hateful behaviour online? </vt:lpstr>
      <vt:lpstr>Recognise and report hate crime</vt:lpstr>
      <vt:lpstr>Why hate crime is under-reported</vt:lpstr>
      <vt:lpstr>Preventing prejudice-based behaviours    </vt:lpstr>
      <vt:lpstr>Reflection 1</vt:lpstr>
      <vt:lpstr>Responding to prejudice-based behaviours </vt:lpstr>
      <vt:lpstr>Staff may become aware of prejudice-based behaviours and hate crime through: </vt:lpstr>
      <vt:lpstr>Supporting the person who experienced prejudice-based behaviours and hate crime</vt:lpstr>
      <vt:lpstr>Responding sensitively to disclosure </vt:lpstr>
      <vt:lpstr>Responding to an individual or group who has carried out prejudice-based behaviours </vt:lpstr>
      <vt:lpstr>If you witness prejudice-based behaviours</vt:lpstr>
      <vt:lpstr>Scenario</vt:lpstr>
      <vt:lpstr>Local/school reporting procedures</vt:lpstr>
      <vt:lpstr>How to report a hate crime</vt:lpstr>
      <vt:lpstr>Big Questions</vt:lpstr>
      <vt:lpstr>More Scenarios</vt:lpstr>
      <vt:lpstr>Scenario 1</vt:lpstr>
      <vt:lpstr>Scenario 2</vt:lpstr>
      <vt:lpstr>Scenario 3</vt:lpstr>
      <vt:lpstr>Scenario 4</vt:lpstr>
      <vt:lpstr>Find out more...</vt:lpstr>
      <vt:lpstr>Reflection 2</vt:lpstr>
      <vt:lpstr>We value your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2025-04-17T11:52:36Z</dcterms:created>
  <dcterms:modified xsi:type="dcterms:W3CDTF">2025-05-01T06:51:10Z</dcterms:modified>
</cp:coreProperties>
</file>